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1DB8E-89FD-4E5B-B425-A6012BAEA3EF}" type="datetimeFigureOut">
              <a:rPr lang="it-IT" smtClean="0"/>
              <a:pPr/>
              <a:t>24/03/2014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05E78-12A2-4403-AC10-218DDF0C8DB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ENGLISH HISTORY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THE STUARTS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Gioia </a:t>
            </a:r>
            <a:r>
              <a:rPr lang="it-IT" dirty="0" err="1" smtClean="0">
                <a:solidFill>
                  <a:schemeClr val="tx1"/>
                </a:solidFill>
              </a:rPr>
              <a:t>Girardi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</a:p>
          <a:p>
            <a:r>
              <a:rPr lang="it-IT" dirty="0">
                <a:solidFill>
                  <a:schemeClr val="tx1"/>
                </a:solidFill>
              </a:rPr>
              <a:t>C</a:t>
            </a:r>
            <a:r>
              <a:rPr lang="it-IT" dirty="0" smtClean="0">
                <a:solidFill>
                  <a:schemeClr val="tx1"/>
                </a:solidFill>
              </a:rPr>
              <a:t>l. 4^ALS</a:t>
            </a:r>
          </a:p>
          <a:p>
            <a:r>
              <a:rPr lang="it-IT" dirty="0" err="1" smtClean="0">
                <a:solidFill>
                  <a:schemeClr val="tx1"/>
                </a:solidFill>
              </a:rPr>
              <a:t>School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year</a:t>
            </a:r>
            <a:r>
              <a:rPr lang="it-IT" dirty="0" smtClean="0">
                <a:solidFill>
                  <a:schemeClr val="tx1"/>
                </a:solidFill>
              </a:rPr>
              <a:t> 2013-2014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ANNE (1702-1714)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2700" dirty="0" err="1" smtClean="0">
                <a:solidFill>
                  <a:schemeClr val="tx2"/>
                </a:solidFill>
              </a:rPr>
              <a:t>sister-in-law</a:t>
            </a:r>
            <a:r>
              <a:rPr lang="it-IT" sz="2700" dirty="0" smtClean="0">
                <a:solidFill>
                  <a:schemeClr val="tx2"/>
                </a:solidFill>
              </a:rPr>
              <a:t> </a:t>
            </a:r>
            <a:r>
              <a:rPr lang="it-IT" sz="2700" dirty="0" err="1" smtClean="0">
                <a:solidFill>
                  <a:schemeClr val="tx2"/>
                </a:solidFill>
              </a:rPr>
              <a:t>of</a:t>
            </a:r>
            <a:r>
              <a:rPr lang="it-IT" sz="2700" dirty="0" smtClean="0">
                <a:solidFill>
                  <a:schemeClr val="tx2"/>
                </a:solidFill>
              </a:rPr>
              <a:t> William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Queen Anne was the sister of Mary II and was married to Prince George of </a:t>
            </a:r>
            <a:r>
              <a:rPr lang="en-US" sz="2800" dirty="0" smtClean="0"/>
              <a:t>Denmark</a:t>
            </a:r>
          </a:p>
          <a:p>
            <a:endParaRPr lang="en-US" sz="2800" dirty="0" smtClean="0"/>
          </a:p>
          <a:p>
            <a:pPr lvl="1"/>
            <a:r>
              <a:rPr lang="en-US" sz="2000" dirty="0" smtClean="0"/>
              <a:t>She was a committed </a:t>
            </a:r>
            <a:r>
              <a:rPr lang="en-US" sz="2000" b="1" dirty="0" smtClean="0"/>
              <a:t>Protestant</a:t>
            </a:r>
            <a:r>
              <a:rPr lang="en-US" sz="2000" dirty="0" smtClean="0"/>
              <a:t> and supported the </a:t>
            </a:r>
            <a:r>
              <a:rPr lang="en-US" sz="2000" b="1" dirty="0" smtClean="0"/>
              <a:t>Glorious Revolution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 1707 the </a:t>
            </a:r>
            <a:r>
              <a:rPr lang="en-US" sz="2000" b="1" dirty="0" smtClean="0"/>
              <a:t>Act of Union</a:t>
            </a:r>
            <a:r>
              <a:rPr lang="en-US" sz="2000" dirty="0" smtClean="0"/>
              <a:t> </a:t>
            </a:r>
            <a:r>
              <a:rPr lang="en-US" sz="2000" dirty="0" smtClean="0"/>
              <a:t>formally united the </a:t>
            </a:r>
            <a:r>
              <a:rPr lang="en-US" sz="2000" b="1" dirty="0" smtClean="0"/>
              <a:t>Kingdoms of England and Scotland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 the </a:t>
            </a:r>
            <a:r>
              <a:rPr lang="en-US" sz="2000" b="1" dirty="0" smtClean="0"/>
              <a:t>last Stuart monarch </a:t>
            </a:r>
            <a:r>
              <a:rPr lang="en-US" sz="2000" dirty="0" smtClean="0"/>
              <a:t>as none of her </a:t>
            </a:r>
            <a:r>
              <a:rPr lang="en-US" sz="2000" dirty="0" smtClean="0"/>
              <a:t>eighteen </a:t>
            </a:r>
            <a:r>
              <a:rPr lang="en-US" sz="2000" dirty="0" smtClean="0"/>
              <a:t>children survived beyond infancy</a:t>
            </a:r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WHO ARE “THE STUARTS”?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The Stuarts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first </a:t>
            </a:r>
            <a:r>
              <a:rPr lang="en-US" sz="2800" dirty="0"/>
              <a:t>kings of the United </a:t>
            </a:r>
            <a:r>
              <a:rPr lang="en-US" sz="2800" dirty="0" smtClean="0"/>
              <a:t>Kingdom 				from </a:t>
            </a:r>
            <a:r>
              <a:rPr lang="en-US" sz="2800" dirty="0">
                <a:solidFill>
                  <a:schemeClr val="tx2"/>
                </a:solidFill>
              </a:rPr>
              <a:t>1603 </a:t>
            </a:r>
            <a:r>
              <a:rPr lang="en-US" sz="2800" dirty="0"/>
              <a:t>to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1714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it-IT" sz="2800" dirty="0" smtClean="0">
                <a:solidFill>
                  <a:schemeClr val="tx2"/>
                </a:solidFill>
              </a:rPr>
              <a:t>The </a:t>
            </a:r>
            <a:r>
              <a:rPr lang="it-IT" sz="2800" dirty="0" err="1">
                <a:solidFill>
                  <a:schemeClr val="tx2"/>
                </a:solidFill>
              </a:rPr>
              <a:t>S</a:t>
            </a:r>
            <a:r>
              <a:rPr lang="it-IT" sz="2800" dirty="0" err="1" smtClean="0">
                <a:solidFill>
                  <a:schemeClr val="tx2"/>
                </a:solidFill>
              </a:rPr>
              <a:t>tuarts</a:t>
            </a:r>
            <a:r>
              <a:rPr lang="it-IT" sz="2800" dirty="0" smtClean="0">
                <a:solidFill>
                  <a:schemeClr val="tx2"/>
                </a:solidFill>
              </a:rPr>
              <a:t>’s </a:t>
            </a:r>
            <a:r>
              <a:rPr lang="it-IT" sz="2800" dirty="0" err="1" smtClean="0">
                <a:solidFill>
                  <a:schemeClr val="tx2"/>
                </a:solidFill>
              </a:rPr>
              <a:t>dinasty</a:t>
            </a:r>
            <a:r>
              <a:rPr lang="it-IT" sz="2800" dirty="0" smtClean="0">
                <a:solidFill>
                  <a:schemeClr val="tx2"/>
                </a:solidFill>
              </a:rPr>
              <a:t> :</a:t>
            </a:r>
          </a:p>
          <a:p>
            <a:pPr lvl="1"/>
            <a:r>
              <a:rPr lang="it-IT" sz="2400" dirty="0" smtClean="0"/>
              <a:t>James I (1603-1625)</a:t>
            </a:r>
          </a:p>
          <a:p>
            <a:pPr lvl="1"/>
            <a:r>
              <a:rPr lang="it-IT" sz="2400" dirty="0" smtClean="0"/>
              <a:t>Charles I (1625-1649)</a:t>
            </a:r>
          </a:p>
          <a:p>
            <a:pPr lvl="1"/>
            <a:r>
              <a:rPr lang="it-IT" sz="2400" dirty="0" err="1" smtClean="0"/>
              <a:t>Interregnum</a:t>
            </a:r>
            <a:r>
              <a:rPr lang="it-IT" sz="2400" dirty="0" smtClean="0"/>
              <a:t> (1649-1660)</a:t>
            </a:r>
          </a:p>
          <a:p>
            <a:pPr lvl="1"/>
            <a:r>
              <a:rPr lang="it-IT" sz="2400" dirty="0" smtClean="0"/>
              <a:t>Charles II (1660-1685)</a:t>
            </a:r>
          </a:p>
          <a:p>
            <a:pPr lvl="1"/>
            <a:r>
              <a:rPr lang="it-IT" sz="2400" dirty="0" smtClean="0"/>
              <a:t>James II (1685-1688)</a:t>
            </a:r>
          </a:p>
          <a:p>
            <a:pPr lvl="1"/>
            <a:r>
              <a:rPr lang="it-IT" sz="2400" dirty="0" smtClean="0"/>
              <a:t>Mary II and William III (1688-1702)</a:t>
            </a:r>
          </a:p>
          <a:p>
            <a:pPr lvl="1"/>
            <a:r>
              <a:rPr lang="it-IT" sz="2400" dirty="0" smtClean="0"/>
              <a:t>Anne (1702-1714)</a:t>
            </a:r>
          </a:p>
          <a:p>
            <a:pPr lvl="1">
              <a:buNone/>
            </a:pPr>
            <a:endParaRPr lang="it-IT" sz="2400" dirty="0" smtClean="0"/>
          </a:p>
          <a:p>
            <a:pPr lvl="1"/>
            <a:endParaRPr lang="it-IT" sz="24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860032" y="1988840"/>
            <a:ext cx="0" cy="43204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3059832" y="2420888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flourishing Court culture but also much upheaval and instability</a:t>
            </a: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JAMES I (1603-1625)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2400" dirty="0" smtClean="0">
                <a:solidFill>
                  <a:schemeClr val="tx2"/>
                </a:solidFill>
              </a:rPr>
              <a:t>son </a:t>
            </a:r>
            <a:r>
              <a:rPr lang="it-IT" sz="2400" dirty="0" err="1" smtClean="0">
                <a:solidFill>
                  <a:schemeClr val="tx2"/>
                </a:solidFill>
              </a:rPr>
              <a:t>of</a:t>
            </a:r>
            <a:r>
              <a:rPr lang="it-IT" sz="2400" dirty="0" smtClean="0">
                <a:solidFill>
                  <a:schemeClr val="tx2"/>
                </a:solidFill>
              </a:rPr>
              <a:t> Mary Queen </a:t>
            </a:r>
            <a:r>
              <a:rPr lang="it-IT" sz="2400" dirty="0" err="1" smtClean="0">
                <a:solidFill>
                  <a:schemeClr val="tx2"/>
                </a:solidFill>
              </a:rPr>
              <a:t>of</a:t>
            </a:r>
            <a:r>
              <a:rPr lang="it-IT" sz="2400" dirty="0" smtClean="0">
                <a:solidFill>
                  <a:schemeClr val="tx2"/>
                </a:solidFill>
              </a:rPr>
              <a:t>  </a:t>
            </a:r>
            <a:r>
              <a:rPr lang="it-IT" sz="2400" dirty="0" err="1" smtClean="0">
                <a:solidFill>
                  <a:schemeClr val="tx2"/>
                </a:solidFill>
              </a:rPr>
              <a:t>Scots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James </a:t>
            </a:r>
            <a:r>
              <a:rPr lang="en-US" dirty="0" smtClean="0"/>
              <a:t>I of England and James VI of Scotland:</a:t>
            </a:r>
          </a:p>
          <a:p>
            <a:endParaRPr lang="en-US" dirty="0" smtClean="0"/>
          </a:p>
          <a:p>
            <a:pPr lvl="1"/>
            <a:r>
              <a:rPr lang="en-US" sz="2400" dirty="0" smtClean="0"/>
              <a:t>united the </a:t>
            </a:r>
            <a:r>
              <a:rPr lang="en-US" sz="2400" b="1" dirty="0" smtClean="0"/>
              <a:t>countries under one monarch </a:t>
            </a:r>
            <a:r>
              <a:rPr lang="en-US" sz="2400" dirty="0" smtClean="0"/>
              <a:t>for the first time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new </a:t>
            </a:r>
            <a:r>
              <a:rPr lang="en-US" sz="2400" dirty="0"/>
              <a:t>translation of the Bible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b="1" dirty="0" err="1" smtClean="0"/>
              <a:t>Authorised</a:t>
            </a:r>
            <a:r>
              <a:rPr lang="en-US" sz="2400" b="1" dirty="0" smtClean="0"/>
              <a:t> </a:t>
            </a:r>
            <a:r>
              <a:rPr lang="en-US" sz="2400" b="1" dirty="0"/>
              <a:t>King James's Version of the </a:t>
            </a:r>
            <a:r>
              <a:rPr lang="en-US" sz="2400" b="1" dirty="0" smtClean="0"/>
              <a:t>Bible</a:t>
            </a:r>
          </a:p>
          <a:p>
            <a:pPr lvl="1"/>
            <a:endParaRPr lang="en-US" sz="2400" b="1" dirty="0" smtClean="0"/>
          </a:p>
          <a:p>
            <a:pPr lvl="1"/>
            <a:r>
              <a:rPr lang="en-US" sz="2400" dirty="0" smtClean="0"/>
              <a:t>James believed in the </a:t>
            </a:r>
            <a:r>
              <a:rPr lang="en-US" sz="2400" b="1" dirty="0" smtClean="0"/>
              <a:t>Divine Right of Kings </a:t>
            </a:r>
            <a:r>
              <a:rPr lang="en-US" sz="2400" dirty="0" smtClean="0"/>
              <a:t>but </a:t>
            </a:r>
            <a:r>
              <a:rPr lang="en-US" sz="2400" dirty="0"/>
              <a:t>his actions were subject to the </a:t>
            </a:r>
            <a:r>
              <a:rPr lang="en-US" sz="2400" dirty="0" smtClean="0"/>
              <a:t>law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/>
              <a:t>James was often in dispute with his </a:t>
            </a:r>
            <a:r>
              <a:rPr lang="en-US" sz="2400" dirty="0" smtClean="0"/>
              <a:t>Parliaments: </a:t>
            </a:r>
            <a:r>
              <a:rPr lang="en-US" sz="2400" b="1" dirty="0" smtClean="0"/>
              <a:t>not able to solve </a:t>
            </a:r>
            <a:r>
              <a:rPr lang="en-US" sz="2400" dirty="0" smtClean="0"/>
              <a:t>financial and political </a:t>
            </a:r>
            <a:r>
              <a:rPr lang="en-US" sz="2400" b="1" dirty="0" smtClean="0"/>
              <a:t>problems</a:t>
            </a:r>
          </a:p>
          <a:p>
            <a:pPr lvl="1"/>
            <a:endParaRPr lang="it-IT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CHARLES I (1625-1649)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2400" dirty="0" smtClean="0">
                <a:solidFill>
                  <a:schemeClr val="tx2"/>
                </a:solidFill>
              </a:rPr>
              <a:t>son </a:t>
            </a:r>
            <a:r>
              <a:rPr lang="it-IT" sz="2400" dirty="0" err="1" smtClean="0">
                <a:solidFill>
                  <a:schemeClr val="tx2"/>
                </a:solidFill>
              </a:rPr>
              <a:t>of</a:t>
            </a:r>
            <a:r>
              <a:rPr lang="it-IT" sz="2400" dirty="0" smtClean="0">
                <a:solidFill>
                  <a:schemeClr val="tx2"/>
                </a:solidFill>
              </a:rPr>
              <a:t> James I and Anne </a:t>
            </a:r>
            <a:r>
              <a:rPr lang="it-IT" sz="2400" dirty="0" err="1" smtClean="0">
                <a:solidFill>
                  <a:schemeClr val="tx2"/>
                </a:solidFill>
              </a:rPr>
              <a:t>of</a:t>
            </a:r>
            <a:r>
              <a:rPr lang="it-IT" sz="2400" dirty="0" smtClean="0">
                <a:solidFill>
                  <a:schemeClr val="tx2"/>
                </a:solidFill>
              </a:rPr>
              <a:t> </a:t>
            </a:r>
            <a:r>
              <a:rPr lang="it-IT" sz="2400" dirty="0" err="1" smtClean="0">
                <a:solidFill>
                  <a:schemeClr val="tx2"/>
                </a:solidFill>
              </a:rPr>
              <a:t>Denmark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320480"/>
          </a:xfrm>
        </p:spPr>
        <p:txBody>
          <a:bodyPr>
            <a:normAutofit fontScale="85000" lnSpcReduction="20000"/>
          </a:bodyPr>
          <a:lstStyle/>
          <a:p>
            <a:r>
              <a:rPr lang="it-IT" sz="3500" dirty="0" smtClean="0"/>
              <a:t>Charles I </a:t>
            </a:r>
            <a:r>
              <a:rPr lang="it-IT" sz="3500" dirty="0" smtClean="0">
                <a:sym typeface="Wingdings" pitchFamily="2" charset="2"/>
              </a:rPr>
              <a:t> </a:t>
            </a:r>
            <a:r>
              <a:rPr lang="en-US" sz="3500" dirty="0"/>
              <a:t>second Stuart King of </a:t>
            </a:r>
            <a:r>
              <a:rPr lang="en-US" sz="3500" dirty="0" smtClean="0"/>
              <a:t>England</a:t>
            </a:r>
          </a:p>
          <a:p>
            <a:endParaRPr lang="en-US" sz="2600" dirty="0" smtClean="0"/>
          </a:p>
          <a:p>
            <a:pPr lvl="1"/>
            <a:r>
              <a:rPr lang="en-US" sz="2600" dirty="0" smtClean="0"/>
              <a:t>embarked on </a:t>
            </a:r>
            <a:r>
              <a:rPr lang="en-US" sz="2600" b="1" dirty="0" smtClean="0"/>
              <a:t>war </a:t>
            </a:r>
            <a:r>
              <a:rPr lang="en-US" sz="2600" dirty="0" smtClean="0"/>
              <a:t>with Spain and then with France </a:t>
            </a:r>
            <a:r>
              <a:rPr lang="it-IT" sz="2600" dirty="0"/>
              <a:t>led </a:t>
            </a:r>
            <a:r>
              <a:rPr lang="it-IT" sz="2600" dirty="0" err="1"/>
              <a:t>by</a:t>
            </a:r>
            <a:r>
              <a:rPr lang="it-IT" sz="2600" dirty="0"/>
              <a:t> </a:t>
            </a:r>
            <a:r>
              <a:rPr lang="it-IT" sz="2600" b="1" dirty="0" smtClean="0"/>
              <a:t>Buckingham</a:t>
            </a:r>
          </a:p>
          <a:p>
            <a:pPr lvl="1"/>
            <a:endParaRPr lang="en-US" sz="2600" b="1" dirty="0" smtClean="0"/>
          </a:p>
          <a:p>
            <a:pPr lvl="1"/>
            <a:r>
              <a:rPr lang="en-US" sz="2600" dirty="0" smtClean="0"/>
              <a:t>need for money was now so urgent: he accepted the </a:t>
            </a:r>
            <a:r>
              <a:rPr lang="en-US" sz="2600" b="1" dirty="0" smtClean="0"/>
              <a:t>Petition of Right</a:t>
            </a:r>
          </a:p>
          <a:p>
            <a:pPr lvl="1"/>
            <a:endParaRPr lang="en-US" sz="2600" b="1" dirty="0" smtClean="0"/>
          </a:p>
          <a:p>
            <a:pPr lvl="1"/>
            <a:r>
              <a:rPr lang="en-US" sz="2600" b="1" dirty="0" smtClean="0"/>
              <a:t>to rule without a Parliament </a:t>
            </a:r>
            <a:r>
              <a:rPr lang="en-US" sz="2600" dirty="0" smtClean="0"/>
              <a:t>and did so for 11 years </a:t>
            </a:r>
            <a:r>
              <a:rPr lang="en-US" sz="2600" dirty="0" smtClean="0">
                <a:sym typeface="Wingdings" pitchFamily="2" charset="2"/>
              </a:rPr>
              <a:t> raised money by using  questionable means</a:t>
            </a:r>
          </a:p>
          <a:p>
            <a:pPr lvl="1"/>
            <a:endParaRPr lang="en-US" sz="2600" dirty="0" smtClean="0">
              <a:sym typeface="Wingdings" pitchFamily="2" charset="2"/>
            </a:endParaRPr>
          </a:p>
          <a:p>
            <a:pPr lvl="1"/>
            <a:r>
              <a:rPr lang="en-US" sz="2600" dirty="0" smtClean="0"/>
              <a:t>he had no choice but to </a:t>
            </a:r>
            <a:r>
              <a:rPr lang="en-US" sz="2600" b="1" dirty="0" smtClean="0"/>
              <a:t>recall a Parliament </a:t>
            </a:r>
            <a:r>
              <a:rPr lang="en-US" sz="2600" dirty="0" smtClean="0"/>
              <a:t>whose would lead the country to </a:t>
            </a:r>
            <a:r>
              <a:rPr lang="en-US" sz="2600" b="1" dirty="0" smtClean="0"/>
              <a:t>Civil War </a:t>
            </a:r>
            <a:r>
              <a:rPr lang="en-US" sz="2600" dirty="0" smtClean="0"/>
              <a:t>and Charles I to his execution.</a:t>
            </a:r>
          </a:p>
          <a:p>
            <a:pPr lvl="1"/>
            <a:endParaRPr lang="it-IT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PETITION OF RIGHTS (1628)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700808"/>
            <a:ext cx="867645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major </a:t>
            </a:r>
            <a:r>
              <a:rPr lang="en-US" dirty="0"/>
              <a:t>English constitutional </a:t>
            </a:r>
            <a:r>
              <a:rPr lang="en-US" dirty="0" smtClean="0"/>
              <a:t>document:</a:t>
            </a:r>
          </a:p>
          <a:p>
            <a:endParaRPr lang="en-US" dirty="0" smtClean="0"/>
          </a:p>
          <a:p>
            <a:pPr lvl="1"/>
            <a:r>
              <a:rPr lang="en-US" sz="2200" dirty="0"/>
              <a:t>declares that Englishmen have various </a:t>
            </a:r>
            <a:r>
              <a:rPr lang="en-US" sz="2200" b="1" dirty="0"/>
              <a:t>"rights and liberties" </a:t>
            </a:r>
            <a:endParaRPr lang="en-US" sz="2200" b="1" dirty="0" smtClean="0"/>
          </a:p>
          <a:p>
            <a:pPr lvl="1"/>
            <a:endParaRPr lang="en-US" sz="2200" b="1" dirty="0" smtClean="0"/>
          </a:p>
          <a:p>
            <a:pPr lvl="1"/>
            <a:r>
              <a:rPr lang="en-US" sz="2200" dirty="0" smtClean="0"/>
              <a:t>contains </a:t>
            </a:r>
            <a:r>
              <a:rPr lang="en-US" sz="2200" b="1" dirty="0"/>
              <a:t>restrictions</a:t>
            </a:r>
            <a:r>
              <a:rPr lang="en-US" sz="2200" dirty="0"/>
              <a:t> on non-Parliamentary </a:t>
            </a:r>
            <a:r>
              <a:rPr lang="en-US" sz="2200" b="1" dirty="0"/>
              <a:t>taxation</a:t>
            </a:r>
            <a:r>
              <a:rPr lang="en-US" sz="2200" dirty="0"/>
              <a:t>, forced </a:t>
            </a:r>
            <a:r>
              <a:rPr lang="en-US" sz="2200" b="1" dirty="0"/>
              <a:t>billeting of soldiers</a:t>
            </a:r>
            <a:r>
              <a:rPr lang="en-US" sz="2200" dirty="0"/>
              <a:t>, </a:t>
            </a:r>
            <a:r>
              <a:rPr lang="en-US" sz="2200" b="1" dirty="0"/>
              <a:t>imprisonment </a:t>
            </a:r>
            <a:r>
              <a:rPr lang="en-US" sz="2200" dirty="0"/>
              <a:t>without cause, and restricts the use of </a:t>
            </a:r>
            <a:r>
              <a:rPr lang="en-US" sz="2200" b="1" dirty="0"/>
              <a:t>martial </a:t>
            </a:r>
            <a:r>
              <a:rPr lang="en-US" sz="2200" b="1" dirty="0" smtClean="0"/>
              <a:t>law</a:t>
            </a:r>
          </a:p>
          <a:p>
            <a:pPr lvl="1"/>
            <a:endParaRPr lang="en-US" sz="2200" b="1" dirty="0"/>
          </a:p>
          <a:p>
            <a:pPr lvl="1"/>
            <a:r>
              <a:rPr lang="en-US" sz="2200" dirty="0" smtClean="0"/>
              <a:t>new </a:t>
            </a:r>
            <a:r>
              <a:rPr lang="en-US" sz="2200" dirty="0"/>
              <a:t>stage in the </a:t>
            </a:r>
            <a:r>
              <a:rPr lang="en-US" sz="2200" b="1" dirty="0"/>
              <a:t>constitutional crisis</a:t>
            </a:r>
            <a:r>
              <a:rPr lang="en-US" sz="2200" dirty="0"/>
              <a:t> that would </a:t>
            </a:r>
            <a:r>
              <a:rPr lang="en-US" sz="2200" dirty="0" smtClean="0"/>
              <a:t>lead </a:t>
            </a:r>
            <a:r>
              <a:rPr lang="en-US" sz="2200" dirty="0"/>
              <a:t>to the English Civil </a:t>
            </a:r>
            <a:r>
              <a:rPr lang="en-US" sz="2200" dirty="0" smtClean="0"/>
              <a:t>War</a:t>
            </a:r>
            <a:endParaRPr lang="it-IT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INTRREGNUM (1649-1660)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5229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Interregnum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400" dirty="0" smtClean="0"/>
              <a:t>the country's rulers tried to redefine and establish a workable constitution without a monarchy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r>
              <a:rPr lang="en-US" sz="2200" b="1" dirty="0" smtClean="0">
                <a:sym typeface="Wingdings" pitchFamily="2" charset="2"/>
              </a:rPr>
              <a:t>Oliver Cromwell </a:t>
            </a:r>
            <a:r>
              <a:rPr lang="en-US" sz="2200" dirty="0" smtClean="0">
                <a:sym typeface="Wingdings" pitchFamily="2" charset="2"/>
              </a:rPr>
              <a:t>took the title Lord Protector  and formed </a:t>
            </a:r>
            <a:r>
              <a:rPr lang="en-US" sz="2200" dirty="0" smtClean="0"/>
              <a:t>republic, aka </a:t>
            </a:r>
            <a:r>
              <a:rPr lang="en-US" sz="2200" b="1" dirty="0" smtClean="0"/>
              <a:t>Commonwealth </a:t>
            </a:r>
          </a:p>
          <a:p>
            <a:pPr lvl="1"/>
            <a:endParaRPr lang="en-US" sz="2200" b="1" dirty="0" smtClean="0"/>
          </a:p>
          <a:p>
            <a:pPr lvl="1"/>
            <a:r>
              <a:rPr lang="en-US" sz="2200" dirty="0" smtClean="0"/>
              <a:t>Parliament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b="1" dirty="0" smtClean="0"/>
              <a:t>supporters</a:t>
            </a:r>
            <a:r>
              <a:rPr lang="en-US" sz="2200" dirty="0" smtClean="0"/>
              <a:t> not popular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b="1" dirty="0" smtClean="0"/>
              <a:t>opposition</a:t>
            </a:r>
            <a:r>
              <a:rPr lang="en-US" sz="2200" dirty="0" smtClean="0"/>
              <a:t> from those who supported Charles II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Cromwell's opponents were easily able to overthrow him </a:t>
            </a:r>
            <a:r>
              <a:rPr lang="en-US" sz="2200" dirty="0" smtClean="0">
                <a:sym typeface="Wingdings" pitchFamily="2" charset="2"/>
              </a:rPr>
              <a:t> </a:t>
            </a:r>
            <a:r>
              <a:rPr lang="en-US" sz="2200" b="1" dirty="0" smtClean="0">
                <a:sym typeface="Wingdings" pitchFamily="2" charset="2"/>
              </a:rPr>
              <a:t>anarchy </a:t>
            </a:r>
          </a:p>
          <a:p>
            <a:pPr lvl="1"/>
            <a:endParaRPr lang="en-US" sz="2200" dirty="0" smtClean="0">
              <a:sym typeface="Wingdings" pitchFamily="2" charset="2"/>
            </a:endParaRPr>
          </a:p>
          <a:p>
            <a:pPr lvl="1"/>
            <a:r>
              <a:rPr lang="en-US" sz="2200" dirty="0" smtClean="0"/>
              <a:t>monarchy was restored with the accession of </a:t>
            </a:r>
            <a:r>
              <a:rPr lang="en-US" sz="2200" b="1" dirty="0" smtClean="0"/>
              <a:t>Charles II</a:t>
            </a:r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CHARLES II (1660-1685)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2400" dirty="0" smtClean="0">
                <a:solidFill>
                  <a:schemeClr val="tx2"/>
                </a:solidFill>
              </a:rPr>
              <a:t>son </a:t>
            </a:r>
            <a:r>
              <a:rPr lang="it-IT" sz="2400" dirty="0" err="1" smtClean="0">
                <a:solidFill>
                  <a:schemeClr val="tx2"/>
                </a:solidFill>
              </a:rPr>
              <a:t>of</a:t>
            </a:r>
            <a:r>
              <a:rPr lang="it-IT" sz="2400" dirty="0" smtClean="0">
                <a:solidFill>
                  <a:schemeClr val="tx2"/>
                </a:solidFill>
              </a:rPr>
              <a:t> Charles I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Charles II of England </a:t>
            </a:r>
            <a:r>
              <a:rPr lang="en-US" sz="2800" dirty="0" err="1" smtClean="0"/>
              <a:t>recognised</a:t>
            </a:r>
            <a:r>
              <a:rPr lang="en-US" sz="2800" dirty="0" smtClean="0"/>
              <a:t> as King of Scotland and </a:t>
            </a:r>
            <a:r>
              <a:rPr lang="en-US" sz="2800" dirty="0" smtClean="0"/>
              <a:t>Ireland:</a:t>
            </a:r>
          </a:p>
          <a:p>
            <a:pPr lvl="1"/>
            <a:r>
              <a:rPr lang="en-US" sz="2400" dirty="0" smtClean="0"/>
              <a:t> </a:t>
            </a:r>
            <a:r>
              <a:rPr lang="en-US" sz="2200" b="1" dirty="0" smtClean="0"/>
              <a:t>1651</a:t>
            </a:r>
            <a:r>
              <a:rPr lang="en-US" sz="2200" dirty="0" smtClean="0"/>
              <a:t> he led an invasion into England from Scotland to defeat Cromwell </a:t>
            </a:r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r>
              <a:rPr lang="en-US" sz="2200" b="1" dirty="0" smtClean="0"/>
              <a:t>restore the monarchy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b="1" dirty="0" smtClean="0"/>
              <a:t>1660 </a:t>
            </a:r>
            <a:r>
              <a:rPr lang="en-US" sz="2200" dirty="0" smtClean="0"/>
              <a:t>he was </a:t>
            </a:r>
            <a:r>
              <a:rPr lang="en-US" sz="2200" dirty="0" smtClean="0"/>
              <a:t>invited to </a:t>
            </a:r>
            <a:r>
              <a:rPr lang="en-US" sz="2200" dirty="0" smtClean="0"/>
              <a:t>return to England as King Charles </a:t>
            </a:r>
            <a:r>
              <a:rPr lang="en-US" sz="2200" dirty="0" smtClean="0"/>
              <a:t>II. </a:t>
            </a:r>
            <a:r>
              <a:rPr lang="en-US" sz="2200" dirty="0" smtClean="0">
                <a:sym typeface="Wingdings" pitchFamily="2" charset="2"/>
              </a:rPr>
              <a:t></a:t>
            </a:r>
            <a:r>
              <a:rPr lang="en-US" sz="2200" b="1" dirty="0" smtClean="0"/>
              <a:t>Restoration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He </a:t>
            </a:r>
            <a:r>
              <a:rPr lang="en-US" sz="2200" dirty="0" smtClean="0"/>
              <a:t>continued to have </a:t>
            </a:r>
            <a:r>
              <a:rPr lang="en-US" sz="2200" b="1" dirty="0" smtClean="0"/>
              <a:t>money </a:t>
            </a:r>
            <a:r>
              <a:rPr lang="en-US" sz="2200" b="1" dirty="0" smtClean="0"/>
              <a:t>problems</a:t>
            </a:r>
            <a:endParaRPr lang="en-US" sz="2200" b="1" dirty="0" smtClean="0"/>
          </a:p>
          <a:p>
            <a:pPr lvl="1"/>
            <a:endParaRPr lang="it-IT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JAMES II (1685-1688)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2700" dirty="0" err="1" smtClean="0">
                <a:solidFill>
                  <a:schemeClr val="tx2"/>
                </a:solidFill>
              </a:rPr>
              <a:t>grandson</a:t>
            </a:r>
            <a:r>
              <a:rPr lang="it-IT" sz="2700" dirty="0" smtClean="0">
                <a:solidFill>
                  <a:schemeClr val="tx2"/>
                </a:solidFill>
              </a:rPr>
              <a:t> </a:t>
            </a:r>
            <a:r>
              <a:rPr lang="it-IT" sz="2700" dirty="0" err="1" smtClean="0">
                <a:solidFill>
                  <a:schemeClr val="tx2"/>
                </a:solidFill>
              </a:rPr>
              <a:t>of</a:t>
            </a:r>
            <a:r>
              <a:rPr lang="it-IT" sz="2700" dirty="0" smtClean="0">
                <a:solidFill>
                  <a:schemeClr val="tx2"/>
                </a:solidFill>
              </a:rPr>
              <a:t> James I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James II succeeded his brother </a:t>
            </a:r>
            <a:r>
              <a:rPr lang="en-US" sz="2800" dirty="0" smtClean="0"/>
              <a:t>Charles</a:t>
            </a:r>
          </a:p>
          <a:p>
            <a:endParaRPr lang="en-US" sz="2800" dirty="0" smtClean="0"/>
          </a:p>
          <a:p>
            <a:pPr lvl="1"/>
            <a:r>
              <a:rPr lang="en-US" sz="2000" b="1" dirty="0" smtClean="0"/>
              <a:t>Lord </a:t>
            </a:r>
            <a:r>
              <a:rPr lang="en-US" sz="2000" b="1" dirty="0" smtClean="0"/>
              <a:t>High Admiral </a:t>
            </a:r>
            <a:r>
              <a:rPr lang="en-US" sz="2000" dirty="0" smtClean="0"/>
              <a:t>until he announced his conversion to Roman </a:t>
            </a:r>
            <a:r>
              <a:rPr lang="en-US" sz="2000" dirty="0" smtClean="0"/>
              <a:t>Catholicism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He succeeded despite the passing of the </a:t>
            </a:r>
            <a:r>
              <a:rPr lang="en-US" sz="2000" b="1" dirty="0" smtClean="0"/>
              <a:t>Test Acts </a:t>
            </a:r>
            <a:r>
              <a:rPr lang="en-US" sz="2000" dirty="0" smtClean="0"/>
              <a:t>in </a:t>
            </a:r>
            <a:r>
              <a:rPr lang="en-US" sz="2000" dirty="0" smtClean="0"/>
              <a:t>1673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b="1" dirty="0" smtClean="0">
                <a:sym typeface="Wingdings" pitchFamily="2" charset="2"/>
              </a:rPr>
              <a:t>barred all Roman Catholics from holding official positions</a:t>
            </a:r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it-IT" sz="2000" dirty="0" err="1" smtClean="0"/>
              <a:t>replaced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</a:t>
            </a:r>
            <a:r>
              <a:rPr lang="it-IT" sz="2000" dirty="0" err="1" smtClean="0"/>
              <a:t>his</a:t>
            </a:r>
            <a:r>
              <a:rPr lang="it-IT" sz="2000" dirty="0" smtClean="0"/>
              <a:t> </a:t>
            </a:r>
            <a:r>
              <a:rPr lang="it-IT" sz="2000" dirty="0" err="1" smtClean="0"/>
              <a:t>son-in-law</a:t>
            </a:r>
            <a:r>
              <a:rPr lang="it-IT" sz="2000" dirty="0" smtClean="0"/>
              <a:t> </a:t>
            </a:r>
            <a:r>
              <a:rPr lang="it-IT" sz="2000" b="1" dirty="0" smtClean="0"/>
              <a:t>William </a:t>
            </a:r>
            <a:r>
              <a:rPr lang="it-IT" sz="2000" b="1" dirty="0" err="1" smtClean="0"/>
              <a:t>of</a:t>
            </a:r>
            <a:r>
              <a:rPr lang="it-IT" sz="2000" b="1" dirty="0" smtClean="0"/>
              <a:t> Orange </a:t>
            </a:r>
            <a:r>
              <a:rPr lang="it-IT" sz="2000" dirty="0" smtClean="0">
                <a:sym typeface="Wingdings" pitchFamily="2" charset="2"/>
              </a:rPr>
              <a:t> </a:t>
            </a:r>
            <a:r>
              <a:rPr lang="en-US" sz="2000" dirty="0" smtClean="0">
                <a:sym typeface="Wingdings" pitchFamily="2" charset="2"/>
              </a:rPr>
              <a:t>accession to the throne is known as </a:t>
            </a:r>
            <a:r>
              <a:rPr lang="en-US" sz="2000" b="1" dirty="0" smtClean="0">
                <a:sym typeface="Wingdings" pitchFamily="2" charset="2"/>
              </a:rPr>
              <a:t>The Glorious Revolution</a:t>
            </a:r>
            <a:endParaRPr lang="it-IT" sz="2000" b="1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WILLIAM III AND MARY II (1688-1702)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Sovereigns </a:t>
            </a:r>
            <a:r>
              <a:rPr lang="en-US" sz="2800" dirty="0" smtClean="0"/>
              <a:t>of England in 1688 following the Glorious </a:t>
            </a:r>
            <a:r>
              <a:rPr lang="en-US" sz="2800" dirty="0" smtClean="0"/>
              <a:t>Revolution:</a:t>
            </a:r>
          </a:p>
          <a:p>
            <a:endParaRPr lang="en-US" sz="2800" dirty="0" smtClean="0"/>
          </a:p>
          <a:p>
            <a:pPr lvl="1"/>
            <a:r>
              <a:rPr lang="en-US" sz="2000" b="1" dirty="0" smtClean="0"/>
              <a:t>accepted by Scotland </a:t>
            </a:r>
            <a:r>
              <a:rPr lang="en-US" sz="2000" dirty="0" smtClean="0"/>
              <a:t>the following year, but </a:t>
            </a:r>
            <a:r>
              <a:rPr lang="en-US" sz="2000" dirty="0" smtClean="0"/>
              <a:t>Ireland (Catholic) </a:t>
            </a:r>
            <a:r>
              <a:rPr lang="en-US" sz="2000" dirty="0" smtClean="0"/>
              <a:t>remained loyal to James </a:t>
            </a:r>
            <a:r>
              <a:rPr lang="en-US" sz="2000" dirty="0" smtClean="0"/>
              <a:t>II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b="1" dirty="0" smtClean="0"/>
              <a:t>The Act of Settlement of 1701 </a:t>
            </a:r>
            <a:r>
              <a:rPr lang="en-US" sz="2000" dirty="0" smtClean="0"/>
              <a:t>was designed to secure the </a:t>
            </a:r>
            <a:r>
              <a:rPr lang="en-US" sz="2000" b="1" dirty="0" smtClean="0"/>
              <a:t>Protestant</a:t>
            </a:r>
            <a:r>
              <a:rPr lang="en-US" sz="2000" dirty="0" smtClean="0"/>
              <a:t> succession to the throne, and to strengthen the guarantees for ensuring parliamentary system of </a:t>
            </a:r>
            <a:r>
              <a:rPr lang="en-US" sz="2000" dirty="0" smtClean="0"/>
              <a:t>government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not </a:t>
            </a:r>
            <a:r>
              <a:rPr lang="en-US" sz="2000" dirty="0" smtClean="0"/>
              <a:t>only addressed the dynastic and </a:t>
            </a:r>
            <a:r>
              <a:rPr lang="en-US" sz="2000" b="1" dirty="0" smtClean="0"/>
              <a:t>religious </a:t>
            </a:r>
            <a:r>
              <a:rPr lang="en-US" sz="2000" b="1" dirty="0" smtClean="0"/>
              <a:t>aspects </a:t>
            </a:r>
            <a:r>
              <a:rPr lang="en-US" sz="2000" dirty="0" smtClean="0"/>
              <a:t>of succession, it also </a:t>
            </a:r>
            <a:r>
              <a:rPr lang="en-US" sz="2000" dirty="0" smtClean="0"/>
              <a:t>restricted </a:t>
            </a:r>
            <a:r>
              <a:rPr lang="en-US" sz="2000" dirty="0" smtClean="0"/>
              <a:t>the powers and prerogatives of the</a:t>
            </a:r>
            <a:r>
              <a:rPr lang="en-US" sz="2000" b="1" dirty="0" smtClean="0"/>
              <a:t> </a:t>
            </a:r>
            <a:r>
              <a:rPr lang="en-US" sz="2000" b="1" dirty="0" smtClean="0"/>
              <a:t>Crown</a:t>
            </a:r>
            <a:endParaRPr lang="it-IT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554</Words>
  <Application>Microsoft Office PowerPoint</Application>
  <PresentationFormat>Presentazione su schermo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ENGLISH HISTORY THE STUARTS</vt:lpstr>
      <vt:lpstr>WHO ARE “THE STUARTS”?</vt:lpstr>
      <vt:lpstr>JAMES I (1603-1625) son of Mary Queen of  Scots</vt:lpstr>
      <vt:lpstr>CHARLES I (1625-1649) son of James I and Anne of Denmark</vt:lpstr>
      <vt:lpstr>PETITION OF RIGHTS (1628)</vt:lpstr>
      <vt:lpstr>INTRREGNUM (1649-1660)</vt:lpstr>
      <vt:lpstr>CHARLES II (1660-1685) son of Charles I</vt:lpstr>
      <vt:lpstr>JAMES II (1685-1688) grandson of James I</vt:lpstr>
      <vt:lpstr>WILLIAM III AND MARY II (1688-1702)</vt:lpstr>
      <vt:lpstr>ANNE (1702-1714) sister-in-law of William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HISTORY THE STUARTS</dc:title>
  <dc:creator>utente</dc:creator>
  <cp:lastModifiedBy>utente</cp:lastModifiedBy>
  <cp:revision>13</cp:revision>
  <dcterms:created xsi:type="dcterms:W3CDTF">2014-03-23T12:01:48Z</dcterms:created>
  <dcterms:modified xsi:type="dcterms:W3CDTF">2014-03-24T13:42:47Z</dcterms:modified>
</cp:coreProperties>
</file>