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98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EDED7-3F63-40CF-98E4-BE0771245F26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73354-9AD3-4C81-BDD1-7016DF17A602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AA228-DA64-4995-B8DF-4784CDF92063}" type="datetimeFigureOut">
              <a:rPr lang="it-IT" smtClean="0"/>
              <a:t>28/04/2014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206EF-C7E8-4377-B7E5-98578714C7B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779912" y="116632"/>
            <a:ext cx="158417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600" b="1" dirty="0" smtClean="0"/>
              <a:t>THE AGE OF THE STUARTS</a:t>
            </a:r>
          </a:p>
          <a:p>
            <a:pPr algn="ctr"/>
            <a:r>
              <a:rPr lang="it-IT" sz="1600" b="1" dirty="0" smtClean="0"/>
              <a:t>1603 - 1714</a:t>
            </a:r>
            <a:endParaRPr lang="it-IT" sz="1600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771800" y="1340768"/>
            <a:ext cx="36004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James </a:t>
            </a:r>
            <a:r>
              <a:rPr lang="it-IT" sz="1400" dirty="0" err="1" smtClean="0"/>
              <a:t>VI</a:t>
            </a:r>
            <a:r>
              <a:rPr lang="it-IT" sz="1400" dirty="0" smtClean="0"/>
              <a:t> </a:t>
            </a:r>
            <a:r>
              <a:rPr lang="it-IT" sz="1400" dirty="0" err="1" smtClean="0"/>
              <a:t>of</a:t>
            </a:r>
            <a:r>
              <a:rPr lang="it-IT" sz="1400" dirty="0" smtClean="0"/>
              <a:t> Scotland </a:t>
            </a:r>
            <a:r>
              <a:rPr lang="it-IT" sz="1400" dirty="0"/>
              <a:t> </a:t>
            </a:r>
            <a:r>
              <a:rPr lang="it-IT" sz="1400" dirty="0" smtClean="0"/>
              <a:t>=  James I </a:t>
            </a:r>
            <a:r>
              <a:rPr lang="it-IT" sz="1400" dirty="0" err="1" smtClean="0"/>
              <a:t>of</a:t>
            </a:r>
            <a:r>
              <a:rPr lang="it-IT" sz="1400" dirty="0" smtClean="0"/>
              <a:t> England</a:t>
            </a:r>
            <a:endParaRPr lang="it-IT" sz="1400" dirty="0"/>
          </a:p>
        </p:txBody>
      </p:sp>
      <p:cxnSp>
        <p:nvCxnSpPr>
          <p:cNvPr id="12" name="Connettore 2 11"/>
          <p:cNvCxnSpPr>
            <a:stCxn id="4" idx="2"/>
            <a:endCxn id="10" idx="0"/>
          </p:cNvCxnSpPr>
          <p:nvPr/>
        </p:nvCxnSpPr>
        <p:spPr>
          <a:xfrm>
            <a:off x="4572000" y="947629"/>
            <a:ext cx="0" cy="3931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10" idx="2"/>
            <a:endCxn id="19" idx="0"/>
          </p:cNvCxnSpPr>
          <p:nvPr/>
        </p:nvCxnSpPr>
        <p:spPr>
          <a:xfrm>
            <a:off x="4572000" y="1648545"/>
            <a:ext cx="0" cy="700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4067944" y="2348880"/>
            <a:ext cx="1008112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Charles I</a:t>
            </a:r>
            <a:endParaRPr lang="it-IT" sz="1400" dirty="0"/>
          </a:p>
        </p:txBody>
      </p:sp>
      <p:cxnSp>
        <p:nvCxnSpPr>
          <p:cNvPr id="23" name="Connettore 2 22"/>
          <p:cNvCxnSpPr>
            <a:stCxn id="19" idx="2"/>
            <a:endCxn id="25" idx="0"/>
          </p:cNvCxnSpPr>
          <p:nvPr/>
        </p:nvCxnSpPr>
        <p:spPr>
          <a:xfrm>
            <a:off x="4572000" y="2656657"/>
            <a:ext cx="0" cy="1492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3707904" y="3284984"/>
            <a:ext cx="1728192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Oliver </a:t>
            </a:r>
            <a:r>
              <a:rPr lang="it-IT" sz="1400" dirty="0" err="1" smtClean="0"/>
              <a:t>Cromwell</a:t>
            </a:r>
            <a:endParaRPr lang="it-IT" sz="14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4067944" y="4149080"/>
            <a:ext cx="1008112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Charles II</a:t>
            </a:r>
            <a:endParaRPr lang="it-IT" sz="1400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4067944" y="4941168"/>
            <a:ext cx="1008112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James II</a:t>
            </a:r>
            <a:endParaRPr lang="it-IT" sz="1400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3491880" y="5805264"/>
            <a:ext cx="216024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400" dirty="0" smtClean="0"/>
              <a:t>William III and Mary </a:t>
            </a:r>
            <a:endParaRPr lang="it-IT" sz="1400" dirty="0"/>
          </a:p>
        </p:txBody>
      </p:sp>
      <p:cxnSp>
        <p:nvCxnSpPr>
          <p:cNvPr id="28" name="Connettore 2 27"/>
          <p:cNvCxnSpPr>
            <a:stCxn id="25" idx="2"/>
            <a:endCxn id="26" idx="0"/>
          </p:cNvCxnSpPr>
          <p:nvPr/>
        </p:nvCxnSpPr>
        <p:spPr>
          <a:xfrm>
            <a:off x="4572000" y="4456857"/>
            <a:ext cx="0" cy="4843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26" idx="2"/>
            <a:endCxn id="27" idx="0"/>
          </p:cNvCxnSpPr>
          <p:nvPr/>
        </p:nvCxnSpPr>
        <p:spPr>
          <a:xfrm>
            <a:off x="4572000" y="5248945"/>
            <a:ext cx="0" cy="5563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95536" y="116632"/>
            <a:ext cx="2016224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i="1" dirty="0" smtClean="0"/>
              <a:t>Divine right </a:t>
            </a:r>
            <a:r>
              <a:rPr lang="it-IT" sz="1200" i="1" dirty="0" err="1" smtClean="0"/>
              <a:t>of</a:t>
            </a:r>
            <a:r>
              <a:rPr lang="it-IT" sz="1200" i="1" dirty="0" smtClean="0"/>
              <a:t> the King</a:t>
            </a:r>
          </a:p>
          <a:p>
            <a:pPr algn="ctr"/>
            <a:r>
              <a:rPr lang="it-IT" sz="1200" dirty="0" smtClean="0"/>
              <a:t>=</a:t>
            </a:r>
          </a:p>
          <a:p>
            <a:pPr algn="ctr"/>
            <a:r>
              <a:rPr lang="it-IT" sz="1200" dirty="0" smtClean="0"/>
              <a:t>KING’S ABSOLUTISM </a:t>
            </a:r>
            <a:r>
              <a:rPr lang="it-IT" sz="1200" dirty="0" smtClean="0">
                <a:sym typeface="Wingdings" pitchFamily="2" charset="2"/>
              </a:rPr>
              <a:t> </a:t>
            </a:r>
            <a:r>
              <a:rPr lang="it-IT" sz="1200" dirty="0" err="1" smtClean="0">
                <a:sym typeface="Wingdings" pitchFamily="2" charset="2"/>
              </a:rPr>
              <a:t>fight</a:t>
            </a:r>
            <a:r>
              <a:rPr lang="it-IT" sz="1200" dirty="0" smtClean="0">
                <a:sym typeface="Wingdings" pitchFamily="2" charset="2"/>
              </a:rPr>
              <a:t> </a:t>
            </a:r>
            <a:r>
              <a:rPr lang="it-IT" sz="1200" dirty="0" err="1" smtClean="0">
                <a:sym typeface="Wingdings" pitchFamily="2" charset="2"/>
              </a:rPr>
              <a:t>against</a:t>
            </a:r>
            <a:r>
              <a:rPr lang="it-IT" sz="1200" dirty="0" smtClean="0">
                <a:sym typeface="Wingdings" pitchFamily="2" charset="2"/>
              </a:rPr>
              <a:t> </a:t>
            </a:r>
            <a:r>
              <a:rPr lang="it-IT" sz="1200" dirty="0" err="1" smtClean="0">
                <a:sym typeface="Wingdings" pitchFamily="2" charset="2"/>
              </a:rPr>
              <a:t>absolutism</a:t>
            </a:r>
            <a:endParaRPr lang="it-IT" sz="1200" dirty="0" smtClean="0"/>
          </a:p>
        </p:txBody>
      </p:sp>
      <p:cxnSp>
        <p:nvCxnSpPr>
          <p:cNvPr id="37" name="Connettore 2 36"/>
          <p:cNvCxnSpPr>
            <a:stCxn id="10" idx="3"/>
            <a:endCxn id="38" idx="1"/>
          </p:cNvCxnSpPr>
          <p:nvPr/>
        </p:nvCxnSpPr>
        <p:spPr>
          <a:xfrm flipV="1">
            <a:off x="6372200" y="347465"/>
            <a:ext cx="432048" cy="1147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>
            <a:off x="6804248" y="116632"/>
            <a:ext cx="2195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 smtClean="0"/>
              <a:t>Intolerant</a:t>
            </a:r>
            <a:r>
              <a:rPr lang="it-IT" sz="1200" dirty="0" smtClean="0"/>
              <a:t> </a:t>
            </a:r>
            <a:r>
              <a:rPr lang="it-IT" sz="1200" dirty="0" err="1" smtClean="0"/>
              <a:t>of</a:t>
            </a:r>
            <a:r>
              <a:rPr lang="it-IT" sz="1200" dirty="0" smtClean="0"/>
              <a:t> </a:t>
            </a:r>
            <a:r>
              <a:rPr lang="it-IT" sz="1200" dirty="0" err="1" smtClean="0"/>
              <a:t>any</a:t>
            </a:r>
            <a:r>
              <a:rPr lang="it-IT" sz="1200" dirty="0" smtClean="0"/>
              <a:t> </a:t>
            </a:r>
            <a:r>
              <a:rPr lang="it-IT" sz="1200" dirty="0" err="1" smtClean="0"/>
              <a:t>religious</a:t>
            </a:r>
            <a:r>
              <a:rPr lang="it-IT" sz="1200" dirty="0" smtClean="0"/>
              <a:t> </a:t>
            </a:r>
            <a:r>
              <a:rPr lang="it-IT" sz="1200" dirty="0" err="1" smtClean="0"/>
              <a:t>dissent</a:t>
            </a:r>
            <a:endParaRPr lang="it-IT" sz="1200" dirty="0" smtClean="0"/>
          </a:p>
        </p:txBody>
      </p:sp>
      <p:sp>
        <p:nvSpPr>
          <p:cNvPr id="41" name="CasellaDiTesto 40"/>
          <p:cNvSpPr txBox="1"/>
          <p:nvPr/>
        </p:nvSpPr>
        <p:spPr>
          <a:xfrm>
            <a:off x="6660232" y="836712"/>
            <a:ext cx="2483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 smtClean="0"/>
              <a:t>Puritans</a:t>
            </a:r>
            <a:r>
              <a:rPr lang="it-IT" sz="1200" dirty="0" smtClean="0"/>
              <a:t> </a:t>
            </a:r>
            <a:r>
              <a:rPr lang="it-IT" sz="1200" dirty="0"/>
              <a:t> </a:t>
            </a:r>
            <a:r>
              <a:rPr lang="it-IT" sz="1200" dirty="0" err="1" smtClean="0"/>
              <a:t>migrated</a:t>
            </a:r>
            <a:r>
              <a:rPr lang="it-IT" sz="1200" dirty="0" smtClean="0"/>
              <a:t> </a:t>
            </a:r>
            <a:r>
              <a:rPr lang="it-IT" sz="1200" dirty="0" err="1" smtClean="0"/>
              <a:t>to</a:t>
            </a:r>
            <a:r>
              <a:rPr lang="it-IT" sz="1200" dirty="0" smtClean="0"/>
              <a:t> America: </a:t>
            </a:r>
            <a:r>
              <a:rPr lang="it-IT" sz="1200" i="1" dirty="0" err="1" smtClean="0"/>
              <a:t>Mayflower</a:t>
            </a:r>
            <a:r>
              <a:rPr lang="it-IT" sz="1200" dirty="0" smtClean="0"/>
              <a:t> and </a:t>
            </a:r>
            <a:r>
              <a:rPr lang="it-IT" sz="1200" i="1" dirty="0" smtClean="0"/>
              <a:t>Massachusetts Bay</a:t>
            </a:r>
            <a:endParaRPr lang="it-IT" sz="1200" i="1" dirty="0"/>
          </a:p>
        </p:txBody>
      </p:sp>
      <p:cxnSp>
        <p:nvCxnSpPr>
          <p:cNvPr id="43" name="Connettore 2 42"/>
          <p:cNvCxnSpPr>
            <a:stCxn id="38" idx="2"/>
            <a:endCxn id="41" idx="0"/>
          </p:cNvCxnSpPr>
          <p:nvPr/>
        </p:nvCxnSpPr>
        <p:spPr>
          <a:xfrm>
            <a:off x="7902116" y="578297"/>
            <a:ext cx="0" cy="258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Connettore 2 68"/>
          <p:cNvCxnSpPr>
            <a:stCxn id="10" idx="3"/>
            <a:endCxn id="70" idx="1"/>
          </p:cNvCxnSpPr>
          <p:nvPr/>
        </p:nvCxnSpPr>
        <p:spPr>
          <a:xfrm flipV="1">
            <a:off x="6372200" y="1479268"/>
            <a:ext cx="504056" cy="15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CasellaDiTesto 69"/>
          <p:cNvSpPr txBox="1"/>
          <p:nvPr/>
        </p:nvSpPr>
        <p:spPr>
          <a:xfrm>
            <a:off x="6876256" y="134076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 smtClean="0"/>
              <a:t>Traslation</a:t>
            </a:r>
            <a:r>
              <a:rPr lang="it-IT" sz="1200" dirty="0" smtClean="0"/>
              <a:t> </a:t>
            </a:r>
            <a:r>
              <a:rPr lang="it-IT" sz="1200" dirty="0" err="1" smtClean="0"/>
              <a:t>of</a:t>
            </a:r>
            <a:r>
              <a:rPr lang="it-IT" sz="1200" dirty="0" smtClean="0"/>
              <a:t> the </a:t>
            </a:r>
            <a:r>
              <a:rPr lang="it-IT" sz="1200" dirty="0" err="1" smtClean="0"/>
              <a:t>Bible</a:t>
            </a:r>
            <a:endParaRPr lang="it-IT" sz="1200" dirty="0"/>
          </a:p>
        </p:txBody>
      </p:sp>
      <p:cxnSp>
        <p:nvCxnSpPr>
          <p:cNvPr id="83" name="Connettore 2 82"/>
          <p:cNvCxnSpPr>
            <a:stCxn id="19" idx="3"/>
            <a:endCxn id="84" idx="1"/>
          </p:cNvCxnSpPr>
          <p:nvPr/>
        </p:nvCxnSpPr>
        <p:spPr>
          <a:xfrm flipV="1">
            <a:off x="5076056" y="1839308"/>
            <a:ext cx="648072" cy="6634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CasellaDiTesto 83"/>
          <p:cNvSpPr txBox="1"/>
          <p:nvPr/>
        </p:nvSpPr>
        <p:spPr>
          <a:xfrm>
            <a:off x="5724128" y="1700808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 smtClean="0"/>
              <a:t>Thirty</a:t>
            </a:r>
            <a:r>
              <a:rPr lang="it-IT" sz="1200" dirty="0" smtClean="0"/>
              <a:t> </a:t>
            </a:r>
            <a:r>
              <a:rPr lang="it-IT" sz="1200" dirty="0" err="1" smtClean="0"/>
              <a:t>Years</a:t>
            </a:r>
            <a:r>
              <a:rPr lang="it-IT" sz="1200" dirty="0" smtClean="0"/>
              <a:t> War (1618-1648)</a:t>
            </a:r>
            <a:endParaRPr lang="it-IT" sz="1200" dirty="0"/>
          </a:p>
        </p:txBody>
      </p:sp>
      <p:cxnSp>
        <p:nvCxnSpPr>
          <p:cNvPr id="87" name="Connettore 2 86"/>
          <p:cNvCxnSpPr>
            <a:stCxn id="19" idx="3"/>
            <a:endCxn id="88" idx="1"/>
          </p:cNvCxnSpPr>
          <p:nvPr/>
        </p:nvCxnSpPr>
        <p:spPr>
          <a:xfrm flipV="1">
            <a:off x="5076056" y="2271356"/>
            <a:ext cx="1152128" cy="2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CasellaDiTesto 87"/>
          <p:cNvSpPr txBox="1"/>
          <p:nvPr/>
        </p:nvSpPr>
        <p:spPr>
          <a:xfrm>
            <a:off x="6228184" y="2132856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 err="1" smtClean="0"/>
              <a:t>Petition</a:t>
            </a:r>
            <a:r>
              <a:rPr lang="it-IT" sz="1200" i="1" dirty="0" smtClean="0"/>
              <a:t> </a:t>
            </a:r>
            <a:r>
              <a:rPr lang="it-IT" sz="1200" i="1" dirty="0" err="1" smtClean="0"/>
              <a:t>of</a:t>
            </a:r>
            <a:r>
              <a:rPr lang="it-IT" sz="1200" i="1" dirty="0" smtClean="0"/>
              <a:t> </a:t>
            </a:r>
            <a:r>
              <a:rPr lang="it-IT" sz="1200" i="1" dirty="0" err="1" smtClean="0"/>
              <a:t>Rights</a:t>
            </a:r>
            <a:r>
              <a:rPr lang="it-IT" sz="1200" i="1" dirty="0" smtClean="0"/>
              <a:t> </a:t>
            </a:r>
            <a:r>
              <a:rPr lang="it-IT" sz="1200" dirty="0" smtClean="0"/>
              <a:t>1628</a:t>
            </a:r>
            <a:endParaRPr lang="it-IT" sz="1200" dirty="0"/>
          </a:p>
        </p:txBody>
      </p:sp>
      <p:cxnSp>
        <p:nvCxnSpPr>
          <p:cNvPr id="90" name="Connettore 2 89"/>
          <p:cNvCxnSpPr>
            <a:stCxn id="88" idx="3"/>
            <a:endCxn id="91" idx="1"/>
          </p:cNvCxnSpPr>
          <p:nvPr/>
        </p:nvCxnSpPr>
        <p:spPr>
          <a:xfrm flipV="1">
            <a:off x="7884368" y="2147665"/>
            <a:ext cx="323528" cy="123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CasellaDiTesto 90"/>
          <p:cNvSpPr txBox="1"/>
          <p:nvPr/>
        </p:nvSpPr>
        <p:spPr>
          <a:xfrm>
            <a:off x="8207896" y="1916832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/>
              <a:t>Dismiss</a:t>
            </a:r>
            <a:r>
              <a:rPr lang="it-IT" sz="1200" dirty="0" smtClean="0"/>
              <a:t> the </a:t>
            </a:r>
            <a:r>
              <a:rPr lang="it-IT" sz="1200" dirty="0" err="1" smtClean="0"/>
              <a:t>Parliament</a:t>
            </a:r>
            <a:endParaRPr lang="it-IT" sz="1200" dirty="0"/>
          </a:p>
        </p:txBody>
      </p:sp>
      <p:cxnSp>
        <p:nvCxnSpPr>
          <p:cNvPr id="105" name="Connettore 2 104"/>
          <p:cNvCxnSpPr>
            <a:stCxn id="19" idx="3"/>
            <a:endCxn id="108" idx="1"/>
          </p:cNvCxnSpPr>
          <p:nvPr/>
        </p:nvCxnSpPr>
        <p:spPr>
          <a:xfrm>
            <a:off x="5076056" y="2502769"/>
            <a:ext cx="755576" cy="292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CasellaDiTesto 107"/>
          <p:cNvSpPr txBox="1"/>
          <p:nvPr/>
        </p:nvSpPr>
        <p:spPr>
          <a:xfrm>
            <a:off x="5831632" y="256490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 smtClean="0"/>
              <a:t>Civil</a:t>
            </a:r>
            <a:r>
              <a:rPr lang="it-IT" sz="1200" dirty="0" smtClean="0"/>
              <a:t> War 1642 -1646 : </a:t>
            </a:r>
          </a:p>
          <a:p>
            <a:pPr algn="ctr"/>
            <a:r>
              <a:rPr lang="it-IT" sz="1200" i="1" dirty="0" err="1" smtClean="0"/>
              <a:t>Cavaliers</a:t>
            </a:r>
            <a:r>
              <a:rPr lang="it-IT" sz="1200" dirty="0" smtClean="0"/>
              <a:t> (King) VS </a:t>
            </a:r>
            <a:r>
              <a:rPr lang="it-IT" sz="1200" i="1" dirty="0" err="1" smtClean="0"/>
              <a:t>Roundheads</a:t>
            </a:r>
            <a:r>
              <a:rPr lang="it-IT" sz="1200" dirty="0" smtClean="0"/>
              <a:t> (Oliver </a:t>
            </a:r>
            <a:r>
              <a:rPr lang="it-IT" sz="1200" dirty="0" err="1" smtClean="0"/>
              <a:t>Cromwell</a:t>
            </a:r>
            <a:r>
              <a:rPr lang="it-IT" sz="1200" dirty="0" smtClean="0"/>
              <a:t>)</a:t>
            </a:r>
            <a:endParaRPr lang="it-IT" sz="1200" dirty="0"/>
          </a:p>
        </p:txBody>
      </p:sp>
      <p:sp>
        <p:nvSpPr>
          <p:cNvPr id="133" name="Freccia curva 132"/>
          <p:cNvSpPr/>
          <p:nvPr/>
        </p:nvSpPr>
        <p:spPr>
          <a:xfrm rot="10800000">
            <a:off x="6012160" y="3068960"/>
            <a:ext cx="1368152" cy="576064"/>
          </a:xfrm>
          <a:prstGeom prst="bentArrow">
            <a:avLst>
              <a:gd name="adj1" fmla="val 21693"/>
              <a:gd name="adj2" fmla="val 30867"/>
              <a:gd name="adj3" fmla="val 25000"/>
              <a:gd name="adj4" fmla="val 531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34" name="CasellaDiTesto 133"/>
          <p:cNvSpPr txBox="1"/>
          <p:nvPr/>
        </p:nvSpPr>
        <p:spPr>
          <a:xfrm>
            <a:off x="7308304" y="3212976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>
                <a:solidFill>
                  <a:srgbClr val="0070C0"/>
                </a:solidFill>
              </a:rPr>
              <a:t>Cromwell</a:t>
            </a:r>
            <a:r>
              <a:rPr lang="it-IT" sz="1200" dirty="0" smtClean="0">
                <a:solidFill>
                  <a:srgbClr val="0070C0"/>
                </a:solidFill>
              </a:rPr>
              <a:t> </a:t>
            </a:r>
            <a:r>
              <a:rPr lang="it-IT" sz="1200" dirty="0" err="1" smtClean="0">
                <a:solidFill>
                  <a:srgbClr val="0070C0"/>
                </a:solidFill>
              </a:rPr>
              <a:t>wins</a:t>
            </a:r>
            <a:endParaRPr lang="it-IT" sz="1200" dirty="0">
              <a:solidFill>
                <a:srgbClr val="0070C0"/>
              </a:solidFill>
            </a:endParaRPr>
          </a:p>
        </p:txBody>
      </p:sp>
      <p:cxnSp>
        <p:nvCxnSpPr>
          <p:cNvPr id="138" name="Connettore 2 137"/>
          <p:cNvCxnSpPr>
            <a:stCxn id="22" idx="1"/>
            <a:endCxn id="140" idx="3"/>
          </p:cNvCxnSpPr>
          <p:nvPr/>
        </p:nvCxnSpPr>
        <p:spPr>
          <a:xfrm flipH="1">
            <a:off x="2555776" y="3438873"/>
            <a:ext cx="1152128" cy="252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CasellaDiTesto 139"/>
          <p:cNvSpPr txBox="1"/>
          <p:nvPr/>
        </p:nvSpPr>
        <p:spPr>
          <a:xfrm>
            <a:off x="1187624" y="3140968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>
                <a:solidFill>
                  <a:srgbClr val="0070C0"/>
                </a:solidFill>
              </a:rPr>
              <a:t>Republic </a:t>
            </a:r>
            <a:r>
              <a:rPr lang="it-IT" sz="1200" dirty="0" err="1" smtClean="0">
                <a:solidFill>
                  <a:srgbClr val="0070C0"/>
                </a:solidFill>
              </a:rPr>
              <a:t>called</a:t>
            </a:r>
            <a:r>
              <a:rPr lang="it-IT" sz="1200" dirty="0" smtClean="0">
                <a:solidFill>
                  <a:srgbClr val="0070C0"/>
                </a:solidFill>
              </a:rPr>
              <a:t> </a:t>
            </a:r>
            <a:r>
              <a:rPr lang="it-IT" sz="1200" i="1" dirty="0" smtClean="0">
                <a:solidFill>
                  <a:srgbClr val="0070C0"/>
                </a:solidFill>
              </a:rPr>
              <a:t>COMMONWEALTH</a:t>
            </a:r>
          </a:p>
          <a:p>
            <a:pPr algn="ctr"/>
            <a:endParaRPr lang="it-IT" sz="1200" i="1" dirty="0">
              <a:solidFill>
                <a:srgbClr val="0070C0"/>
              </a:solidFill>
            </a:endParaRPr>
          </a:p>
        </p:txBody>
      </p:sp>
      <p:sp>
        <p:nvSpPr>
          <p:cNvPr id="161" name="Freccia curva 160"/>
          <p:cNvSpPr/>
          <p:nvPr/>
        </p:nvSpPr>
        <p:spPr>
          <a:xfrm rot="10800000" flipH="1">
            <a:off x="2267744" y="3645024"/>
            <a:ext cx="1224136" cy="864096"/>
          </a:xfrm>
          <a:prstGeom prst="bentArrow">
            <a:avLst>
              <a:gd name="adj1" fmla="val 17284"/>
              <a:gd name="adj2" fmla="val 23898"/>
              <a:gd name="adj3" fmla="val 27205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6" name="CasellaDiTesto 165"/>
          <p:cNvSpPr txBox="1"/>
          <p:nvPr/>
        </p:nvSpPr>
        <p:spPr>
          <a:xfrm>
            <a:off x="1907704" y="4437112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THE RESTORATION</a:t>
            </a:r>
            <a:endParaRPr lang="it-IT" sz="1200" dirty="0"/>
          </a:p>
        </p:txBody>
      </p:sp>
      <p:sp>
        <p:nvSpPr>
          <p:cNvPr id="167" name="CasellaDiTesto 166"/>
          <p:cNvSpPr txBox="1"/>
          <p:nvPr/>
        </p:nvSpPr>
        <p:spPr>
          <a:xfrm>
            <a:off x="5868144" y="386104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 smtClean="0"/>
              <a:t>French</a:t>
            </a:r>
            <a:r>
              <a:rPr lang="it-IT" sz="1200" dirty="0" smtClean="0"/>
              <a:t> </a:t>
            </a:r>
            <a:r>
              <a:rPr lang="it-IT" sz="1200" dirty="0" err="1" smtClean="0"/>
              <a:t>habits</a:t>
            </a:r>
            <a:r>
              <a:rPr lang="it-IT" sz="1200" dirty="0" smtClean="0"/>
              <a:t> and culture</a:t>
            </a:r>
            <a:endParaRPr lang="it-IT" sz="1200" dirty="0"/>
          </a:p>
        </p:txBody>
      </p:sp>
      <p:sp>
        <p:nvSpPr>
          <p:cNvPr id="168" name="CasellaDiTesto 167"/>
          <p:cNvSpPr txBox="1"/>
          <p:nvPr/>
        </p:nvSpPr>
        <p:spPr>
          <a:xfrm>
            <a:off x="5868144" y="436510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 err="1" smtClean="0"/>
              <a:t>Act</a:t>
            </a:r>
            <a:r>
              <a:rPr lang="it-IT" sz="1200" i="1" dirty="0" smtClean="0"/>
              <a:t> </a:t>
            </a:r>
            <a:r>
              <a:rPr lang="it-IT" sz="1200" i="1" dirty="0" err="1" smtClean="0"/>
              <a:t>of</a:t>
            </a:r>
            <a:r>
              <a:rPr lang="it-IT" sz="1200" i="1" dirty="0" smtClean="0"/>
              <a:t> </a:t>
            </a:r>
            <a:r>
              <a:rPr lang="it-IT" sz="1200" i="1" dirty="0" err="1" smtClean="0"/>
              <a:t>Uniformity</a:t>
            </a:r>
            <a:r>
              <a:rPr lang="it-IT" sz="1200" i="1" dirty="0" smtClean="0"/>
              <a:t> </a:t>
            </a:r>
            <a:r>
              <a:rPr lang="it-IT" sz="1200" dirty="0" smtClean="0"/>
              <a:t>1662: authority </a:t>
            </a:r>
            <a:r>
              <a:rPr lang="it-IT" sz="1200" dirty="0" err="1" smtClean="0"/>
              <a:t>of</a:t>
            </a:r>
            <a:r>
              <a:rPr lang="it-IT" sz="1200" dirty="0" smtClean="0"/>
              <a:t> </a:t>
            </a:r>
            <a:r>
              <a:rPr lang="it-IT" sz="1200" dirty="0" err="1" smtClean="0"/>
              <a:t>Anglican</a:t>
            </a:r>
            <a:r>
              <a:rPr lang="it-IT" sz="1200" dirty="0" smtClean="0"/>
              <a:t> Church</a:t>
            </a:r>
            <a:endParaRPr lang="it-IT" sz="1200" dirty="0"/>
          </a:p>
        </p:txBody>
      </p:sp>
      <p:sp>
        <p:nvSpPr>
          <p:cNvPr id="169" name="Freccia curva 168"/>
          <p:cNvSpPr/>
          <p:nvPr/>
        </p:nvSpPr>
        <p:spPr>
          <a:xfrm rot="10800000" flipH="1">
            <a:off x="1331640" y="980728"/>
            <a:ext cx="1080120" cy="504056"/>
          </a:xfrm>
          <a:prstGeom prst="ben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171" name="Connettore 2 170"/>
          <p:cNvCxnSpPr>
            <a:stCxn id="25" idx="3"/>
            <a:endCxn id="167" idx="1"/>
          </p:cNvCxnSpPr>
          <p:nvPr/>
        </p:nvCxnSpPr>
        <p:spPr>
          <a:xfrm flipV="1">
            <a:off x="5076056" y="3999548"/>
            <a:ext cx="792088" cy="3034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Connettore 2 172"/>
          <p:cNvCxnSpPr>
            <a:stCxn id="25" idx="3"/>
            <a:endCxn id="168" idx="1"/>
          </p:cNvCxnSpPr>
          <p:nvPr/>
        </p:nvCxnSpPr>
        <p:spPr>
          <a:xfrm>
            <a:off x="5076056" y="4302969"/>
            <a:ext cx="792088" cy="292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Connettore 2 177"/>
          <p:cNvCxnSpPr>
            <a:stCxn id="26" idx="3"/>
            <a:endCxn id="179" idx="1"/>
          </p:cNvCxnSpPr>
          <p:nvPr/>
        </p:nvCxnSpPr>
        <p:spPr>
          <a:xfrm flipV="1">
            <a:off x="5076056" y="5079668"/>
            <a:ext cx="648072" cy="15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9" name="CasellaDiTesto 178"/>
          <p:cNvSpPr txBox="1"/>
          <p:nvPr/>
        </p:nvSpPr>
        <p:spPr>
          <a:xfrm>
            <a:off x="5724128" y="4941168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 smtClean="0"/>
              <a:t>Try</a:t>
            </a:r>
            <a:r>
              <a:rPr lang="it-IT" sz="1200" dirty="0" smtClean="0"/>
              <a:t> </a:t>
            </a:r>
            <a:r>
              <a:rPr lang="it-IT" sz="1200" dirty="0" err="1" smtClean="0"/>
              <a:t>to</a:t>
            </a:r>
            <a:r>
              <a:rPr lang="it-IT" sz="1200" dirty="0" smtClean="0"/>
              <a:t> </a:t>
            </a:r>
            <a:r>
              <a:rPr lang="it-IT" sz="1200" dirty="0" err="1" smtClean="0"/>
              <a:t>restore</a:t>
            </a:r>
            <a:r>
              <a:rPr lang="it-IT" sz="1200" dirty="0" smtClean="0"/>
              <a:t> </a:t>
            </a:r>
            <a:r>
              <a:rPr lang="it-IT" sz="1200" dirty="0" err="1"/>
              <a:t>C</a:t>
            </a:r>
            <a:r>
              <a:rPr lang="it-IT" sz="1200" dirty="0" err="1" smtClean="0"/>
              <a:t>atholic</a:t>
            </a:r>
            <a:r>
              <a:rPr lang="it-IT" sz="1200" dirty="0" smtClean="0"/>
              <a:t> </a:t>
            </a:r>
            <a:r>
              <a:rPr lang="it-IT" sz="1200" dirty="0" err="1" smtClean="0"/>
              <a:t>church</a:t>
            </a:r>
            <a:endParaRPr lang="it-IT" sz="1200" dirty="0"/>
          </a:p>
        </p:txBody>
      </p:sp>
      <p:cxnSp>
        <p:nvCxnSpPr>
          <p:cNvPr id="187" name="Connettore 2 186"/>
          <p:cNvCxnSpPr>
            <a:stCxn id="179" idx="3"/>
          </p:cNvCxnSpPr>
          <p:nvPr/>
        </p:nvCxnSpPr>
        <p:spPr>
          <a:xfrm>
            <a:off x="7740352" y="5079668"/>
            <a:ext cx="360040" cy="55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CasellaDiTesto 187"/>
          <p:cNvSpPr txBox="1"/>
          <p:nvPr/>
        </p:nvSpPr>
        <p:spPr>
          <a:xfrm>
            <a:off x="8100392" y="494116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 smtClean="0"/>
              <a:t>exiled</a:t>
            </a:r>
            <a:endParaRPr lang="it-IT" sz="1200" dirty="0"/>
          </a:p>
        </p:txBody>
      </p:sp>
      <p:sp>
        <p:nvSpPr>
          <p:cNvPr id="190" name="CasellaDiTesto 189"/>
          <p:cNvSpPr txBox="1"/>
          <p:nvPr/>
        </p:nvSpPr>
        <p:spPr>
          <a:xfrm>
            <a:off x="6444208" y="5589240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 smtClean="0"/>
              <a:t>Bill </a:t>
            </a:r>
            <a:r>
              <a:rPr lang="it-IT" sz="1200" i="1" dirty="0" err="1" smtClean="0"/>
              <a:t>of</a:t>
            </a:r>
            <a:r>
              <a:rPr lang="it-IT" sz="1200" i="1" dirty="0" smtClean="0"/>
              <a:t> </a:t>
            </a:r>
            <a:r>
              <a:rPr lang="it-IT" sz="1200" i="1" dirty="0" err="1" smtClean="0"/>
              <a:t>Rights</a:t>
            </a:r>
            <a:r>
              <a:rPr lang="it-IT" sz="1200" i="1" dirty="0" smtClean="0"/>
              <a:t> </a:t>
            </a:r>
            <a:r>
              <a:rPr lang="it-IT" sz="1200" dirty="0" smtClean="0"/>
              <a:t>1689</a:t>
            </a:r>
            <a:endParaRPr lang="it-IT" sz="1200" dirty="0"/>
          </a:p>
        </p:txBody>
      </p:sp>
      <p:sp>
        <p:nvSpPr>
          <p:cNvPr id="191" name="CasellaDiTesto 190"/>
          <p:cNvSpPr txBox="1"/>
          <p:nvPr/>
        </p:nvSpPr>
        <p:spPr>
          <a:xfrm>
            <a:off x="6444208" y="6093296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 err="1" smtClean="0"/>
              <a:t>Toleration</a:t>
            </a:r>
            <a:r>
              <a:rPr lang="it-IT" sz="1200" i="1" dirty="0" smtClean="0"/>
              <a:t> </a:t>
            </a:r>
            <a:r>
              <a:rPr lang="it-IT" sz="1200" i="1" dirty="0" err="1" smtClean="0"/>
              <a:t>Act</a:t>
            </a:r>
            <a:r>
              <a:rPr lang="it-IT" sz="1200" i="1" dirty="0" smtClean="0"/>
              <a:t> </a:t>
            </a:r>
            <a:r>
              <a:rPr lang="it-IT" sz="1200" dirty="0" smtClean="0"/>
              <a:t>1689</a:t>
            </a:r>
            <a:endParaRPr lang="it-IT" sz="1200" dirty="0"/>
          </a:p>
        </p:txBody>
      </p:sp>
      <p:cxnSp>
        <p:nvCxnSpPr>
          <p:cNvPr id="193" name="Connettore 2 192"/>
          <p:cNvCxnSpPr>
            <a:stCxn id="27" idx="3"/>
            <a:endCxn id="190" idx="1"/>
          </p:cNvCxnSpPr>
          <p:nvPr/>
        </p:nvCxnSpPr>
        <p:spPr>
          <a:xfrm flipV="1">
            <a:off x="5652120" y="5727740"/>
            <a:ext cx="792088" cy="2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Connettore 2 194"/>
          <p:cNvCxnSpPr>
            <a:stCxn id="27" idx="3"/>
            <a:endCxn id="191" idx="1"/>
          </p:cNvCxnSpPr>
          <p:nvPr/>
        </p:nvCxnSpPr>
        <p:spPr>
          <a:xfrm>
            <a:off x="5652120" y="5959153"/>
            <a:ext cx="792088" cy="272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9" name="CasellaDiTesto 198"/>
          <p:cNvSpPr txBox="1"/>
          <p:nvPr/>
        </p:nvSpPr>
        <p:spPr>
          <a:xfrm>
            <a:off x="323528" y="5805264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CONSTITUTIONAL MONARCHY</a:t>
            </a:r>
            <a:endParaRPr lang="it-IT" sz="1200" b="1" dirty="0"/>
          </a:p>
        </p:txBody>
      </p:sp>
      <p:sp>
        <p:nvSpPr>
          <p:cNvPr id="200" name="Freccia a destra 199"/>
          <p:cNvSpPr/>
          <p:nvPr/>
        </p:nvSpPr>
        <p:spPr>
          <a:xfrm>
            <a:off x="2627784" y="5877272"/>
            <a:ext cx="720080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4" name="CasellaDiTesto 203"/>
          <p:cNvSpPr txBox="1"/>
          <p:nvPr/>
        </p:nvSpPr>
        <p:spPr>
          <a:xfrm>
            <a:off x="395536" y="623731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New </a:t>
            </a:r>
            <a:r>
              <a:rPr lang="it-IT" sz="1200" dirty="0" err="1" smtClean="0"/>
              <a:t>sciences</a:t>
            </a:r>
            <a:r>
              <a:rPr lang="it-IT" sz="1200" dirty="0" smtClean="0"/>
              <a:t>, </a:t>
            </a:r>
            <a:r>
              <a:rPr lang="it-IT" sz="1200" dirty="0" err="1" smtClean="0"/>
              <a:t>philosopher</a:t>
            </a:r>
            <a:r>
              <a:rPr lang="it-IT" sz="1200" dirty="0" smtClean="0"/>
              <a:t> </a:t>
            </a:r>
          </a:p>
          <a:p>
            <a:pPr algn="ctr"/>
            <a:r>
              <a:rPr lang="it-IT" sz="1200" dirty="0" smtClean="0">
                <a:sym typeface="Wingdings" pitchFamily="2" charset="2"/>
              </a:rPr>
              <a:t> </a:t>
            </a:r>
            <a:r>
              <a:rPr lang="it-IT" sz="1200" dirty="0" err="1" smtClean="0">
                <a:sym typeface="Wingdings" pitchFamily="2" charset="2"/>
              </a:rPr>
              <a:t>empirical</a:t>
            </a:r>
            <a:r>
              <a:rPr lang="it-IT" sz="1200" dirty="0" smtClean="0">
                <a:sym typeface="Wingdings" pitchFamily="2" charset="2"/>
              </a:rPr>
              <a:t> way </a:t>
            </a:r>
            <a:r>
              <a:rPr lang="it-IT" sz="1200" dirty="0" err="1" smtClean="0">
                <a:sym typeface="Wingdings" pitchFamily="2" charset="2"/>
              </a:rPr>
              <a:t>of</a:t>
            </a:r>
            <a:r>
              <a:rPr lang="it-IT" sz="1200" dirty="0" smtClean="0">
                <a:sym typeface="Wingdings" pitchFamily="2" charset="2"/>
              </a:rPr>
              <a:t> </a:t>
            </a:r>
            <a:r>
              <a:rPr lang="it-IT" sz="1200" dirty="0" err="1" smtClean="0">
                <a:sym typeface="Wingdings" pitchFamily="2" charset="2"/>
              </a:rPr>
              <a:t>enquiry</a:t>
            </a:r>
            <a:endParaRPr lang="it-IT" sz="1200" dirty="0"/>
          </a:p>
        </p:txBody>
      </p:sp>
      <p:cxnSp>
        <p:nvCxnSpPr>
          <p:cNvPr id="206" name="Connettore 2 205"/>
          <p:cNvCxnSpPr>
            <a:stCxn id="199" idx="2"/>
            <a:endCxn id="204" idx="0"/>
          </p:cNvCxnSpPr>
          <p:nvPr/>
        </p:nvCxnSpPr>
        <p:spPr>
          <a:xfrm>
            <a:off x="1475656" y="6082263"/>
            <a:ext cx="0" cy="1550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Connettore 2 212"/>
          <p:cNvCxnSpPr>
            <a:stCxn id="140" idx="1"/>
            <a:endCxn id="214" idx="0"/>
          </p:cNvCxnSpPr>
          <p:nvPr/>
        </p:nvCxnSpPr>
        <p:spPr>
          <a:xfrm flipH="1">
            <a:off x="863588" y="3464134"/>
            <a:ext cx="324036" cy="108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CasellaDiTesto 213"/>
          <p:cNvSpPr txBox="1"/>
          <p:nvPr/>
        </p:nvSpPr>
        <p:spPr>
          <a:xfrm>
            <a:off x="251520" y="3573016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err="1" smtClean="0">
                <a:solidFill>
                  <a:srgbClr val="0070C0"/>
                </a:solidFill>
              </a:rPr>
              <a:t>Closing</a:t>
            </a:r>
            <a:r>
              <a:rPr lang="it-IT" sz="1200" dirty="0" smtClean="0">
                <a:solidFill>
                  <a:srgbClr val="0070C0"/>
                </a:solidFill>
              </a:rPr>
              <a:t> </a:t>
            </a:r>
            <a:r>
              <a:rPr lang="it-IT" sz="1200" dirty="0" err="1" smtClean="0">
                <a:solidFill>
                  <a:srgbClr val="0070C0"/>
                </a:solidFill>
              </a:rPr>
              <a:t>of</a:t>
            </a:r>
            <a:r>
              <a:rPr lang="it-IT" sz="1200" dirty="0" smtClean="0">
                <a:solidFill>
                  <a:srgbClr val="0070C0"/>
                </a:solidFill>
              </a:rPr>
              <a:t> the </a:t>
            </a:r>
            <a:r>
              <a:rPr lang="it-IT" sz="1200" dirty="0" err="1" smtClean="0">
                <a:solidFill>
                  <a:srgbClr val="0070C0"/>
                </a:solidFill>
              </a:rPr>
              <a:t>theatres</a:t>
            </a:r>
            <a:endParaRPr lang="it-IT" sz="1200" dirty="0">
              <a:solidFill>
                <a:srgbClr val="0070C0"/>
              </a:solidFill>
            </a:endParaRPr>
          </a:p>
        </p:txBody>
      </p:sp>
      <p:cxnSp>
        <p:nvCxnSpPr>
          <p:cNvPr id="219" name="Forma 218"/>
          <p:cNvCxnSpPr>
            <a:stCxn id="166" idx="2"/>
            <a:endCxn id="220" idx="3"/>
          </p:cNvCxnSpPr>
          <p:nvPr/>
        </p:nvCxnSpPr>
        <p:spPr>
          <a:xfrm rot="5400000">
            <a:off x="2254569" y="4618766"/>
            <a:ext cx="385882" cy="57657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0" name="CasellaDiTesto 219"/>
          <p:cNvSpPr txBox="1"/>
          <p:nvPr/>
        </p:nvSpPr>
        <p:spPr>
          <a:xfrm>
            <a:off x="251520" y="4869160"/>
            <a:ext cx="190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Revival in </a:t>
            </a:r>
            <a:r>
              <a:rPr lang="it-IT" sz="1200" dirty="0" err="1" smtClean="0"/>
              <a:t>literature</a:t>
            </a:r>
            <a:r>
              <a:rPr lang="it-IT" sz="1200" dirty="0" smtClean="0"/>
              <a:t>, </a:t>
            </a:r>
            <a:r>
              <a:rPr lang="it-IT" sz="1200" dirty="0" err="1" smtClean="0"/>
              <a:t>sciences</a:t>
            </a:r>
            <a:r>
              <a:rPr lang="it-IT" sz="1200" dirty="0" smtClean="0"/>
              <a:t> and </a:t>
            </a:r>
            <a:r>
              <a:rPr lang="it-IT" sz="1200" dirty="0" err="1" smtClean="0"/>
              <a:t>arts</a:t>
            </a:r>
            <a:endParaRPr lang="it-IT" sz="1200" dirty="0"/>
          </a:p>
        </p:txBody>
      </p:sp>
      <p:sp>
        <p:nvSpPr>
          <p:cNvPr id="228" name="CasellaDiTesto 227"/>
          <p:cNvSpPr txBox="1"/>
          <p:nvPr/>
        </p:nvSpPr>
        <p:spPr>
          <a:xfrm>
            <a:off x="971600" y="234888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JOHN MILTON</a:t>
            </a:r>
          </a:p>
        </p:txBody>
      </p:sp>
      <p:cxnSp>
        <p:nvCxnSpPr>
          <p:cNvPr id="237" name="Connettore 7 236"/>
          <p:cNvCxnSpPr>
            <a:stCxn id="10" idx="1"/>
            <a:endCxn id="228" idx="3"/>
          </p:cNvCxnSpPr>
          <p:nvPr/>
        </p:nvCxnSpPr>
        <p:spPr>
          <a:xfrm rot="10800000" flipV="1">
            <a:off x="2123728" y="1494656"/>
            <a:ext cx="648072" cy="992723"/>
          </a:xfrm>
          <a:prstGeom prst="curvedConnector3">
            <a:avLst>
              <a:gd name="adj1" fmla="val 29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145</Words>
  <Application>Microsoft Office PowerPoint</Application>
  <PresentationFormat>Presentazione su schermo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8</cp:revision>
  <dcterms:created xsi:type="dcterms:W3CDTF">2014-04-28T17:09:18Z</dcterms:created>
  <dcterms:modified xsi:type="dcterms:W3CDTF">2014-04-28T18:15:01Z</dcterms:modified>
</cp:coreProperties>
</file>