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B28E-8405-4AA2-9520-013A8EA1B8AE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006E-7C21-4283-AA21-EC42B1BF48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B28E-8405-4AA2-9520-013A8EA1B8AE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006E-7C21-4283-AA21-EC42B1BF48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B28E-8405-4AA2-9520-013A8EA1B8AE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006E-7C21-4283-AA21-EC42B1BF48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B28E-8405-4AA2-9520-013A8EA1B8AE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006E-7C21-4283-AA21-EC42B1BF48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B28E-8405-4AA2-9520-013A8EA1B8AE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006E-7C21-4283-AA21-EC42B1BF48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B28E-8405-4AA2-9520-013A8EA1B8AE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006E-7C21-4283-AA21-EC42B1BF48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B28E-8405-4AA2-9520-013A8EA1B8AE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006E-7C21-4283-AA21-EC42B1BF48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B28E-8405-4AA2-9520-013A8EA1B8AE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006E-7C21-4283-AA21-EC42B1BF48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B28E-8405-4AA2-9520-013A8EA1B8AE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006E-7C21-4283-AA21-EC42B1BF48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B28E-8405-4AA2-9520-013A8EA1B8AE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006E-7C21-4283-AA21-EC42B1BF48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B28E-8405-4AA2-9520-013A8EA1B8AE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006E-7C21-4283-AA21-EC42B1BF485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chemeClr val="accent6">
                <a:lumMod val="40000"/>
                <a:lumOff val="60000"/>
              </a:schemeClr>
            </a:gs>
            <a:gs pos="100000">
              <a:srgbClr val="FF0000"/>
            </a:gs>
            <a:gs pos="100000">
              <a:srgbClr val="FF000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EB28E-8405-4AA2-9520-013A8EA1B8AE}" type="datetimeFigureOut">
              <a:rPr lang="it-IT" smtClean="0"/>
              <a:t>30/10/2013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B006E-7C21-4283-AA21-EC42B1BF485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chemeClr val="accent6">
                <a:lumMod val="40000"/>
                <a:lumOff val="60000"/>
              </a:schemeClr>
            </a:gs>
            <a:gs pos="100000">
              <a:srgbClr val="FF0000"/>
            </a:gs>
            <a:gs pos="100000">
              <a:srgbClr val="FF000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/>
              <a:t>THE LANGUAGE OF LOVE</a:t>
            </a:r>
            <a:endParaRPr lang="it-IT" sz="5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339752" y="3861048"/>
            <a:ext cx="6400800" cy="1752600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it-IT" dirty="0" err="1" smtClean="0">
                <a:solidFill>
                  <a:schemeClr val="tx1"/>
                </a:solidFill>
              </a:rPr>
              <a:t>Wednesday</a:t>
            </a:r>
            <a:r>
              <a:rPr lang="it-IT" dirty="0" smtClean="0">
                <a:solidFill>
                  <a:schemeClr val="tx1"/>
                </a:solidFill>
              </a:rPr>
              <a:t> 30</a:t>
            </a:r>
            <a:r>
              <a:rPr lang="it-IT" baseline="30000" dirty="0" smtClean="0">
                <a:solidFill>
                  <a:schemeClr val="tx1"/>
                </a:solidFill>
              </a:rPr>
              <a:t>th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October</a:t>
            </a:r>
            <a:r>
              <a:rPr lang="it-IT" dirty="0" smtClean="0">
                <a:solidFill>
                  <a:schemeClr val="tx1"/>
                </a:solidFill>
              </a:rPr>
              <a:t> 2013</a:t>
            </a:r>
          </a:p>
          <a:p>
            <a:pPr algn="r"/>
            <a:r>
              <a:rPr lang="it-IT" dirty="0" err="1" smtClean="0">
                <a:solidFill>
                  <a:schemeClr val="tx1"/>
                </a:solidFill>
              </a:rPr>
              <a:t>A.s.</a:t>
            </a:r>
            <a:r>
              <a:rPr lang="it-IT" dirty="0" smtClean="0">
                <a:solidFill>
                  <a:schemeClr val="tx1"/>
                </a:solidFill>
              </a:rPr>
              <a:t> 2013/2014</a:t>
            </a:r>
          </a:p>
          <a:p>
            <a:pPr algn="r"/>
            <a:r>
              <a:rPr lang="it-IT" dirty="0" smtClean="0">
                <a:solidFill>
                  <a:schemeClr val="tx1"/>
                </a:solidFill>
              </a:rPr>
              <a:t>Leonardo </a:t>
            </a:r>
            <a:r>
              <a:rPr lang="it-IT" dirty="0" err="1" smtClean="0">
                <a:solidFill>
                  <a:schemeClr val="tx1"/>
                </a:solidFill>
              </a:rPr>
              <a:t>Grando</a:t>
            </a:r>
            <a:endParaRPr lang="it-IT" dirty="0" smtClean="0">
              <a:solidFill>
                <a:schemeClr val="tx1"/>
              </a:solidFill>
            </a:endParaRPr>
          </a:p>
          <a:p>
            <a:pPr algn="r"/>
            <a:r>
              <a:rPr lang="it-IT" dirty="0" smtClean="0">
                <a:solidFill>
                  <a:schemeClr val="tx1"/>
                </a:solidFill>
              </a:rPr>
              <a:t>4ALS</a:t>
            </a:r>
          </a:p>
          <a:p>
            <a:pPr algn="r"/>
            <a:endParaRPr lang="it-IT" dirty="0" smtClean="0"/>
          </a:p>
          <a:p>
            <a:pPr algn="r"/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TABLE OF CONTENTS 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WHAT IS THE “LANGUAGE OF LOVE”?</a:t>
            </a:r>
            <a:endParaRPr lang="it-IT" dirty="0"/>
          </a:p>
          <a:p>
            <a:r>
              <a:rPr lang="en-US" dirty="0"/>
              <a:t>WHAT IS THE BACKGROUND IN </a:t>
            </a:r>
            <a:r>
              <a:rPr lang="en-US" dirty="0" smtClean="0"/>
              <a:t>WHICH IT WAS BORN?</a:t>
            </a:r>
            <a:endParaRPr lang="it-IT" dirty="0"/>
          </a:p>
          <a:p>
            <a:r>
              <a:rPr lang="en-US" dirty="0"/>
              <a:t>WHAT ARE THE </a:t>
            </a:r>
            <a:r>
              <a:rPr lang="en-US" dirty="0" smtClean="0"/>
              <a:t>FEATURES?</a:t>
            </a:r>
            <a:endParaRPr lang="it-IT" dirty="0"/>
          </a:p>
          <a:p>
            <a:r>
              <a:rPr lang="en-US" dirty="0"/>
              <a:t>HOW </a:t>
            </a:r>
            <a:r>
              <a:rPr lang="en-US" dirty="0" smtClean="0"/>
              <a:t>IT DEVELOPED </a:t>
            </a:r>
            <a:r>
              <a:rPr lang="en-US" dirty="0"/>
              <a:t>IN THE RENAISSANCE? </a:t>
            </a:r>
            <a:endParaRPr lang="it-IT" dirty="0"/>
          </a:p>
          <a:p>
            <a:r>
              <a:rPr lang="en-US" dirty="0"/>
              <a:t>HOW THE LANGUAGE OF LOVE IS USED TODAY? </a:t>
            </a:r>
            <a:endParaRPr lang="it-IT" dirty="0"/>
          </a:p>
          <a:p>
            <a:r>
              <a:rPr lang="en-US" dirty="0"/>
              <a:t>WHY THE LANGUAGE OF LOVE IS USUALLY CONNECTED WITH POETRY?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LANGUAGE?</a:t>
            </a: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idx="1"/>
          </p:nvPr>
        </p:nvSpPr>
        <p:spPr>
          <a:xfrm>
            <a:off x="457200" y="1600200"/>
            <a:ext cx="3610744" cy="749300"/>
          </a:xfrm>
        </p:spPr>
        <p:txBody>
          <a:bodyPr>
            <a:normAutofit fontScale="82500" lnSpcReduction="10000"/>
          </a:bodyPr>
          <a:lstStyle/>
          <a:p>
            <a:pPr>
              <a:buNone/>
            </a:pPr>
            <a:r>
              <a:rPr lang="it-IT" dirty="0" err="1" smtClean="0"/>
              <a:t>Codex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communication</a:t>
            </a:r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11560" y="24208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THE “LANGUAGE OF LOVE”?</a:t>
            </a:r>
            <a:endParaRPr kumimoji="0" lang="it-IT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5508104" y="1556792"/>
            <a:ext cx="3168352" cy="749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Wide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range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possible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expressions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115616" y="4797152"/>
            <a:ext cx="2736304" cy="749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Individual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communication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2915816" y="3573016"/>
            <a:ext cx="2808312" cy="749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7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Express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feelings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5076056" y="4869160"/>
            <a:ext cx="2232248" cy="749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3200" dirty="0" err="1" smtClean="0"/>
              <a:t>Romantic</a:t>
            </a:r>
            <a:r>
              <a:rPr lang="it-IT" sz="3200" dirty="0" smtClean="0"/>
              <a:t> love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9" name="Connettore 2 18"/>
          <p:cNvCxnSpPr/>
          <p:nvPr/>
        </p:nvCxnSpPr>
        <p:spPr>
          <a:xfrm>
            <a:off x="3995936" y="1844824"/>
            <a:ext cx="13681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H="1">
            <a:off x="2843808" y="4221088"/>
            <a:ext cx="1440160" cy="6480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4283968" y="4221088"/>
            <a:ext cx="1512168" cy="6480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BACKGROUND IN WHICH IT WAS BORN?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988841"/>
            <a:ext cx="8229600" cy="3960440"/>
          </a:xfrm>
        </p:spPr>
        <p:txBody>
          <a:bodyPr/>
          <a:lstStyle/>
          <a:p>
            <a:r>
              <a:rPr lang="it-IT" dirty="0" err="1" smtClean="0"/>
              <a:t>Between</a:t>
            </a:r>
            <a:r>
              <a:rPr lang="it-IT" dirty="0" smtClean="0"/>
              <a:t> the 11</a:t>
            </a:r>
            <a:r>
              <a:rPr lang="it-IT" baseline="30000" dirty="0" smtClean="0"/>
              <a:t>th</a:t>
            </a:r>
            <a:r>
              <a:rPr lang="it-IT" dirty="0" smtClean="0"/>
              <a:t>  and the 12</a:t>
            </a:r>
            <a:r>
              <a:rPr lang="it-IT" baseline="30000" dirty="0" smtClean="0"/>
              <a:t>th</a:t>
            </a:r>
            <a:r>
              <a:rPr lang="it-IT" dirty="0" smtClean="0"/>
              <a:t> </a:t>
            </a:r>
            <a:r>
              <a:rPr lang="it-IT" dirty="0" err="1" smtClean="0"/>
              <a:t>century</a:t>
            </a:r>
            <a:endParaRPr lang="it-IT" dirty="0" smtClean="0"/>
          </a:p>
          <a:p>
            <a:r>
              <a:rPr lang="it-IT" dirty="0" smtClean="0"/>
              <a:t>Provence</a:t>
            </a:r>
          </a:p>
          <a:p>
            <a:endParaRPr lang="it-IT" dirty="0" smtClean="0"/>
          </a:p>
          <a:p>
            <a:r>
              <a:rPr lang="it-IT" dirty="0" smtClean="0"/>
              <a:t>Court</a:t>
            </a:r>
          </a:p>
          <a:p>
            <a:r>
              <a:rPr lang="it-IT" dirty="0" err="1" smtClean="0"/>
              <a:t>Troubadours</a:t>
            </a:r>
            <a:endParaRPr lang="it-IT" dirty="0"/>
          </a:p>
        </p:txBody>
      </p:sp>
      <p:sp>
        <p:nvSpPr>
          <p:cNvPr id="4" name="Parentesi graffa chiusa 3"/>
          <p:cNvSpPr/>
          <p:nvPr/>
        </p:nvSpPr>
        <p:spPr>
          <a:xfrm>
            <a:off x="3203848" y="3717032"/>
            <a:ext cx="1080120" cy="1296144"/>
          </a:xfrm>
          <a:prstGeom prst="rightBrace">
            <a:avLst>
              <a:gd name="adj1" fmla="val 29496"/>
              <a:gd name="adj2" fmla="val 5084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572000" y="3645024"/>
            <a:ext cx="38164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err="1" smtClean="0"/>
              <a:t>Courtly</a:t>
            </a:r>
            <a:r>
              <a:rPr lang="it-IT" sz="3200" dirty="0" smtClean="0"/>
              <a:t> love</a:t>
            </a:r>
          </a:p>
          <a:p>
            <a:pPr algn="ctr"/>
            <a:endParaRPr lang="it-IT" sz="2800" dirty="0" smtClean="0"/>
          </a:p>
          <a:p>
            <a:pPr algn="ctr"/>
            <a:r>
              <a:rPr lang="it-IT" sz="2800" dirty="0" err="1" smtClean="0"/>
              <a:t>Attemp</a:t>
            </a:r>
            <a:r>
              <a:rPr lang="it-IT" sz="2800" dirty="0" smtClean="0"/>
              <a:t> </a:t>
            </a:r>
            <a:r>
              <a:rPr lang="it-IT" sz="2800" dirty="0" err="1" smtClean="0"/>
              <a:t>to</a:t>
            </a:r>
            <a:r>
              <a:rPr lang="it-IT" sz="2800" dirty="0" smtClean="0"/>
              <a:t> conciliate </a:t>
            </a:r>
            <a:r>
              <a:rPr lang="it-IT" sz="2800" dirty="0" err="1" smtClean="0"/>
              <a:t>religious</a:t>
            </a:r>
            <a:r>
              <a:rPr lang="it-IT" sz="2800" dirty="0" smtClean="0"/>
              <a:t> and </a:t>
            </a:r>
            <a:r>
              <a:rPr lang="it-IT" sz="2800" dirty="0" err="1" smtClean="0"/>
              <a:t>laical</a:t>
            </a:r>
            <a:r>
              <a:rPr lang="it-IT" sz="2800" dirty="0" smtClean="0"/>
              <a:t> vision </a:t>
            </a:r>
            <a:r>
              <a:rPr lang="it-IT" sz="2800" dirty="0" err="1" smtClean="0"/>
              <a:t>of</a:t>
            </a:r>
            <a:r>
              <a:rPr lang="it-IT" sz="2800" dirty="0" smtClean="0"/>
              <a:t> love</a:t>
            </a:r>
            <a:endParaRPr lang="it-IT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THE FEATURES?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2818656" cy="4525963"/>
          </a:xfrm>
        </p:spPr>
        <p:txBody>
          <a:bodyPr>
            <a:normAutofit/>
          </a:bodyPr>
          <a:lstStyle/>
          <a:p>
            <a:r>
              <a:rPr lang="it-IT" dirty="0" err="1" smtClean="0"/>
              <a:t>Troubadours</a:t>
            </a:r>
            <a:endParaRPr lang="it-IT" dirty="0" smtClean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 smtClean="0"/>
          </a:p>
          <a:p>
            <a:r>
              <a:rPr lang="it-IT" dirty="0" err="1" smtClean="0"/>
              <a:t>Religion</a:t>
            </a:r>
            <a:r>
              <a:rPr lang="it-IT" dirty="0" smtClean="0"/>
              <a:t>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r>
              <a:rPr lang="it-IT" dirty="0" err="1" smtClean="0"/>
              <a:t>Courtly</a:t>
            </a:r>
            <a:r>
              <a:rPr lang="it-IT" dirty="0" smtClean="0"/>
              <a:t> love </a:t>
            </a:r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3275856" y="1916832"/>
            <a:ext cx="13681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contenuto 2"/>
          <p:cNvSpPr txBox="1">
            <a:spLocks/>
          </p:cNvSpPr>
          <p:nvPr/>
        </p:nvSpPr>
        <p:spPr>
          <a:xfrm>
            <a:off x="4932040" y="1628800"/>
            <a:ext cx="39604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Poetry</a:t>
            </a:r>
            <a:r>
              <a:rPr kumimoji="0" lang="it-I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it-IT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lyric</a:t>
            </a:r>
            <a:r>
              <a:rPr kumimoji="0" 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romance, </a:t>
            </a:r>
            <a:r>
              <a:rPr kumimoji="0" lang="it-IT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sonet</a:t>
            </a:r>
            <a:r>
              <a:rPr kumimoji="0" lang="it-I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Lexicon</a:t>
            </a:r>
            <a:r>
              <a:rPr kumimoji="0" lang="it-I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it-IT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semantc</a:t>
            </a:r>
            <a:r>
              <a:rPr kumimoji="0" 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field</a:t>
            </a:r>
            <a:r>
              <a:rPr kumimoji="0" 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</a:t>
            </a:r>
            <a:r>
              <a:rPr kumimoji="0" 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light, “sin”, “</a:t>
            </a:r>
            <a:r>
              <a:rPr kumimoji="0" lang="it-IT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saint</a:t>
            </a:r>
            <a:r>
              <a:rPr kumimoji="0" 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”…</a:t>
            </a:r>
            <a:r>
              <a:rPr kumimoji="0" lang="it-I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3200" dirty="0" smtClean="0"/>
              <a:t>Woman’s </a:t>
            </a:r>
            <a:r>
              <a:rPr lang="it-IT" sz="3200" dirty="0" err="1" smtClean="0"/>
              <a:t>superiority</a:t>
            </a:r>
            <a:r>
              <a:rPr lang="it-IT" sz="3200" dirty="0" smtClean="0"/>
              <a:t> in </a:t>
            </a:r>
            <a:r>
              <a:rPr lang="it-IT" sz="3200" dirty="0" err="1" smtClean="0"/>
              <a:t>respect</a:t>
            </a:r>
            <a:r>
              <a:rPr lang="it-IT" sz="3200" dirty="0" smtClean="0"/>
              <a:t> </a:t>
            </a:r>
            <a:r>
              <a:rPr lang="it-IT" sz="3200" dirty="0" err="1" smtClean="0"/>
              <a:t>to</a:t>
            </a:r>
            <a:r>
              <a:rPr lang="it-IT" sz="3200" dirty="0" smtClean="0"/>
              <a:t> </a:t>
            </a:r>
            <a:r>
              <a:rPr lang="it-IT" sz="3200" dirty="0" err="1" smtClean="0"/>
              <a:t>men</a:t>
            </a:r>
            <a:endParaRPr lang="it-IT" sz="3200" dirty="0"/>
          </a:p>
        </p:txBody>
      </p:sp>
      <p:cxnSp>
        <p:nvCxnSpPr>
          <p:cNvPr id="12" name="Connettore 2 11"/>
          <p:cNvCxnSpPr/>
          <p:nvPr/>
        </p:nvCxnSpPr>
        <p:spPr>
          <a:xfrm>
            <a:off x="2411760" y="3645024"/>
            <a:ext cx="252028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3059832" y="5373216"/>
            <a:ext cx="1800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IT DEVELOPED IN THE RENAISSANCE?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427168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800" dirty="0" err="1" smtClean="0"/>
              <a:t>After</a:t>
            </a:r>
            <a:r>
              <a:rPr lang="it-IT" sz="2800" dirty="0" smtClean="0"/>
              <a:t> the </a:t>
            </a:r>
            <a:r>
              <a:rPr lang="it-IT" sz="2800" dirty="0" err="1" smtClean="0"/>
              <a:t>expansion</a:t>
            </a:r>
            <a:r>
              <a:rPr lang="it-IT" sz="2800" dirty="0" smtClean="0"/>
              <a:t> </a:t>
            </a:r>
            <a:r>
              <a:rPr lang="it-IT" sz="2800" dirty="0" err="1" smtClean="0"/>
              <a:t>of</a:t>
            </a:r>
            <a:r>
              <a:rPr lang="it-IT" sz="2800" dirty="0" smtClean="0"/>
              <a:t> </a:t>
            </a:r>
            <a:r>
              <a:rPr lang="it-IT" sz="2800" dirty="0" err="1" smtClean="0"/>
              <a:t>troubadours</a:t>
            </a:r>
            <a:endParaRPr lang="it-IT" sz="2800" dirty="0" smtClean="0"/>
          </a:p>
          <a:p>
            <a:pPr algn="ctr">
              <a:buNone/>
            </a:pPr>
            <a:endParaRPr lang="it-IT" sz="2800" dirty="0" smtClean="0"/>
          </a:p>
          <a:p>
            <a:r>
              <a:rPr lang="it-IT" dirty="0" err="1" smtClean="0"/>
              <a:t>Sicilian</a:t>
            </a:r>
            <a:r>
              <a:rPr lang="it-IT" dirty="0" smtClean="0"/>
              <a:t> </a:t>
            </a:r>
            <a:r>
              <a:rPr lang="it-IT" dirty="0" err="1" smtClean="0"/>
              <a:t>school</a:t>
            </a:r>
            <a:r>
              <a:rPr lang="it-IT" dirty="0" smtClean="0"/>
              <a:t>               </a:t>
            </a:r>
            <a:r>
              <a:rPr lang="it-IT" sz="2800" dirty="0" err="1" smtClean="0"/>
              <a:t>Guinizzelli</a:t>
            </a:r>
            <a:r>
              <a:rPr lang="it-IT" sz="2800" dirty="0" smtClean="0"/>
              <a:t>, Cavalcanti</a:t>
            </a:r>
          </a:p>
          <a:p>
            <a:endParaRPr lang="it-IT" dirty="0" smtClean="0"/>
          </a:p>
          <a:p>
            <a:r>
              <a:rPr lang="it-IT" dirty="0" smtClean="0"/>
              <a:t>“Dolce stilnovo”               Dante, Petrarca</a:t>
            </a:r>
          </a:p>
          <a:p>
            <a:endParaRPr lang="it-IT" dirty="0"/>
          </a:p>
          <a:p>
            <a:r>
              <a:rPr lang="it-IT" dirty="0" smtClean="0"/>
              <a:t>Shakespeare               </a:t>
            </a:r>
            <a:r>
              <a:rPr lang="it-IT" sz="2800" dirty="0" err="1" smtClean="0"/>
              <a:t>all</a:t>
            </a:r>
            <a:r>
              <a:rPr lang="it-IT" sz="2800" dirty="0" smtClean="0"/>
              <a:t> the side </a:t>
            </a:r>
            <a:r>
              <a:rPr lang="it-IT" sz="2800" dirty="0" err="1" smtClean="0"/>
              <a:t>of</a:t>
            </a:r>
            <a:r>
              <a:rPr lang="it-IT" sz="2800" dirty="0" smtClean="0"/>
              <a:t> love</a:t>
            </a:r>
          </a:p>
        </p:txBody>
      </p:sp>
      <p:sp>
        <p:nvSpPr>
          <p:cNvPr id="16" name="Parentesi graffa chiusa 15"/>
          <p:cNvSpPr/>
          <p:nvPr/>
        </p:nvSpPr>
        <p:spPr>
          <a:xfrm>
            <a:off x="7668344" y="2636912"/>
            <a:ext cx="576064" cy="3096344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8316416" y="2492896"/>
            <a:ext cx="5040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P</a:t>
            </a:r>
          </a:p>
          <a:p>
            <a:r>
              <a:rPr lang="it-IT" sz="3600" dirty="0" smtClean="0"/>
              <a:t>O</a:t>
            </a:r>
          </a:p>
          <a:p>
            <a:r>
              <a:rPr lang="it-IT" sz="3600" dirty="0" smtClean="0"/>
              <a:t>E</a:t>
            </a:r>
          </a:p>
          <a:p>
            <a:r>
              <a:rPr lang="it-IT" sz="3600" dirty="0" smtClean="0"/>
              <a:t>T</a:t>
            </a:r>
          </a:p>
          <a:p>
            <a:r>
              <a:rPr lang="it-IT" sz="3600" dirty="0" smtClean="0"/>
              <a:t>R</a:t>
            </a:r>
          </a:p>
          <a:p>
            <a:r>
              <a:rPr lang="it-IT" sz="3600" dirty="0" smtClean="0"/>
              <a:t>Y</a:t>
            </a:r>
          </a:p>
          <a:p>
            <a:endParaRPr lang="it-IT" dirty="0"/>
          </a:p>
        </p:txBody>
      </p:sp>
      <p:cxnSp>
        <p:nvCxnSpPr>
          <p:cNvPr id="25" name="Connettore 2 24"/>
          <p:cNvCxnSpPr/>
          <p:nvPr/>
        </p:nvCxnSpPr>
        <p:spPr>
          <a:xfrm>
            <a:off x="3203848" y="2996952"/>
            <a:ext cx="13681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3491880" y="4149080"/>
            <a:ext cx="13681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3059832" y="5301208"/>
            <a:ext cx="122413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 flipH="1">
            <a:off x="2627784" y="3140968"/>
            <a:ext cx="3744416" cy="7920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THE LANGUAGE OF LOVE IS USED TODAY?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781127"/>
          </a:xfrm>
        </p:spPr>
        <p:txBody>
          <a:bodyPr/>
          <a:lstStyle/>
          <a:p>
            <a:r>
              <a:rPr lang="it-IT" dirty="0" err="1" smtClean="0"/>
              <a:t>Fall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courtly</a:t>
            </a:r>
            <a:r>
              <a:rPr lang="it-IT" dirty="0" smtClean="0"/>
              <a:t> love’s </a:t>
            </a:r>
            <a:r>
              <a:rPr lang="it-IT" dirty="0" err="1" smtClean="0"/>
              <a:t>values</a:t>
            </a:r>
            <a:endParaRPr lang="it-IT" dirty="0" smtClean="0"/>
          </a:p>
          <a:p>
            <a:r>
              <a:rPr lang="it-IT" dirty="0" smtClean="0"/>
              <a:t>More open social life            </a:t>
            </a:r>
            <a:r>
              <a:rPr lang="it-IT" dirty="0" err="1" smtClean="0"/>
              <a:t>courting</a:t>
            </a:r>
            <a:r>
              <a:rPr lang="it-IT" dirty="0" smtClean="0"/>
              <a:t>’s </a:t>
            </a:r>
            <a:r>
              <a:rPr lang="it-IT" dirty="0" err="1" smtClean="0"/>
              <a:t>less</a:t>
            </a:r>
            <a:r>
              <a:rPr lang="it-IT" dirty="0" smtClean="0"/>
              <a:t> </a:t>
            </a:r>
            <a:r>
              <a:rPr lang="it-IT" dirty="0" err="1" smtClean="0"/>
              <a:t>importance</a:t>
            </a:r>
            <a:endParaRPr lang="it-IT" dirty="0" smtClean="0"/>
          </a:p>
          <a:p>
            <a:r>
              <a:rPr lang="it-IT" dirty="0" err="1" smtClean="0"/>
              <a:t>Men</a:t>
            </a:r>
            <a:r>
              <a:rPr lang="it-IT" dirty="0" smtClean="0"/>
              <a:t> and women on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r>
              <a:rPr lang="it-IT" dirty="0" err="1" smtClean="0"/>
              <a:t>Naturnaless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physic</a:t>
            </a:r>
            <a:r>
              <a:rPr lang="it-IT" dirty="0" smtClean="0"/>
              <a:t> love</a:t>
            </a:r>
          </a:p>
          <a:p>
            <a:endParaRPr lang="it-IT" dirty="0"/>
          </a:p>
          <a:p>
            <a:endParaRPr lang="it-IT" dirty="0" smtClean="0"/>
          </a:p>
          <a:p>
            <a:pPr algn="ctr">
              <a:buNone/>
            </a:pPr>
            <a:r>
              <a:rPr lang="it-IT" dirty="0" smtClean="0"/>
              <a:t>Love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iportant</a:t>
            </a:r>
            <a:r>
              <a:rPr lang="it-IT" dirty="0" smtClean="0"/>
              <a:t> </a:t>
            </a:r>
            <a:r>
              <a:rPr lang="it-IT" dirty="0" err="1" smtClean="0"/>
              <a:t>thing</a:t>
            </a:r>
            <a:endParaRPr lang="it-IT" dirty="0"/>
          </a:p>
        </p:txBody>
      </p:sp>
      <p:sp>
        <p:nvSpPr>
          <p:cNvPr id="6" name="Freccia in giù 5"/>
          <p:cNvSpPr/>
          <p:nvPr/>
        </p:nvSpPr>
        <p:spPr>
          <a:xfrm>
            <a:off x="3995936" y="4653136"/>
            <a:ext cx="648072" cy="792088"/>
          </a:xfrm>
          <a:prstGeom prst="downArrow">
            <a:avLst/>
          </a:prstGeom>
          <a:solidFill>
            <a:srgbClr val="FF0000">
              <a:alpha val="3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2 6"/>
          <p:cNvCxnSpPr/>
          <p:nvPr/>
        </p:nvCxnSpPr>
        <p:spPr>
          <a:xfrm>
            <a:off x="4427984" y="2492896"/>
            <a:ext cx="86409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THE LANGUAGE OF LOVE IS USUALLY CONNECTED WITH POETRY?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Figurative </a:t>
            </a:r>
            <a:r>
              <a:rPr lang="it-IT" sz="4000" dirty="0" err="1" smtClean="0"/>
              <a:t>language</a:t>
            </a:r>
            <a:endParaRPr lang="it-IT" sz="40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dirty="0" err="1" smtClean="0"/>
              <a:t>Raise</a:t>
            </a:r>
            <a:r>
              <a:rPr lang="it-IT" dirty="0" smtClean="0"/>
              <a:t> up the </a:t>
            </a:r>
            <a:r>
              <a:rPr lang="it-IT" dirty="0" err="1" smtClean="0"/>
              <a:t>content</a:t>
            </a: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r>
              <a:rPr lang="it-IT" dirty="0" smtClean="0"/>
              <a:t>In the </a:t>
            </a:r>
            <a:r>
              <a:rPr lang="it-IT" dirty="0" err="1" smtClean="0"/>
              <a:t>past</a:t>
            </a:r>
            <a:r>
              <a:rPr lang="it-IT" dirty="0" smtClean="0"/>
              <a:t>: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spiritualize</a:t>
            </a:r>
            <a:r>
              <a:rPr lang="it-IT" dirty="0" smtClean="0"/>
              <a:t> </a:t>
            </a:r>
            <a:r>
              <a:rPr lang="it-IT" dirty="0" err="1" smtClean="0"/>
              <a:t>physic</a:t>
            </a:r>
            <a:r>
              <a:rPr lang="it-IT" dirty="0" smtClean="0"/>
              <a:t> love</a:t>
            </a:r>
          </a:p>
          <a:p>
            <a:endParaRPr lang="it-IT" dirty="0"/>
          </a:p>
          <a:p>
            <a:r>
              <a:rPr lang="it-IT" dirty="0" err="1" smtClean="0"/>
              <a:t>Today</a:t>
            </a:r>
            <a:r>
              <a:rPr lang="it-IT" dirty="0" smtClean="0"/>
              <a:t>: </a:t>
            </a:r>
            <a:r>
              <a:rPr lang="it-IT" dirty="0" err="1" smtClean="0"/>
              <a:t>attemp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reduce love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a </a:t>
            </a:r>
            <a:r>
              <a:rPr lang="it-IT" dirty="0" err="1" smtClean="0"/>
              <a:t>physical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Love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sentiment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(</a:t>
            </a:r>
            <a:r>
              <a:rPr lang="it-IT" dirty="0" err="1" smtClean="0"/>
              <a:t>not-rational</a:t>
            </a:r>
            <a:r>
              <a:rPr lang="it-IT" dirty="0" smtClean="0"/>
              <a:t>)</a:t>
            </a:r>
            <a:endParaRPr lang="it-IT" dirty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err="1" smtClean="0"/>
              <a:t>Poetry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nearest</a:t>
            </a:r>
            <a:r>
              <a:rPr lang="it-IT" dirty="0" smtClean="0"/>
              <a:t> way </a:t>
            </a:r>
            <a:r>
              <a:rPr lang="it-IT" dirty="0" err="1" smtClean="0"/>
              <a:t>to</a:t>
            </a:r>
            <a:r>
              <a:rPr lang="it-IT" dirty="0" smtClean="0"/>
              <a:t> express some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irrational</a:t>
            </a:r>
            <a:endParaRPr lang="it-IT" dirty="0"/>
          </a:p>
        </p:txBody>
      </p:sp>
      <p:cxnSp>
        <p:nvCxnSpPr>
          <p:cNvPr id="14" name="Connettore 2 13"/>
          <p:cNvCxnSpPr/>
          <p:nvPr/>
        </p:nvCxnSpPr>
        <p:spPr>
          <a:xfrm>
            <a:off x="4499992" y="1196752"/>
            <a:ext cx="2088232" cy="9361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6660232" y="3140968"/>
            <a:ext cx="0" cy="7200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H="1">
            <a:off x="2771800" y="1196752"/>
            <a:ext cx="1728192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292</Words>
  <Application>Microsoft Office PowerPoint</Application>
  <PresentationFormat>Presentazione su schermo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THE LANGUAGE OF LOVE</vt:lpstr>
      <vt:lpstr>TABLE OF CONTENTS </vt:lpstr>
      <vt:lpstr>WHAT IS A LANGUAGE?</vt:lpstr>
      <vt:lpstr>WHAT IS THE BACKGROUND IN WHICH IT WAS BORN?</vt:lpstr>
      <vt:lpstr>WHAT ARE THE FEATURES?</vt:lpstr>
      <vt:lpstr>HOW IT DEVELOPED IN THE RENAISSANCE? </vt:lpstr>
      <vt:lpstr>HOW THE LANGUAGE OF LOVE IS USED TODAY? </vt:lpstr>
      <vt:lpstr>WHY THE LANGUAGE OF LOVE IS USUALLY CONNECTED WITH POETRY?</vt:lpstr>
      <vt:lpstr>Figurative language</vt:lpstr>
      <vt:lpstr>Diapositiva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LANGUAGE OF LOVE</dc:title>
  <dc:creator>admin</dc:creator>
  <cp:lastModifiedBy>admin</cp:lastModifiedBy>
  <cp:revision>24</cp:revision>
  <dcterms:created xsi:type="dcterms:W3CDTF">2013-10-30T17:31:24Z</dcterms:created>
  <dcterms:modified xsi:type="dcterms:W3CDTF">2013-10-30T18:49:45Z</dcterms:modified>
</cp:coreProperties>
</file>