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0" r:id="rId8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zione predefinita" id="{63DF33E0-6E22-46F7-858E-53AB9FF7BF21}">
          <p14:sldIdLst>
            <p14:sldId id="256"/>
            <p14:sldId id="257"/>
            <p14:sldId id="258"/>
            <p14:sldId id="259"/>
            <p14:sldId id="261"/>
            <p14:sldId id="262"/>
            <p14:sldId id="260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7636" autoAdjust="0"/>
  </p:normalViewPr>
  <p:slideViewPr>
    <p:cSldViewPr>
      <p:cViewPr>
        <p:scale>
          <a:sx n="69" d="100"/>
          <a:sy n="69" d="100"/>
        </p:scale>
        <p:origin x="-141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olo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7" name="Sottotitolo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30" name="Segnaposto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8EA01-D070-4334-BB9B-0339A4335427}" type="datetimeFigureOut">
              <a:rPr lang="it-IT" smtClean="0"/>
              <a:pPr/>
              <a:t>13/01/2014</a:t>
            </a:fld>
            <a:endParaRPr lang="it-IT"/>
          </a:p>
        </p:txBody>
      </p:sp>
      <p:sp>
        <p:nvSpPr>
          <p:cNvPr id="19" name="Segnaposto piè di pagina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27" name="Segnaposto numero diapositiv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4EC2A-D753-4EE0-9964-5516D561B0A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8EA01-D070-4334-BB9B-0339A4335427}" type="datetimeFigureOut">
              <a:rPr lang="it-IT" smtClean="0"/>
              <a:pPr/>
              <a:t>13/01/2014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4EC2A-D753-4EE0-9964-5516D561B0A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8EA01-D070-4334-BB9B-0339A4335427}" type="datetimeFigureOut">
              <a:rPr lang="it-IT" smtClean="0"/>
              <a:pPr/>
              <a:t>13/01/2014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4EC2A-D753-4EE0-9964-5516D561B0A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8EA01-D070-4334-BB9B-0339A4335427}" type="datetimeFigureOut">
              <a:rPr lang="it-IT" smtClean="0"/>
              <a:pPr/>
              <a:t>13/01/2014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4EC2A-D753-4EE0-9964-5516D561B0A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8EA01-D070-4334-BB9B-0339A4335427}" type="datetimeFigureOut">
              <a:rPr lang="it-IT" smtClean="0"/>
              <a:pPr/>
              <a:t>13/01/2014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4EC2A-D753-4EE0-9964-5516D561B0A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8EA01-D070-4334-BB9B-0339A4335427}" type="datetimeFigureOut">
              <a:rPr lang="it-IT" smtClean="0"/>
              <a:pPr/>
              <a:t>13/01/2014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4EC2A-D753-4EE0-9964-5516D561B0A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8EA01-D070-4334-BB9B-0339A4335427}" type="datetimeFigureOut">
              <a:rPr lang="it-IT" smtClean="0"/>
              <a:pPr/>
              <a:t>13/01/2014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4EC2A-D753-4EE0-9964-5516D561B0A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8EA01-D070-4334-BB9B-0339A4335427}" type="datetimeFigureOut">
              <a:rPr lang="it-IT" smtClean="0"/>
              <a:pPr/>
              <a:t>13/01/2014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4EC2A-D753-4EE0-9964-5516D561B0A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8EA01-D070-4334-BB9B-0339A4335427}" type="datetimeFigureOut">
              <a:rPr lang="it-IT" smtClean="0"/>
              <a:pPr/>
              <a:t>13/01/2014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4EC2A-D753-4EE0-9964-5516D561B0A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8EA01-D070-4334-BB9B-0339A4335427}" type="datetimeFigureOut">
              <a:rPr lang="it-IT" smtClean="0"/>
              <a:pPr/>
              <a:t>13/01/2014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4EC2A-D753-4EE0-9964-5516D561B0A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taglia e arrotonda singolo angolo rettangolo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angolo rettangolo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8EA01-D070-4334-BB9B-0339A4335427}" type="datetimeFigureOut">
              <a:rPr lang="it-IT" smtClean="0"/>
              <a:pPr/>
              <a:t>13/01/2014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88D4EC2A-D753-4EE0-9964-5516D561B0A1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  <p:sp>
        <p:nvSpPr>
          <p:cNvPr id="10" name="Figura a mano libera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igura a mano libera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igura a mano libera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igura a mano libera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Segnaposto titolo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0" name="Segnaposto testo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0" name="Segnaposto data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958EA01-D070-4334-BB9B-0339A4335427}" type="datetimeFigureOut">
              <a:rPr lang="it-IT" smtClean="0"/>
              <a:pPr/>
              <a:t>13/01/2014</a:t>
            </a:fld>
            <a:endParaRPr lang="it-IT"/>
          </a:p>
        </p:txBody>
      </p:sp>
      <p:sp>
        <p:nvSpPr>
          <p:cNvPr id="22" name="Segnaposto piè di pagina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18" name="Segnaposto numero diapositiva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8D4EC2A-D753-4EE0-9964-5516D561B0A1}" type="slidenum">
              <a:rPr lang="it-IT" smtClean="0"/>
              <a:pPr/>
              <a:t>‹N›</a:t>
            </a:fld>
            <a:endParaRPr lang="it-IT"/>
          </a:p>
        </p:txBody>
      </p:sp>
      <p:grpSp>
        <p:nvGrpSpPr>
          <p:cNvPr id="2" name="Gruppo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igura a mano libera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igura a mano libera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ritannica.com/" TargetMode="External"/><Relationship Id="rId2" Type="http://schemas.openxmlformats.org/officeDocument/2006/relationships/hyperlink" Target="http://www.wikipedia.com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aiart.org/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42910" y="1203593"/>
            <a:ext cx="7772400" cy="857255"/>
          </a:xfrm>
        </p:spPr>
        <p:txBody>
          <a:bodyPr anchor="ctr" anchorCtr="0">
            <a:noAutofit/>
          </a:bodyPr>
          <a:lstStyle/>
          <a:p>
            <a:pPr algn="ctr"/>
            <a:r>
              <a:rPr lang="it-IT" sz="5800" dirty="0" smtClean="0">
                <a:solidFill>
                  <a:schemeClr val="tx2"/>
                </a:solidFill>
              </a:rPr>
              <a:t>GROUP 2 - PODCAST</a:t>
            </a:r>
            <a:endParaRPr lang="it-IT" sz="5800" dirty="0">
              <a:solidFill>
                <a:schemeClr val="tx2"/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642910" y="2143116"/>
            <a:ext cx="7858180" cy="4094196"/>
          </a:xfrm>
        </p:spPr>
        <p:txBody>
          <a:bodyPr anchor="ctr">
            <a:normAutofit/>
          </a:bodyPr>
          <a:lstStyle/>
          <a:p>
            <a:pPr algn="ctr"/>
            <a:r>
              <a:rPr lang="it-IT" sz="47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ROMEO &amp; JULIET:</a:t>
            </a:r>
          </a:p>
          <a:p>
            <a:pPr algn="ctr"/>
            <a:r>
              <a:rPr lang="it-IT" sz="40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 </a:t>
            </a:r>
            <a:r>
              <a:rPr lang="it-IT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FATAL LOVE STORY</a:t>
            </a:r>
          </a:p>
          <a:p>
            <a:pPr algn="ctr"/>
            <a:r>
              <a:rPr lang="it-IT" sz="4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OR</a:t>
            </a:r>
            <a:endParaRPr lang="it-IT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it-IT" sz="40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</a:t>
            </a:r>
            <a:r>
              <a:rPr lang="it-IT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COURTLY LOVE STEREOTYPE</a:t>
            </a:r>
            <a:r>
              <a:rPr lang="it-IT" sz="40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</a:t>
            </a:r>
            <a:endParaRPr lang="it-IT" sz="40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28596" y="773832"/>
            <a:ext cx="8229600" cy="1143000"/>
          </a:xfrm>
        </p:spPr>
        <p:txBody>
          <a:bodyPr anchor="ctr">
            <a:normAutofit/>
          </a:bodyPr>
          <a:lstStyle/>
          <a:p>
            <a:pPr algn="ctr"/>
            <a:r>
              <a:rPr lang="it-IT" sz="5200" dirty="0" smtClean="0"/>
              <a:t>WHAT AND HOW</a:t>
            </a:r>
            <a:endParaRPr lang="it-IT" sz="52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28596" y="1916832"/>
            <a:ext cx="8229600" cy="4389120"/>
          </a:xfrm>
        </p:spPr>
        <p:txBody>
          <a:bodyPr/>
          <a:lstStyle/>
          <a:p>
            <a:r>
              <a:rPr lang="it-IT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TASK</a:t>
            </a:r>
            <a:r>
              <a:rPr lang="it-IT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Produce a </a:t>
            </a:r>
            <a:r>
              <a:rPr lang="it-IT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podcast</a:t>
            </a:r>
            <a:r>
              <a:rPr lang="it-IT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;</a:t>
            </a:r>
            <a:endParaRPr lang="it-IT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it-IT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OBJECTIVES</a:t>
            </a:r>
            <a:r>
              <a:rPr lang="it-IT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</a:t>
            </a:r>
            <a:r>
              <a:rPr lang="it-IT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</a:t>
            </a:r>
            <a:r>
              <a:rPr lang="it-IT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iscuss</a:t>
            </a:r>
            <a:r>
              <a:rPr lang="it-IT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it-IT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about</a:t>
            </a:r>
            <a:r>
              <a:rPr lang="it-IT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Shakespeare’s </a:t>
            </a:r>
            <a:r>
              <a:rPr lang="it-IT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tragedy</a:t>
            </a:r>
            <a:r>
              <a:rPr lang="it-IT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“</a:t>
            </a:r>
            <a:r>
              <a:rPr lang="it-IT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Romeo &amp; </a:t>
            </a:r>
            <a:r>
              <a:rPr lang="it-IT" i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Juliet</a:t>
            </a:r>
            <a:r>
              <a:rPr lang="it-IT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”, by </a:t>
            </a:r>
            <a:r>
              <a:rPr lang="it-IT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creating</a:t>
            </a:r>
            <a:r>
              <a:rPr lang="it-IT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an </a:t>
            </a:r>
            <a:r>
              <a:rPr lang="it-IT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english</a:t>
            </a:r>
            <a:r>
              <a:rPr lang="it-IT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it-IT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lesson</a:t>
            </a:r>
            <a:r>
              <a:rPr lang="it-IT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;</a:t>
            </a:r>
          </a:p>
          <a:p>
            <a:r>
              <a:rPr lang="it-IT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MATERIALS</a:t>
            </a:r>
            <a:r>
              <a:rPr lang="it-IT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</a:t>
            </a:r>
            <a:r>
              <a:rPr lang="it-IT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Shakespeare’s</a:t>
            </a:r>
            <a:r>
              <a:rPr lang="it-IT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“</a:t>
            </a:r>
            <a:r>
              <a:rPr lang="it-IT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Romeo &amp; </a:t>
            </a:r>
            <a:r>
              <a:rPr lang="it-IT" i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Juliet</a:t>
            </a:r>
            <a:r>
              <a:rPr lang="it-IT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”, </a:t>
            </a:r>
            <a:r>
              <a:rPr lang="it-IT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teacher’s</a:t>
            </a:r>
            <a:r>
              <a:rPr lang="it-IT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it-IT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analysis</a:t>
            </a:r>
            <a:r>
              <a:rPr lang="it-IT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text book (Performer – Culture &amp; </a:t>
            </a:r>
            <a:r>
              <a:rPr lang="it-IT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Literature</a:t>
            </a:r>
            <a:r>
              <a:rPr lang="it-IT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1 + 2), online </a:t>
            </a:r>
            <a:r>
              <a:rPr lang="it-IT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reviews</a:t>
            </a:r>
            <a:r>
              <a:rPr lang="it-IT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it-IT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and </a:t>
            </a:r>
            <a:r>
              <a:rPr lang="it-IT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encyclopedias</a:t>
            </a:r>
            <a:r>
              <a:rPr lang="it-IT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;</a:t>
            </a:r>
          </a:p>
          <a:p>
            <a:r>
              <a:rPr lang="it-IT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TYPE OF TEXTS</a:t>
            </a:r>
            <a:r>
              <a:rPr lang="it-IT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it-IT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ANALYSED</a:t>
            </a:r>
            <a:r>
              <a:rPr lang="it-IT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</a:t>
            </a:r>
            <a:r>
              <a:rPr lang="it-IT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theatral</a:t>
            </a:r>
            <a:r>
              <a:rPr lang="it-IT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it-IT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tragedy</a:t>
            </a:r>
            <a:r>
              <a:rPr lang="it-IT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it-IT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reviews</a:t>
            </a:r>
            <a:r>
              <a:rPr lang="it-IT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it-IT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television</a:t>
            </a:r>
            <a:r>
              <a:rPr lang="it-IT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it-IT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and </a:t>
            </a:r>
            <a:r>
              <a:rPr lang="it-IT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movies</a:t>
            </a:r>
            <a:r>
              <a:rPr lang="it-IT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;</a:t>
            </a:r>
            <a:endParaRPr lang="it-IT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it-IT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METHODOLOGY</a:t>
            </a:r>
            <a:r>
              <a:rPr lang="it-IT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</a:t>
            </a:r>
            <a:r>
              <a:rPr lang="it-IT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individual</a:t>
            </a:r>
            <a:r>
              <a:rPr lang="it-IT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it-IT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analysis</a:t>
            </a:r>
            <a:r>
              <a:rPr lang="it-IT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it-IT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about</a:t>
            </a:r>
            <a:r>
              <a:rPr lang="it-IT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the </a:t>
            </a:r>
            <a:r>
              <a:rPr lang="it-IT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theme</a:t>
            </a:r>
            <a:r>
              <a:rPr lang="it-IT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and </a:t>
            </a:r>
            <a:r>
              <a:rPr lang="it-IT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group</a:t>
            </a:r>
            <a:r>
              <a:rPr lang="it-IT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work (collaborative work);</a:t>
            </a:r>
            <a:endParaRPr lang="it-IT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28596" y="692696"/>
            <a:ext cx="8229600" cy="1143000"/>
          </a:xfrm>
        </p:spPr>
        <p:txBody>
          <a:bodyPr anchor="ctr"/>
          <a:lstStyle/>
          <a:p>
            <a:pPr algn="ctr"/>
            <a:r>
              <a:rPr lang="it-IT" dirty="0" smtClean="0"/>
              <a:t>WHY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28596" y="1920200"/>
            <a:ext cx="8031836" cy="4389120"/>
          </a:xfrm>
        </p:spPr>
        <p:txBody>
          <a:bodyPr/>
          <a:lstStyle/>
          <a:p>
            <a:r>
              <a:rPr lang="it-IT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LANGUAGE SKILLS</a:t>
            </a:r>
            <a:r>
              <a:rPr lang="it-IT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</a:t>
            </a:r>
            <a:r>
              <a:rPr lang="it-IT" sz="24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speaking</a:t>
            </a:r>
            <a:r>
              <a:rPr lang="it-IT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it-IT" sz="24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reading</a:t>
            </a:r>
            <a:r>
              <a:rPr lang="it-IT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it-IT" sz="24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discussing</a:t>
            </a:r>
            <a:r>
              <a:rPr lang="it-IT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it-IT" sz="24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writing</a:t>
            </a:r>
            <a:r>
              <a:rPr lang="it-IT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it-IT" sz="24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listening</a:t>
            </a:r>
            <a:r>
              <a:rPr lang="it-IT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;</a:t>
            </a:r>
          </a:p>
          <a:p>
            <a:r>
              <a:rPr lang="it-IT" sz="2400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KNOWLEDGE AND STUDY</a:t>
            </a:r>
            <a:r>
              <a:rPr lang="it-IT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</a:t>
            </a:r>
            <a:r>
              <a:rPr lang="it-IT" sz="24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structure</a:t>
            </a:r>
            <a:r>
              <a:rPr lang="it-IT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of a </a:t>
            </a:r>
            <a:r>
              <a:rPr lang="it-IT" sz="24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theatral</a:t>
            </a:r>
            <a:r>
              <a:rPr lang="it-IT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it-IT" sz="24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tragedy</a:t>
            </a:r>
            <a:r>
              <a:rPr lang="it-IT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it-IT" sz="24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textual</a:t>
            </a:r>
            <a:r>
              <a:rPr lang="it-IT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and </a:t>
            </a:r>
            <a:r>
              <a:rPr lang="it-IT" sz="24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structural</a:t>
            </a:r>
            <a:r>
              <a:rPr lang="it-IT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it-IT" sz="24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analysis</a:t>
            </a:r>
            <a:r>
              <a:rPr lang="it-IT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it-IT" sz="24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critical</a:t>
            </a:r>
            <a:r>
              <a:rPr lang="it-IT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it-IT" sz="24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interpretation</a:t>
            </a:r>
            <a:r>
              <a:rPr lang="it-IT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of </a:t>
            </a:r>
            <a:r>
              <a:rPr lang="it-IT" sz="24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resources</a:t>
            </a:r>
            <a:r>
              <a:rPr lang="it-IT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it-IT" sz="24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spoken</a:t>
            </a:r>
            <a:r>
              <a:rPr lang="it-IT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and </a:t>
            </a:r>
            <a:r>
              <a:rPr lang="it-IT" sz="24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written</a:t>
            </a:r>
            <a:r>
              <a:rPr lang="it-IT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production;</a:t>
            </a:r>
          </a:p>
          <a:p>
            <a:r>
              <a:rPr lang="it-IT" sz="2400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ICT SKILLS</a:t>
            </a:r>
            <a:r>
              <a:rPr lang="it-IT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Audio </a:t>
            </a:r>
            <a:r>
              <a:rPr lang="it-IT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</a:t>
            </a:r>
            <a:r>
              <a:rPr lang="it-IT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ile (</a:t>
            </a:r>
            <a:r>
              <a:rPr lang="it-IT" sz="24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podcast</a:t>
            </a:r>
            <a:r>
              <a:rPr lang="it-IT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), PowerPoint, Web Surfing, Word;</a:t>
            </a:r>
          </a:p>
          <a:p>
            <a:r>
              <a:rPr lang="it-IT" sz="2400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FINAL OBJECTIVE /COMPETENCE</a:t>
            </a:r>
            <a:r>
              <a:rPr lang="it-IT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</a:t>
            </a:r>
            <a:r>
              <a:rPr lang="it-IT" sz="24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writing</a:t>
            </a:r>
            <a:r>
              <a:rPr lang="it-IT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an </a:t>
            </a:r>
            <a:r>
              <a:rPr lang="it-IT" sz="24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argumentative</a:t>
            </a:r>
            <a:r>
              <a:rPr lang="it-IT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text and produce an audio file;</a:t>
            </a:r>
            <a:endParaRPr lang="it-IT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28596" y="629816"/>
            <a:ext cx="8229600" cy="1143000"/>
          </a:xfrm>
        </p:spPr>
        <p:txBody>
          <a:bodyPr anchor="ctr"/>
          <a:lstStyle/>
          <a:p>
            <a:pPr algn="ctr"/>
            <a:r>
              <a:rPr lang="it-IT" dirty="0" smtClean="0"/>
              <a:t>BASIC SKILLS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28596" y="1715628"/>
            <a:ext cx="8229600" cy="4737708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it-IT" sz="2800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LEARNING SKILLS</a:t>
            </a:r>
            <a:endParaRPr lang="it-IT" sz="28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lnSpc>
                <a:spcPct val="80000"/>
              </a:lnSpc>
              <a:spcBef>
                <a:spcPts val="1800"/>
              </a:spcBef>
              <a:buFont typeface="Arial" pitchFamily="34" charset="0"/>
              <a:buChar char="•"/>
            </a:pPr>
            <a:r>
              <a:rPr lang="it-IT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brainstorming,</a:t>
            </a:r>
          </a:p>
          <a:p>
            <a:pPr marL="0" indent="0">
              <a:lnSpc>
                <a:spcPct val="80000"/>
              </a:lnSpc>
              <a:spcBef>
                <a:spcPts val="1800"/>
              </a:spcBef>
              <a:buFont typeface="Arial" pitchFamily="34" charset="0"/>
              <a:buChar char="•"/>
            </a:pPr>
            <a:r>
              <a:rPr lang="it-IT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it-IT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comprehension</a:t>
            </a:r>
            <a:r>
              <a:rPr lang="it-IT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</a:p>
          <a:p>
            <a:pPr marL="0" indent="0">
              <a:lnSpc>
                <a:spcPct val="80000"/>
              </a:lnSpc>
              <a:spcBef>
                <a:spcPts val="1800"/>
              </a:spcBef>
              <a:buFont typeface="Arial" pitchFamily="34" charset="0"/>
              <a:buChar char="•"/>
            </a:pPr>
            <a:r>
              <a:rPr lang="it-IT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it-IT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textual</a:t>
            </a:r>
            <a:r>
              <a:rPr lang="it-IT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it-IT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analysis</a:t>
            </a:r>
            <a:r>
              <a:rPr lang="it-IT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</a:t>
            </a:r>
          </a:p>
          <a:p>
            <a:pPr marL="0" indent="0">
              <a:lnSpc>
                <a:spcPct val="80000"/>
              </a:lnSpc>
              <a:spcBef>
                <a:spcPts val="1800"/>
              </a:spcBef>
              <a:buFont typeface="Arial" pitchFamily="34" charset="0"/>
              <a:buChar char="•"/>
            </a:pPr>
            <a:r>
              <a:rPr lang="it-IT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it-IT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group</a:t>
            </a:r>
            <a:r>
              <a:rPr lang="it-IT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it-IT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discussion</a:t>
            </a:r>
            <a:r>
              <a:rPr lang="it-IT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</a:p>
          <a:p>
            <a:pPr marL="0" indent="0">
              <a:lnSpc>
                <a:spcPct val="80000"/>
              </a:lnSpc>
              <a:spcBef>
                <a:spcPts val="1800"/>
              </a:spcBef>
              <a:buFont typeface="Arial" pitchFamily="34" charset="0"/>
              <a:buChar char="•"/>
            </a:pPr>
            <a:r>
              <a:rPr lang="it-IT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it-IT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critical</a:t>
            </a:r>
            <a:r>
              <a:rPr lang="it-IT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it-IT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thinking</a:t>
            </a:r>
            <a:r>
              <a:rPr lang="it-IT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</a:p>
          <a:p>
            <a:pPr marL="0" indent="0">
              <a:lnSpc>
                <a:spcPct val="80000"/>
              </a:lnSpc>
              <a:spcBef>
                <a:spcPts val="1800"/>
              </a:spcBef>
              <a:buFont typeface="Arial" pitchFamily="34" charset="0"/>
              <a:buChar char="•"/>
            </a:pPr>
            <a:r>
              <a:rPr lang="it-IT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it-IT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gathering</a:t>
            </a:r>
            <a:r>
              <a:rPr lang="it-IT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and </a:t>
            </a:r>
            <a:r>
              <a:rPr lang="it-IT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selection</a:t>
            </a:r>
            <a:r>
              <a:rPr lang="it-IT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it-IT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of</a:t>
            </a:r>
            <a:r>
              <a:rPr lang="it-IT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it-IT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ideas</a:t>
            </a:r>
            <a:r>
              <a:rPr lang="it-IT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</a:p>
          <a:p>
            <a:pPr marL="0" indent="0">
              <a:lnSpc>
                <a:spcPct val="80000"/>
              </a:lnSpc>
              <a:spcBef>
                <a:spcPts val="1800"/>
              </a:spcBef>
              <a:buFont typeface="Arial" pitchFamily="34" charset="0"/>
              <a:buChar char="•"/>
            </a:pPr>
            <a:r>
              <a:rPr lang="it-IT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planning, </a:t>
            </a:r>
          </a:p>
          <a:p>
            <a:pPr marL="0" indent="0">
              <a:lnSpc>
                <a:spcPct val="80000"/>
              </a:lnSpc>
              <a:spcBef>
                <a:spcPts val="1800"/>
              </a:spcBef>
              <a:buFont typeface="Arial" pitchFamily="34" charset="0"/>
              <a:buChar char="•"/>
            </a:pPr>
            <a:r>
              <a:rPr lang="it-IT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it-IT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writing</a:t>
            </a:r>
            <a:r>
              <a:rPr lang="it-IT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</a:t>
            </a:r>
          </a:p>
          <a:p>
            <a:pPr marL="0" indent="0">
              <a:lnSpc>
                <a:spcPct val="80000"/>
              </a:lnSpc>
              <a:spcBef>
                <a:spcPts val="1800"/>
              </a:spcBef>
              <a:buFont typeface="Arial" pitchFamily="34" charset="0"/>
              <a:buChar char="•"/>
            </a:pPr>
            <a:r>
              <a:rPr lang="it-IT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it-IT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organising</a:t>
            </a:r>
            <a:r>
              <a:rPr lang="it-IT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</a:p>
          <a:p>
            <a:pPr marL="0" indent="0">
              <a:lnSpc>
                <a:spcPct val="80000"/>
              </a:lnSpc>
              <a:spcBef>
                <a:spcPts val="1800"/>
              </a:spcBef>
              <a:buFont typeface="Arial" pitchFamily="34" charset="0"/>
              <a:buChar char="•"/>
            </a:pPr>
            <a:r>
              <a:rPr lang="it-IT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it-IT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generating</a:t>
            </a:r>
            <a:r>
              <a:rPr lang="it-IT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 PowerPoint </a:t>
            </a:r>
            <a:r>
              <a:rPr lang="it-IT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presentation</a:t>
            </a:r>
            <a:r>
              <a:rPr lang="it-IT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</a:t>
            </a:r>
          </a:p>
          <a:p>
            <a:pPr marL="0" indent="0">
              <a:lnSpc>
                <a:spcPct val="80000"/>
              </a:lnSpc>
              <a:spcBef>
                <a:spcPts val="1800"/>
              </a:spcBef>
              <a:buFont typeface="Arial" pitchFamily="34" charset="0"/>
              <a:buChar char="•"/>
            </a:pPr>
            <a:r>
              <a:rPr lang="it-IT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it-IT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speaking</a:t>
            </a:r>
            <a:r>
              <a:rPr lang="it-IT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endParaRPr lang="it-IT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845840"/>
            <a:ext cx="8229600" cy="1143000"/>
          </a:xfrm>
        </p:spPr>
        <p:txBody>
          <a:bodyPr/>
          <a:lstStyle/>
          <a:p>
            <a:pPr algn="ctr"/>
            <a:r>
              <a:rPr lang="en-GB" dirty="0" smtClean="0"/>
              <a:t>FEEDBACK</a:t>
            </a:r>
            <a:endParaRPr lang="en-GB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2367528"/>
            <a:ext cx="8229600" cy="3797776"/>
          </a:xfrm>
        </p:spPr>
        <p:txBody>
          <a:bodyPr/>
          <a:lstStyle/>
          <a:p>
            <a: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We have become more aware of the lengths that some people will go to for love;</a:t>
            </a:r>
          </a:p>
          <a:p>
            <a: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We have discovered that not much has changed through the centuries regarding tragic love stories;</a:t>
            </a:r>
          </a:p>
          <a:p>
            <a:r>
              <a:rPr lang="it-IT" altLang="it-IT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We</a:t>
            </a:r>
            <a:r>
              <a:rPr lang="it-IT" altLang="it-IT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it-IT" altLang="it-IT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have</a:t>
            </a:r>
            <a:r>
              <a:rPr lang="it-IT" altLang="it-IT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it-IT" altLang="it-IT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learnt</a:t>
            </a:r>
            <a:r>
              <a:rPr lang="it-IT" altLang="it-IT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to compare </a:t>
            </a:r>
            <a:r>
              <a:rPr lang="it-IT" altLang="it-IT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different</a:t>
            </a:r>
            <a:r>
              <a:rPr lang="it-IT" altLang="it-IT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it-IT" altLang="it-IT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points</a:t>
            </a:r>
            <a:r>
              <a:rPr lang="it-IT" altLang="it-IT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of </a:t>
            </a:r>
            <a:r>
              <a:rPr lang="it-IT" altLang="it-IT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view</a:t>
            </a:r>
            <a:r>
              <a:rPr lang="it-IT" altLang="it-IT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it-IT" altLang="it-IT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on the </a:t>
            </a:r>
            <a:r>
              <a:rPr lang="it-IT" altLang="it-IT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same</a:t>
            </a:r>
            <a:r>
              <a:rPr lang="it-IT" altLang="it-IT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it-IT" altLang="it-IT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subject</a:t>
            </a:r>
            <a:r>
              <a:rPr lang="it-IT" altLang="it-IT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it-IT" altLang="it-IT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distinguishing</a:t>
            </a:r>
            <a:r>
              <a:rPr lang="it-IT" altLang="it-IT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it-IT" altLang="it-IT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between</a:t>
            </a:r>
            <a:r>
              <a:rPr lang="it-IT" altLang="it-IT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it-IT" altLang="it-IT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fatal</a:t>
            </a:r>
            <a:r>
              <a:rPr lang="it-IT" altLang="it-IT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love stories and </a:t>
            </a:r>
            <a:r>
              <a:rPr lang="it-IT" altLang="it-IT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courtly</a:t>
            </a:r>
            <a:r>
              <a:rPr lang="it-IT" altLang="it-IT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love </a:t>
            </a:r>
            <a:r>
              <a:rPr lang="it-IT" altLang="it-IT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stereotypes</a:t>
            </a:r>
            <a:r>
              <a:rPr lang="it-IT" altLang="it-IT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;</a:t>
            </a:r>
          </a:p>
          <a:p>
            <a:r>
              <a:rPr lang="it-IT" altLang="it-IT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We</a:t>
            </a:r>
            <a:r>
              <a:rPr lang="it-IT" altLang="it-IT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it-IT" altLang="it-IT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have</a:t>
            </a:r>
            <a:r>
              <a:rPr lang="it-IT" altLang="it-IT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it-IT" altLang="it-IT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improved</a:t>
            </a:r>
            <a:r>
              <a:rPr lang="it-IT" altLang="it-IT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it-IT" altLang="it-IT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our</a:t>
            </a:r>
            <a:r>
              <a:rPr lang="it-IT" altLang="it-IT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it-IT" altLang="it-IT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english</a:t>
            </a:r>
            <a:r>
              <a:rPr lang="it-IT" altLang="it-IT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it-IT" altLang="it-IT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skills</a:t>
            </a:r>
            <a:r>
              <a:rPr lang="it-IT" altLang="it-IT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;</a:t>
            </a:r>
            <a:endParaRPr lang="en-GB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9344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917848"/>
            <a:ext cx="8229600" cy="1143000"/>
          </a:xfrm>
        </p:spPr>
        <p:txBody>
          <a:bodyPr/>
          <a:lstStyle/>
          <a:p>
            <a:pPr algn="ctr"/>
            <a:r>
              <a:rPr lang="en-GB" dirty="0" smtClean="0"/>
              <a:t>BIBLIOGRAFY</a:t>
            </a:r>
            <a:endParaRPr lang="en-GB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166936" y="2492896"/>
            <a:ext cx="8229600" cy="3096344"/>
          </a:xfrm>
        </p:spPr>
        <p:txBody>
          <a:bodyPr/>
          <a:lstStyle/>
          <a:p>
            <a: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“Performer – Culture &amp; Literature 1+2”</a:t>
            </a:r>
          </a:p>
          <a:p>
            <a:pPr marL="0" indent="0">
              <a:buNone/>
            </a:pPr>
            <a:r>
              <a:rPr lang="en-GB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</a:t>
            </a:r>
            <a:r>
              <a:rPr lang="en-GB" sz="2200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Marina Spiazzi, Marina Tavella, Margaret Layton</a:t>
            </a:r>
          </a:p>
          <a:p>
            <a: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“Romeo &amp; Juliet” </a:t>
            </a:r>
            <a:r>
              <a:rPr lang="en-GB" sz="2200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William Shakespeare</a:t>
            </a:r>
            <a:endParaRPr lang="en-GB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2"/>
              </a:rPr>
              <a:t>www.wikipedia.com</a:t>
            </a:r>
            <a:endParaRPr lang="en-GB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3"/>
              </a:rPr>
              <a:t>www.britannica.com</a:t>
            </a:r>
            <a:endParaRPr lang="en-GB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4"/>
              </a:rPr>
              <a:t>www.aiart.org</a:t>
            </a:r>
            <a:endParaRPr lang="en-GB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62961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/>
              <a:t>CREDITS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28596" y="2214554"/>
            <a:ext cx="8229600" cy="3065156"/>
          </a:xfrm>
        </p:spPr>
        <p:txBody>
          <a:bodyPr anchor="t">
            <a:normAutofit/>
          </a:bodyPr>
          <a:lstStyle/>
          <a:p>
            <a:r>
              <a:rPr lang="it-IT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BERTOSSI Melanie </a:t>
            </a:r>
            <a:r>
              <a:rPr lang="it-IT" sz="32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Jade</a:t>
            </a:r>
            <a:endParaRPr lang="it-IT" sz="3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it-IT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COZZOLINO Michele</a:t>
            </a:r>
          </a:p>
          <a:p>
            <a:r>
              <a:rPr lang="it-IT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FERRAZZO Michael</a:t>
            </a:r>
          </a:p>
          <a:p>
            <a:r>
              <a:rPr lang="it-IT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MAZZA Lorenzo</a:t>
            </a:r>
          </a:p>
          <a:p>
            <a:r>
              <a:rPr lang="it-IT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POLONIO Giulia</a:t>
            </a:r>
            <a:endParaRPr lang="it-IT" sz="3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nozio">
  <a:themeElements>
    <a:clrScheme name="Equinozi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Equinozi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nozi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174</TotalTime>
  <Words>322</Words>
  <Application>Microsoft Office PowerPoint</Application>
  <PresentationFormat>Presentazione su schermo (4:3)</PresentationFormat>
  <Paragraphs>50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8" baseType="lpstr">
      <vt:lpstr>Equinozio</vt:lpstr>
      <vt:lpstr>GROUP 2 - PODCAST</vt:lpstr>
      <vt:lpstr>WHAT AND HOW</vt:lpstr>
      <vt:lpstr>WHY</vt:lpstr>
      <vt:lpstr>BASIC SKILLS</vt:lpstr>
      <vt:lpstr>FEEDBACK</vt:lpstr>
      <vt:lpstr>BIBLIOGRAFY</vt:lpstr>
      <vt:lpstr>CREDITS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GROUP 2 - PODCAST</dc:title>
  <dc:creator>Michael Ferrazzo</dc:creator>
  <cp:lastModifiedBy>Melanie Bertossi</cp:lastModifiedBy>
  <cp:revision>16</cp:revision>
  <dcterms:created xsi:type="dcterms:W3CDTF">2014-01-04T20:45:24Z</dcterms:created>
  <dcterms:modified xsi:type="dcterms:W3CDTF">2014-01-13T19:31:04Z</dcterms:modified>
</cp:coreProperties>
</file>