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2" r:id="rId10"/>
    <p:sldId id="264" r:id="rId1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65" autoAdjust="0"/>
    <p:restoredTop sz="99628" autoAdjust="0"/>
  </p:normalViewPr>
  <p:slideViewPr>
    <p:cSldViewPr snapToGrid="0" snapToObjects="1">
      <p:cViewPr varScale="1">
        <p:scale>
          <a:sx n="76" d="100"/>
          <a:sy n="76" d="100"/>
        </p:scale>
        <p:origin x="-1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4AF-08F1-EF4A-AEA6-CD867BE58CBB}" type="datetimeFigureOut">
              <a:rPr lang="it-IT" smtClean="0"/>
              <a:t>30/10/13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BA19-F025-5949-8A6C-F72D007CA00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0286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4AF-08F1-EF4A-AEA6-CD867BE58CBB}" type="datetimeFigureOut">
              <a:rPr lang="it-IT" smtClean="0"/>
              <a:t>30/10/13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BA19-F025-5949-8A6C-F72D007CA00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867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4AF-08F1-EF4A-AEA6-CD867BE58CBB}" type="datetimeFigureOut">
              <a:rPr lang="it-IT" smtClean="0"/>
              <a:t>30/10/13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BA19-F025-5949-8A6C-F72D007CA00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30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4AF-08F1-EF4A-AEA6-CD867BE58CBB}" type="datetimeFigureOut">
              <a:rPr lang="it-IT" smtClean="0"/>
              <a:t>30/10/13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BA19-F025-5949-8A6C-F72D007CA00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333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4AF-08F1-EF4A-AEA6-CD867BE58CBB}" type="datetimeFigureOut">
              <a:rPr lang="it-IT" smtClean="0"/>
              <a:t>30/10/13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BA19-F025-5949-8A6C-F72D007CA00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0189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4AF-08F1-EF4A-AEA6-CD867BE58CBB}" type="datetimeFigureOut">
              <a:rPr lang="it-IT" smtClean="0"/>
              <a:t>30/10/13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BA19-F025-5949-8A6C-F72D007CA00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983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4AF-08F1-EF4A-AEA6-CD867BE58CBB}" type="datetimeFigureOut">
              <a:rPr lang="it-IT" smtClean="0"/>
              <a:t>30/10/13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BA19-F025-5949-8A6C-F72D007CA00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1875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4AF-08F1-EF4A-AEA6-CD867BE58CBB}" type="datetimeFigureOut">
              <a:rPr lang="it-IT" smtClean="0"/>
              <a:t>30/10/13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BA19-F025-5949-8A6C-F72D007CA00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74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4AF-08F1-EF4A-AEA6-CD867BE58CBB}" type="datetimeFigureOut">
              <a:rPr lang="it-IT" smtClean="0"/>
              <a:t>30/10/13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BA19-F025-5949-8A6C-F72D007CA00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994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4AF-08F1-EF4A-AEA6-CD867BE58CBB}" type="datetimeFigureOut">
              <a:rPr lang="it-IT" smtClean="0"/>
              <a:t>30/10/13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BA19-F025-5949-8A6C-F72D007CA00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872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B4AF-08F1-EF4A-AEA6-CD867BE58CBB}" type="datetimeFigureOut">
              <a:rPr lang="it-IT" smtClean="0"/>
              <a:t>30/10/13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6BA19-F025-5949-8A6C-F72D007CA00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768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EB4AF-08F1-EF4A-AEA6-CD867BE58CBB}" type="datetimeFigureOut">
              <a:rPr lang="it-IT" smtClean="0"/>
              <a:t>30/10/13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6BA19-F025-5949-8A6C-F72D007CA00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953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Language of Love</a:t>
            </a:r>
            <a:endParaRPr lang="it-IT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000" dirty="0" smtClean="0"/>
              <a:t>Student: </a:t>
            </a:r>
            <a:r>
              <a:rPr lang="en-GB" sz="2000" dirty="0" err="1" smtClean="0"/>
              <a:t>Nicoletta</a:t>
            </a:r>
            <a:r>
              <a:rPr lang="en-GB" sz="2000" dirty="0" smtClean="0"/>
              <a:t> Soranzo</a:t>
            </a:r>
          </a:p>
          <a:p>
            <a:r>
              <a:rPr lang="en-GB" sz="2000" dirty="0" smtClean="0"/>
              <a:t>Class: 4^A</a:t>
            </a:r>
          </a:p>
          <a:p>
            <a:r>
              <a:rPr lang="en-GB" sz="2000" dirty="0" smtClean="0"/>
              <a:t>School year: 2013-2014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929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Innovation</a:t>
            </a:r>
            <a:r>
              <a:rPr lang="it-IT" dirty="0" smtClean="0"/>
              <a:t> and </a:t>
            </a:r>
            <a:r>
              <a:rPr lang="it-IT" dirty="0" err="1" smtClean="0"/>
              <a:t>language</a:t>
            </a:r>
            <a:r>
              <a:rPr lang="it-IT" dirty="0" smtClean="0"/>
              <a:t> of love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5030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                     Middle Ages                 Renaissance                Today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                        </a:t>
            </a:r>
          </a:p>
          <a:p>
            <a:r>
              <a:rPr lang="en-GB" sz="2400" dirty="0" smtClean="0"/>
              <a:t>The </a:t>
            </a:r>
            <a:r>
              <a:rPr lang="en-GB" sz="2400" dirty="0" smtClean="0"/>
              <a:t>language of love isn’t innovative</a:t>
            </a:r>
          </a:p>
          <a:p>
            <a:pPr marL="0" indent="0">
              <a:buNone/>
            </a:pPr>
            <a:r>
              <a:rPr lang="en-GB" sz="2400" dirty="0" smtClean="0">
                <a:latin typeface="Wingdings"/>
                <a:ea typeface="Wingdings"/>
                <a:cs typeface="Wingdings"/>
                <a:sym typeface="Wingdings"/>
              </a:rPr>
              <a:t>       </a:t>
            </a:r>
            <a:endParaRPr lang="en-GB" sz="2400" dirty="0" smtClean="0"/>
          </a:p>
          <a:p>
            <a:r>
              <a:rPr lang="en-GB" sz="2400" dirty="0" smtClean="0"/>
              <a:t>There are always the same features only expressed differently</a:t>
            </a:r>
          </a:p>
          <a:p>
            <a:endParaRPr lang="en-GB" sz="2400" dirty="0" smtClean="0"/>
          </a:p>
          <a:p>
            <a:r>
              <a:rPr lang="en-GB" sz="2400" dirty="0" smtClean="0"/>
              <a:t>It is a repetitive language with simple word</a:t>
            </a:r>
            <a:endParaRPr lang="en-GB" sz="2400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818741" y="2289482"/>
            <a:ext cx="760259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2706858" y="1921933"/>
            <a:ext cx="0" cy="8688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H="1">
            <a:off x="5112954" y="1921933"/>
            <a:ext cx="16709" cy="8688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7702849" y="1921933"/>
            <a:ext cx="0" cy="8688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712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Table</a:t>
            </a:r>
            <a:r>
              <a:rPr lang="it-IT" dirty="0" smtClean="0"/>
              <a:t> of </a:t>
            </a:r>
            <a:r>
              <a:rPr lang="it-IT" dirty="0" err="1" smtClean="0"/>
              <a:t>Contents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 lnSpcReduction="20000"/>
          </a:bodyPr>
          <a:lstStyle/>
          <a:p>
            <a:r>
              <a:rPr lang="it-IT" sz="2400" dirty="0"/>
              <a:t>The Language of Love. The </a:t>
            </a:r>
            <a:r>
              <a:rPr lang="it-IT" sz="2400" dirty="0" err="1"/>
              <a:t>difficult</a:t>
            </a:r>
            <a:r>
              <a:rPr lang="it-IT" sz="2400" dirty="0"/>
              <a:t> </a:t>
            </a:r>
            <a:r>
              <a:rPr lang="it-IT" sz="2400" dirty="0" err="1" smtClean="0"/>
              <a:t>matter</a:t>
            </a:r>
            <a:endParaRPr lang="it-IT" sz="2400" dirty="0" smtClean="0"/>
          </a:p>
          <a:p>
            <a:pPr marL="0" indent="0">
              <a:buNone/>
            </a:pPr>
            <a:endParaRPr lang="it-IT" sz="2400" dirty="0" smtClean="0"/>
          </a:p>
          <a:p>
            <a:r>
              <a:rPr lang="it-IT" sz="2400" dirty="0" smtClean="0"/>
              <a:t>The </a:t>
            </a:r>
            <a:r>
              <a:rPr lang="it-IT" sz="2400" dirty="0"/>
              <a:t>Language of Love in </a:t>
            </a:r>
            <a:r>
              <a:rPr lang="it-IT" sz="2400" dirty="0" err="1" smtClean="0"/>
              <a:t>poetry</a:t>
            </a:r>
            <a:endParaRPr lang="it-IT" sz="2400" dirty="0" smtClean="0"/>
          </a:p>
          <a:p>
            <a:pPr marL="0" indent="0">
              <a:buNone/>
            </a:pPr>
            <a:endParaRPr lang="it-IT" sz="2400" dirty="0" smtClean="0"/>
          </a:p>
          <a:p>
            <a:r>
              <a:rPr lang="it-IT" sz="2400" dirty="0"/>
              <a:t>The Language of Love in the Middle </a:t>
            </a:r>
            <a:r>
              <a:rPr lang="it-IT" sz="2400" dirty="0" err="1" smtClean="0"/>
              <a:t>Ages</a:t>
            </a:r>
            <a:endParaRPr lang="it-IT" sz="2400" dirty="0" smtClean="0"/>
          </a:p>
          <a:p>
            <a:pPr marL="0" indent="0">
              <a:buNone/>
            </a:pPr>
            <a:endParaRPr lang="it-IT" sz="2400" dirty="0" smtClean="0"/>
          </a:p>
          <a:p>
            <a:r>
              <a:rPr lang="it-IT" sz="2400" dirty="0"/>
              <a:t>The Language of Love in the </a:t>
            </a:r>
            <a:r>
              <a:rPr lang="it-IT" sz="2400" dirty="0" err="1" smtClean="0"/>
              <a:t>Renaissance</a:t>
            </a:r>
            <a:endParaRPr lang="it-IT" sz="2400" dirty="0" smtClean="0"/>
          </a:p>
          <a:p>
            <a:pPr marL="0" indent="0">
              <a:buNone/>
            </a:pPr>
            <a:endParaRPr lang="it-IT" sz="2400" dirty="0" smtClean="0"/>
          </a:p>
          <a:p>
            <a:r>
              <a:rPr lang="it-IT" sz="2400" dirty="0"/>
              <a:t>The </a:t>
            </a:r>
            <a:r>
              <a:rPr lang="it-IT" sz="2400" dirty="0" err="1"/>
              <a:t>language</a:t>
            </a:r>
            <a:r>
              <a:rPr lang="it-IT" sz="2400" dirty="0"/>
              <a:t> of love in </a:t>
            </a:r>
            <a:r>
              <a:rPr lang="it-IT" sz="2400" dirty="0" smtClean="0"/>
              <a:t>Shakespeare</a:t>
            </a:r>
          </a:p>
          <a:p>
            <a:pPr lvl="1"/>
            <a:r>
              <a:rPr lang="it-IT" sz="1800" i="1" dirty="0"/>
              <a:t>Romeo and </a:t>
            </a:r>
            <a:r>
              <a:rPr lang="it-IT" sz="1800" i="1" dirty="0" err="1"/>
              <a:t>Juliet</a:t>
            </a:r>
            <a:r>
              <a:rPr lang="it-IT" sz="1800" dirty="0"/>
              <a:t>, </a:t>
            </a:r>
            <a:r>
              <a:rPr lang="it-IT" sz="1800" dirty="0" err="1"/>
              <a:t>Act</a:t>
            </a:r>
            <a:r>
              <a:rPr lang="it-IT" sz="1800" dirty="0"/>
              <a:t> II Scene II</a:t>
            </a:r>
            <a:endParaRPr lang="it-IT" sz="2000" dirty="0" smtClean="0"/>
          </a:p>
          <a:p>
            <a:pPr marL="0" indent="0">
              <a:buNone/>
            </a:pPr>
            <a:endParaRPr lang="it-IT" sz="2400" dirty="0" smtClean="0"/>
          </a:p>
          <a:p>
            <a:r>
              <a:rPr lang="it-IT" sz="2400" dirty="0"/>
              <a:t>The Language of Love </a:t>
            </a:r>
            <a:r>
              <a:rPr lang="it-IT" sz="2400" dirty="0" err="1" smtClean="0"/>
              <a:t>today</a:t>
            </a:r>
            <a:endParaRPr lang="it-IT" sz="2400" dirty="0" smtClean="0"/>
          </a:p>
          <a:p>
            <a:pPr marL="0" indent="0">
              <a:buNone/>
            </a:pPr>
            <a:endParaRPr lang="it-IT" sz="2400" dirty="0" smtClean="0"/>
          </a:p>
          <a:p>
            <a:r>
              <a:rPr lang="it-IT" sz="2400" dirty="0" err="1"/>
              <a:t>Innovation</a:t>
            </a:r>
            <a:r>
              <a:rPr lang="it-IT" sz="2400" dirty="0"/>
              <a:t> and </a:t>
            </a:r>
            <a:r>
              <a:rPr lang="it-IT" sz="2400" dirty="0" err="1"/>
              <a:t>language</a:t>
            </a:r>
            <a:r>
              <a:rPr lang="it-IT" sz="2400" dirty="0"/>
              <a:t> of love</a:t>
            </a:r>
          </a:p>
        </p:txBody>
      </p:sp>
    </p:spTree>
    <p:extLst>
      <p:ext uri="{BB962C8B-B14F-4D97-AF65-F5344CB8AC3E}">
        <p14:creationId xmlns:p14="http://schemas.microsoft.com/office/powerpoint/2010/main" val="519635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The Language of Love. The </a:t>
            </a:r>
            <a:r>
              <a:rPr lang="it-IT" dirty="0" err="1" smtClean="0"/>
              <a:t>difficult</a:t>
            </a:r>
            <a:r>
              <a:rPr lang="it-IT" dirty="0" smtClean="0"/>
              <a:t> </a:t>
            </a:r>
            <a:r>
              <a:rPr lang="it-IT" dirty="0" err="1" smtClean="0"/>
              <a:t>matter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5401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Literally mean Communication of thoughts and feelings related to the semantic field of love through a system of arbitrary signals, such as voice sounds, gestures, or written symbols.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The language of love is always related to the conception of love of the period in which the poet is writing. 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Analyzing the language of love is difficult because it is often linked to the feelings of men and so it isn’t objective.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1494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The Language of Love in </a:t>
            </a:r>
            <a:r>
              <a:rPr lang="it-IT" dirty="0" err="1" smtClean="0"/>
              <a:t>poetry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38867"/>
            <a:ext cx="8229600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 best genre used to speak about love is poetry because through the figure of speech is easier express feelings and emotion</a:t>
            </a:r>
          </a:p>
          <a:p>
            <a:endParaRPr lang="en-GB" sz="2400" dirty="0" smtClean="0"/>
          </a:p>
          <a:p>
            <a:r>
              <a:rPr lang="en-GB" sz="2400" dirty="0" smtClean="0"/>
              <a:t>The place where poet composed their poem were courts and the word courts recall the verb to court which means to seek another’s love, woo.</a:t>
            </a: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610843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The Language of Love in the Middle </a:t>
            </a:r>
            <a:r>
              <a:rPr lang="it-IT" dirty="0" err="1" smtClean="0"/>
              <a:t>Ages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During the Middle Ages the concept of love was related to religion and God and it was considered a way to reach Heaven. (the human body = source of Sin)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Courting in this period was a man function used to reach the divine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This kind of love was spiritual and not carnal so, in this period, the language of love often included concepts which are linked to religion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47047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The Language of Love in the </a:t>
            </a:r>
            <a:r>
              <a:rPr lang="it-IT" dirty="0" err="1" smtClean="0"/>
              <a:t>Renaissance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23533"/>
            <a:ext cx="8229600" cy="4525963"/>
          </a:xfrm>
        </p:spPr>
        <p:txBody>
          <a:bodyPr/>
          <a:lstStyle/>
          <a:p>
            <a:r>
              <a:rPr lang="en-US" sz="2400" dirty="0" smtClean="0"/>
              <a:t>During the Renaissance, the vision changed: there were laical vision. The body was no longer considered a sin.</a:t>
            </a:r>
          </a:p>
          <a:p>
            <a:endParaRPr lang="en-US" sz="2400" dirty="0" smtClean="0"/>
          </a:p>
          <a:p>
            <a:r>
              <a:rPr lang="en-US" sz="2400" dirty="0" smtClean="0"/>
              <a:t>Courting, also in this period, was a man function used in  a laical point of view</a:t>
            </a:r>
          </a:p>
          <a:p>
            <a:endParaRPr lang="en-US" sz="2400" dirty="0" smtClean="0"/>
          </a:p>
          <a:p>
            <a:r>
              <a:rPr lang="en-US" sz="2400" dirty="0" smtClean="0"/>
              <a:t>This kind of love was both spiritual and laical, so the language contain also religious and laical term.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2741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language</a:t>
            </a:r>
            <a:r>
              <a:rPr lang="it-IT" dirty="0" smtClean="0"/>
              <a:t> of love in Shakespeare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34676"/>
            <a:ext cx="5240569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Shakespeare wrote different poem about the language of love</a:t>
            </a:r>
          </a:p>
          <a:p>
            <a:endParaRPr lang="en-GB" sz="2400" dirty="0" smtClean="0"/>
          </a:p>
          <a:p>
            <a:r>
              <a:rPr lang="en-GB" sz="2400" dirty="0" smtClean="0"/>
              <a:t>One of the most known is </a:t>
            </a:r>
            <a:r>
              <a:rPr lang="en-GB" sz="2400" i="1" dirty="0" smtClean="0"/>
              <a:t>Romeo and Juliet, </a:t>
            </a:r>
            <a:r>
              <a:rPr lang="en-GB" sz="2400" dirty="0" smtClean="0"/>
              <a:t>a love tragedy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Shakespeare wrote during the Renaissance and there is a contrast between religious concept of love and </a:t>
            </a:r>
            <a:r>
              <a:rPr lang="en-GB" sz="2400" dirty="0" err="1" smtClean="0"/>
              <a:t>laical</a:t>
            </a:r>
            <a:r>
              <a:rPr lang="en-GB" sz="2400" dirty="0" smtClean="0"/>
              <a:t> concept of love</a:t>
            </a:r>
            <a:endParaRPr lang="en-GB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545" y="1417638"/>
            <a:ext cx="2643255" cy="279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77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/>
              <a:t>Romeo and </a:t>
            </a:r>
            <a:r>
              <a:rPr lang="it-IT" i="1" dirty="0" err="1" smtClean="0"/>
              <a:t>Juliet</a:t>
            </a:r>
            <a:r>
              <a:rPr lang="it-IT" dirty="0" smtClean="0"/>
              <a:t>, </a:t>
            </a:r>
            <a:r>
              <a:rPr lang="it-IT" dirty="0" err="1" smtClean="0"/>
              <a:t>Act</a:t>
            </a:r>
            <a:r>
              <a:rPr lang="it-IT" dirty="0" smtClean="0"/>
              <a:t> II Scene II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noFill/>
        </p:spPr>
        <p:txBody>
          <a:bodyPr numCol="3">
            <a:normAutofit fontScale="25000" lnSpcReduction="20000"/>
          </a:bodyPr>
          <a:lstStyle/>
          <a:p>
            <a:pPr marL="0" indent="0">
              <a:buNone/>
            </a:pPr>
            <a:r>
              <a:rPr lang="en-GB" sz="4800" b="1" dirty="0" smtClean="0"/>
              <a:t>ROMEO</a:t>
            </a:r>
            <a:endParaRPr lang="en-GB" sz="4800" dirty="0" smtClean="0"/>
          </a:p>
          <a:p>
            <a:pPr marL="0" indent="0">
              <a:buNone/>
            </a:pPr>
            <a:r>
              <a:rPr lang="en-GB" sz="4800" dirty="0" smtClean="0"/>
              <a:t>She speaks:</a:t>
            </a:r>
          </a:p>
          <a:p>
            <a:pPr marL="0" indent="0">
              <a:buNone/>
            </a:pPr>
            <a:r>
              <a:rPr lang="en-GB" sz="4800" dirty="0" smtClean="0"/>
              <a:t>O, speak again, </a:t>
            </a:r>
            <a:r>
              <a:rPr lang="en-GB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bright angel</a:t>
            </a:r>
            <a:r>
              <a:rPr lang="en-GB" sz="4800" dirty="0" smtClean="0"/>
              <a:t>! for thou art</a:t>
            </a:r>
          </a:p>
          <a:p>
            <a:pPr marL="0" indent="0">
              <a:buNone/>
            </a:pPr>
            <a:r>
              <a:rPr lang="en-GB" sz="4800" dirty="0" smtClean="0"/>
              <a:t>As glorious to this night, being o'er my head</a:t>
            </a:r>
          </a:p>
          <a:p>
            <a:pPr marL="0" indent="0">
              <a:buNone/>
            </a:pPr>
            <a:r>
              <a:rPr lang="en-GB" sz="4800" dirty="0" smtClean="0"/>
              <a:t>As is </a:t>
            </a:r>
            <a:r>
              <a:rPr lang="en-GB" sz="4800" dirty="0" smtClean="0">
                <a:solidFill>
                  <a:srgbClr val="558ED5"/>
                </a:solidFill>
              </a:rPr>
              <a:t>a winged messenger of heaven</a:t>
            </a:r>
          </a:p>
          <a:p>
            <a:pPr marL="0" indent="0">
              <a:buNone/>
            </a:pPr>
            <a:r>
              <a:rPr lang="en-GB" sz="4800" dirty="0" smtClean="0"/>
              <a:t>Unto the white-upturned wondering eyes</a:t>
            </a:r>
          </a:p>
          <a:p>
            <a:pPr marL="0" indent="0">
              <a:buNone/>
            </a:pPr>
            <a:r>
              <a:rPr lang="en-GB" sz="4800" dirty="0" smtClean="0"/>
              <a:t>Of mortals that fall back to gaze on him</a:t>
            </a:r>
          </a:p>
          <a:p>
            <a:pPr marL="0" indent="0">
              <a:buNone/>
            </a:pPr>
            <a:r>
              <a:rPr lang="en-GB" sz="4800" dirty="0" smtClean="0"/>
              <a:t>When he bestrides the lazy-pacing clouds</a:t>
            </a:r>
          </a:p>
          <a:p>
            <a:pPr marL="0" indent="0">
              <a:buNone/>
            </a:pPr>
            <a:r>
              <a:rPr lang="en-GB" sz="4800" dirty="0" smtClean="0"/>
              <a:t>And sails upon the bosom of the air.</a:t>
            </a:r>
          </a:p>
          <a:p>
            <a:pPr marL="0" indent="0">
              <a:buNone/>
            </a:pPr>
            <a:r>
              <a:rPr lang="en-GB" sz="4800" b="1" dirty="0" smtClean="0"/>
              <a:t>JULIET</a:t>
            </a:r>
            <a:endParaRPr lang="en-GB" sz="4800" dirty="0" smtClean="0"/>
          </a:p>
          <a:p>
            <a:pPr marL="0" indent="0">
              <a:buNone/>
            </a:pPr>
            <a:r>
              <a:rPr lang="en-GB" sz="4800" dirty="0" smtClean="0"/>
              <a:t>O Romeo, Romeo! wherefore art thou Romeo?</a:t>
            </a:r>
          </a:p>
          <a:p>
            <a:pPr marL="0" indent="0">
              <a:buNone/>
            </a:pPr>
            <a:r>
              <a:rPr lang="en-GB" sz="4800" dirty="0" smtClean="0"/>
              <a:t>Deny thy father and refuse thy name;</a:t>
            </a:r>
          </a:p>
          <a:p>
            <a:pPr marL="0" indent="0">
              <a:buNone/>
            </a:pPr>
            <a:r>
              <a:rPr lang="en-GB" sz="4800" dirty="0" smtClean="0"/>
              <a:t>Or, if thou wilt not, </a:t>
            </a:r>
            <a:r>
              <a:rPr lang="en-GB" sz="4800" dirty="0" smtClean="0">
                <a:solidFill>
                  <a:srgbClr val="558ED5"/>
                </a:solidFill>
              </a:rPr>
              <a:t>be but sworn my love,</a:t>
            </a:r>
          </a:p>
          <a:p>
            <a:pPr marL="0" indent="0">
              <a:buNone/>
            </a:pPr>
            <a:r>
              <a:rPr lang="en-GB" sz="4800" dirty="0" smtClean="0"/>
              <a:t>And I'll no longer be a Capulet.</a:t>
            </a:r>
          </a:p>
          <a:p>
            <a:pPr marL="0" indent="0">
              <a:buNone/>
            </a:pPr>
            <a:r>
              <a:rPr lang="en-GB" sz="4800" b="1" dirty="0" smtClean="0"/>
              <a:t>ROMEO</a:t>
            </a:r>
            <a:endParaRPr lang="en-GB" sz="4800" dirty="0" smtClean="0"/>
          </a:p>
          <a:p>
            <a:pPr marL="0" indent="0">
              <a:buNone/>
            </a:pPr>
            <a:r>
              <a:rPr lang="en-GB" sz="4800" dirty="0" smtClean="0"/>
              <a:t>[Aside] Shall I hear more, or shall I speak at this?</a:t>
            </a:r>
          </a:p>
          <a:p>
            <a:pPr marL="0" indent="0">
              <a:buNone/>
            </a:pPr>
            <a:r>
              <a:rPr lang="en-GB" sz="4800" b="1" dirty="0" smtClean="0"/>
              <a:t>JULIET</a:t>
            </a:r>
            <a:endParaRPr lang="en-GB" sz="4800" dirty="0" smtClean="0"/>
          </a:p>
          <a:p>
            <a:pPr marL="0" indent="0">
              <a:buNone/>
            </a:pPr>
            <a:r>
              <a:rPr lang="en-GB" sz="4800" dirty="0" err="1" smtClean="0"/>
              <a:t>'Tis</a:t>
            </a:r>
            <a:r>
              <a:rPr lang="en-GB" sz="4800" dirty="0" smtClean="0"/>
              <a:t> but thy name that is my enemy;</a:t>
            </a:r>
          </a:p>
          <a:p>
            <a:pPr marL="0" indent="0">
              <a:buNone/>
            </a:pPr>
            <a:r>
              <a:rPr lang="en-GB" sz="4800" dirty="0" smtClean="0"/>
              <a:t>Thou art thyself, though not a Montague.</a:t>
            </a:r>
          </a:p>
          <a:p>
            <a:pPr marL="0" indent="0">
              <a:buNone/>
            </a:pPr>
            <a:r>
              <a:rPr lang="en-GB" sz="4800" dirty="0" smtClean="0"/>
              <a:t>What's Montague? it is nor hand, nor foot,</a:t>
            </a:r>
          </a:p>
          <a:p>
            <a:pPr marL="0" indent="0">
              <a:buNone/>
            </a:pPr>
            <a:r>
              <a:rPr lang="en-GB" sz="4800" dirty="0" smtClean="0"/>
              <a:t>Nor arm, nor face, nor any other part</a:t>
            </a:r>
          </a:p>
          <a:p>
            <a:pPr marL="0" indent="0">
              <a:buNone/>
            </a:pPr>
            <a:r>
              <a:rPr lang="en-GB" sz="4800" dirty="0" smtClean="0"/>
              <a:t>Belonging to a man. O, be some other name!</a:t>
            </a:r>
          </a:p>
          <a:p>
            <a:pPr marL="0" indent="0">
              <a:buNone/>
            </a:pPr>
            <a:r>
              <a:rPr lang="en-GB" sz="4800" dirty="0" smtClean="0"/>
              <a:t>What's in a name? that which we call a rose</a:t>
            </a:r>
          </a:p>
          <a:p>
            <a:pPr marL="0" indent="0">
              <a:buNone/>
            </a:pPr>
            <a:r>
              <a:rPr lang="en-GB" sz="4800" dirty="0" smtClean="0"/>
              <a:t>By any other name would smell as </a:t>
            </a:r>
            <a:r>
              <a:rPr lang="en-GB" sz="4800" dirty="0" smtClean="0">
                <a:solidFill>
                  <a:srgbClr val="558ED5"/>
                </a:solidFill>
              </a:rPr>
              <a:t>swee</a:t>
            </a:r>
            <a:r>
              <a:rPr lang="en-GB" sz="4800" dirty="0" smtClean="0"/>
              <a:t>t;</a:t>
            </a:r>
          </a:p>
          <a:p>
            <a:pPr marL="0" indent="0">
              <a:buNone/>
            </a:pPr>
            <a:r>
              <a:rPr lang="en-GB" sz="4800" dirty="0" smtClean="0"/>
              <a:t>So Romeo would, were he not Romeo </a:t>
            </a:r>
            <a:r>
              <a:rPr lang="en-GB" sz="4800" dirty="0" err="1" smtClean="0"/>
              <a:t>call'd</a:t>
            </a:r>
            <a:r>
              <a:rPr lang="en-GB" sz="4800" dirty="0" smtClean="0"/>
              <a:t>,</a:t>
            </a:r>
          </a:p>
          <a:p>
            <a:pPr marL="0" indent="0">
              <a:buNone/>
            </a:pPr>
            <a:r>
              <a:rPr lang="en-GB" sz="4800" dirty="0" smtClean="0"/>
              <a:t>Retain that dear perfection which he owes</a:t>
            </a:r>
          </a:p>
          <a:p>
            <a:pPr marL="0" indent="0">
              <a:buNone/>
            </a:pPr>
            <a:r>
              <a:rPr lang="en-GB" sz="4800" dirty="0" smtClean="0"/>
              <a:t>Without that title. Romeo, doff thy name,</a:t>
            </a:r>
          </a:p>
          <a:p>
            <a:pPr marL="0" indent="0">
              <a:buNone/>
            </a:pPr>
            <a:r>
              <a:rPr lang="en-GB" sz="4800" dirty="0" smtClean="0"/>
              <a:t>And for that name which is no part of thee</a:t>
            </a:r>
          </a:p>
          <a:p>
            <a:pPr marL="0" indent="0">
              <a:buNone/>
            </a:pPr>
            <a:r>
              <a:rPr lang="en-GB" sz="4800" dirty="0" smtClean="0"/>
              <a:t>Take all myself.</a:t>
            </a:r>
          </a:p>
          <a:p>
            <a:pPr marL="0" indent="0">
              <a:buNone/>
            </a:pPr>
            <a:r>
              <a:rPr lang="en-GB" sz="4800" b="1" dirty="0" smtClean="0"/>
              <a:t>ROMEO</a:t>
            </a:r>
            <a:endParaRPr lang="en-GB" sz="4800" dirty="0" smtClean="0"/>
          </a:p>
          <a:p>
            <a:pPr marL="0" indent="0">
              <a:buNone/>
            </a:pPr>
            <a:r>
              <a:rPr lang="en-GB" sz="4800" dirty="0" smtClean="0"/>
              <a:t>  I take thee at thy word:</a:t>
            </a:r>
          </a:p>
          <a:p>
            <a:pPr marL="0" indent="0">
              <a:buNone/>
            </a:pPr>
            <a:r>
              <a:rPr lang="en-GB" sz="4800" dirty="0" smtClean="0"/>
              <a:t>Call me but </a:t>
            </a:r>
            <a:r>
              <a:rPr lang="en-GB" sz="4800" dirty="0" smtClean="0">
                <a:solidFill>
                  <a:srgbClr val="558ED5"/>
                </a:solidFill>
              </a:rPr>
              <a:t>love</a:t>
            </a:r>
            <a:r>
              <a:rPr lang="en-GB" sz="4800" dirty="0" smtClean="0"/>
              <a:t>, and I'll be new baptized;</a:t>
            </a:r>
          </a:p>
          <a:p>
            <a:pPr marL="0" indent="0">
              <a:buNone/>
            </a:pPr>
            <a:r>
              <a:rPr lang="en-GB" sz="4800" dirty="0" smtClean="0"/>
              <a:t>Henceforth I never will be Romeo.</a:t>
            </a:r>
          </a:p>
          <a:p>
            <a:pPr>
              <a:buFont typeface="Wingdings" charset="0"/>
              <a:buChar char=" "/>
            </a:pPr>
            <a:endParaRPr lang="en-GB" sz="12800" dirty="0" smtClean="0">
              <a:latin typeface="Wingdings"/>
              <a:ea typeface="Wingdings"/>
              <a:cs typeface="Wingdings"/>
            </a:endParaRPr>
          </a:p>
          <a:p>
            <a:pPr>
              <a:buFont typeface="Wingdings" charset="0"/>
              <a:buChar char=" "/>
            </a:pPr>
            <a:endParaRPr lang="en-GB" sz="12800" dirty="0" smtClean="0">
              <a:latin typeface="Wingdings"/>
              <a:ea typeface="Wingdings"/>
              <a:cs typeface="Wingdings"/>
            </a:endParaRPr>
          </a:p>
          <a:p>
            <a:pPr>
              <a:buFont typeface="Wingdings" charset="0"/>
              <a:buChar char=" "/>
            </a:pPr>
            <a:endParaRPr lang="en-GB" sz="12800" dirty="0" smtClean="0">
              <a:latin typeface="Wingdings"/>
              <a:ea typeface="Wingdings"/>
              <a:cs typeface="Wingdings"/>
            </a:endParaRPr>
          </a:p>
          <a:p>
            <a:pPr>
              <a:buFont typeface="Wingdings" charset="0"/>
              <a:buChar char=" "/>
            </a:pPr>
            <a:endParaRPr lang="en-GB" sz="12800" dirty="0" smtClean="0">
              <a:latin typeface="Wingdings"/>
              <a:ea typeface="Wingdings"/>
              <a:cs typeface="Wingdings"/>
            </a:endParaRPr>
          </a:p>
          <a:p>
            <a:pPr>
              <a:buFont typeface="Wingdings" charset="0"/>
              <a:buChar char=" "/>
            </a:pPr>
            <a:endParaRPr lang="en-GB" sz="6400" dirty="0" smtClean="0">
              <a:latin typeface="Calibri"/>
              <a:cs typeface="Calibri"/>
            </a:endParaRPr>
          </a:p>
          <a:p>
            <a:pPr>
              <a:buFont typeface="Wingdings" charset="0"/>
              <a:buChar char=" "/>
            </a:pPr>
            <a:endParaRPr lang="en-GB" sz="6400" dirty="0" smtClean="0">
              <a:latin typeface="Calibri"/>
              <a:cs typeface="Calibri"/>
            </a:endParaRPr>
          </a:p>
          <a:p>
            <a:pPr>
              <a:buFont typeface="Wingdings" charset="0"/>
              <a:buChar char=" "/>
            </a:pPr>
            <a:endParaRPr lang="en-GB" sz="6400" dirty="0" smtClean="0">
              <a:latin typeface="Calibri"/>
              <a:cs typeface="Calibri"/>
            </a:endParaRPr>
          </a:p>
          <a:p>
            <a:pPr>
              <a:buFont typeface="Wingdings" charset="0"/>
              <a:buChar char=" "/>
            </a:pPr>
            <a:endParaRPr lang="en-GB" sz="6400" dirty="0" smtClean="0">
              <a:latin typeface="Calibri"/>
              <a:cs typeface="Calibri"/>
            </a:endParaRPr>
          </a:p>
          <a:p>
            <a:pPr>
              <a:buFont typeface="Wingdings" charset="0"/>
              <a:buChar char=" "/>
            </a:pPr>
            <a:endParaRPr lang="en-GB" sz="6400" dirty="0" smtClean="0">
              <a:latin typeface="Calibri"/>
              <a:cs typeface="Calibri"/>
            </a:endParaRPr>
          </a:p>
          <a:p>
            <a:pPr>
              <a:buFont typeface="Wingdings" charset="0"/>
              <a:buChar char=" "/>
            </a:pPr>
            <a:endParaRPr lang="en-GB" sz="6400" dirty="0" smtClean="0">
              <a:latin typeface="Calibri"/>
              <a:cs typeface="Calibri"/>
            </a:endParaRPr>
          </a:p>
          <a:p>
            <a:pPr>
              <a:buFont typeface="Wingdings" charset="0"/>
              <a:buChar char=" "/>
            </a:pPr>
            <a:endParaRPr lang="en-GB" sz="6400" dirty="0" smtClean="0">
              <a:latin typeface="Calibri"/>
              <a:cs typeface="Calibri"/>
            </a:endParaRPr>
          </a:p>
          <a:p>
            <a:pPr>
              <a:buFont typeface="Wingdings" charset="0"/>
              <a:buChar char=" "/>
            </a:pPr>
            <a:r>
              <a:rPr lang="en-GB" sz="6400" dirty="0" smtClean="0">
                <a:latin typeface="Calibri"/>
                <a:cs typeface="Calibri"/>
              </a:rPr>
              <a:t>All the word highlighted belong to the semantic field of love </a:t>
            </a:r>
            <a:r>
              <a:rPr lang="en-GB" sz="6400" dirty="0" smtClean="0">
                <a:latin typeface="Calibri"/>
                <a:cs typeface="Calibri"/>
                <a:sym typeface="Wingdings"/>
              </a:rPr>
              <a:t> Repetitive, usual and simple. This type of writing helps the protagonist or the narrator to express his emotion</a:t>
            </a:r>
            <a:r>
              <a:rPr lang="it-IT" sz="6400" dirty="0" smtClean="0">
                <a:latin typeface="Calibri"/>
                <a:cs typeface="Calibri"/>
                <a:sym typeface="Wingdings"/>
              </a:rPr>
              <a:t>.</a:t>
            </a:r>
            <a:endParaRPr lang="it-IT" sz="6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3943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Language of Love </a:t>
            </a:r>
            <a:r>
              <a:rPr lang="it-IT" dirty="0" err="1" smtClean="0"/>
              <a:t>today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The conception of Love today is quite different as against the past. 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Today people use different way  to communicate love: speaking (less than years ago), texting through the use of social networks or mobile phones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Unconsciously also the body language is part of the language of love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223424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748</Words>
  <Application>Microsoft Macintosh PowerPoint</Application>
  <PresentationFormat>Presentazione su schermo (4:3)</PresentationFormat>
  <Paragraphs>109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The Language of Love</vt:lpstr>
      <vt:lpstr>Table of Contents</vt:lpstr>
      <vt:lpstr>The Language of Love. The difficult matter</vt:lpstr>
      <vt:lpstr>The Language of Love in poetry</vt:lpstr>
      <vt:lpstr>The Language of Love in the Middle Ages</vt:lpstr>
      <vt:lpstr>The Language of Love in the Renaissance</vt:lpstr>
      <vt:lpstr>The language of love in Shakespeare</vt:lpstr>
      <vt:lpstr>Romeo and Juliet, Act II Scene II</vt:lpstr>
      <vt:lpstr>The Language of Love today</vt:lpstr>
      <vt:lpstr>Innovation and language of love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Nicoletta Soranzo</dc:creator>
  <cp:lastModifiedBy>Nicoletta Soranzo</cp:lastModifiedBy>
  <cp:revision>23</cp:revision>
  <dcterms:created xsi:type="dcterms:W3CDTF">2013-10-28T14:23:56Z</dcterms:created>
  <dcterms:modified xsi:type="dcterms:W3CDTF">2013-10-30T21:37:14Z</dcterms:modified>
</cp:coreProperties>
</file>