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9F0CE-A533-4704-9C76-8CF8CAAD8E5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A9B98-AB5E-44C3-94B0-0E3837F6333A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A9B98-AB5E-44C3-94B0-0E3837F6333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18/03/2014</a:t>
            </a:fld>
            <a:endParaRPr lang="fr-BE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‹N›</a:t>
            </a:fld>
            <a:endParaRPr lang="fr-BE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marilenabeltramini.it/schoolwork1314/UserFiles/Admin_teacher/study_guide_bill_of_right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170783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it-IT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STUARTS </a:t>
            </a:r>
            <a:br>
              <a:rPr lang="it-IT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ENGLISH HISTORY</a:t>
            </a:r>
            <a:endParaRPr lang="it-IT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 smtClean="0"/>
              <a:t>Protestants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concerned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a</a:t>
            </a:r>
            <a:r>
              <a:rPr lang="it-IT" dirty="0" smtClean="0"/>
              <a:t> </a:t>
            </a:r>
            <a:r>
              <a:rPr lang="it-IT" dirty="0" err="1" smtClean="0"/>
              <a:t>Chatolic</a:t>
            </a:r>
            <a:r>
              <a:rPr lang="it-IT" dirty="0" smtClean="0"/>
              <a:t> </a:t>
            </a:r>
            <a:r>
              <a:rPr lang="it-IT" dirty="0" err="1" smtClean="0"/>
              <a:t>succession</a:t>
            </a:r>
            <a:r>
              <a:rPr lang="it-IT" dirty="0" smtClean="0"/>
              <a:t>;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Mary, James II’s daughter, and </a:t>
            </a:r>
            <a:r>
              <a:rPr lang="en-US" dirty="0"/>
              <a:t>her </a:t>
            </a:r>
            <a:r>
              <a:rPr lang="en-US" dirty="0" smtClean="0"/>
              <a:t>husband, William </a:t>
            </a:r>
            <a:r>
              <a:rPr lang="en-US" dirty="0"/>
              <a:t>of </a:t>
            </a:r>
            <a:r>
              <a:rPr lang="en-US" dirty="0" smtClean="0"/>
              <a:t>Orange, were invited </a:t>
            </a:r>
            <a:r>
              <a:rPr lang="en-US" dirty="0"/>
              <a:t>to take the </a:t>
            </a:r>
            <a:r>
              <a:rPr lang="en-US" dirty="0" smtClean="0"/>
              <a:t>throne;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James fled to France;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Monarchs needed the consent of Parliament to rule = the concept of Divine Right was </a:t>
            </a:r>
            <a:r>
              <a:rPr lang="it-IT" dirty="0" err="1" smtClean="0"/>
              <a:t>destroyed</a:t>
            </a:r>
            <a:r>
              <a:rPr lang="it-IT" dirty="0" smtClean="0"/>
              <a:t>.</a:t>
            </a:r>
            <a:endParaRPr lang="it-IT" dirty="0"/>
          </a:p>
          <a:p>
            <a:pPr>
              <a:buNone/>
            </a:pPr>
            <a:endParaRPr lang="en-US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GLORIOUS REVOLUTION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a destra 3">
            <a:hlinkClick r:id="rId2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mar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340768"/>
            <a:ext cx="2016224" cy="290931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8" name="Segnaposto contenuto 7" descr="william_iii_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924944"/>
            <a:ext cx="2280964" cy="2691538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AND WILLIAM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Mary II </a:t>
            </a:r>
            <a:r>
              <a:rPr lang="it-IT" dirty="0" err="1" smtClean="0"/>
              <a:t>was</a:t>
            </a:r>
            <a:r>
              <a:rPr lang="it-IT" dirty="0" smtClean="0"/>
              <a:t> James II’s </a:t>
            </a:r>
            <a:r>
              <a:rPr lang="en-US" dirty="0" smtClean="0"/>
              <a:t>daughter</a:t>
            </a:r>
            <a:r>
              <a:rPr lang="en-US" dirty="0" smtClean="0"/>
              <a:t>;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William , </a:t>
            </a:r>
            <a:r>
              <a:rPr lang="it-IT" dirty="0" err="1" smtClean="0"/>
              <a:t>prince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Orange, </a:t>
            </a:r>
            <a:r>
              <a:rPr lang="it-IT" dirty="0" err="1" smtClean="0"/>
              <a:t>was</a:t>
            </a:r>
            <a:r>
              <a:rPr lang="it-IT" dirty="0" smtClean="0"/>
              <a:t> the  son </a:t>
            </a:r>
            <a:r>
              <a:rPr lang="it-IT" dirty="0" err="1" smtClean="0"/>
              <a:t>of</a:t>
            </a:r>
            <a:r>
              <a:rPr lang="it-IT" dirty="0" smtClean="0"/>
              <a:t> Charles II and James II’ </a:t>
            </a:r>
            <a:r>
              <a:rPr lang="it-IT" dirty="0" err="1" smtClean="0"/>
              <a:t>sister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imposed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the </a:t>
            </a:r>
            <a:r>
              <a:rPr lang="it-IT" i="1" dirty="0" smtClean="0"/>
              <a:t>Bill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Rights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in 1689.</a:t>
            </a:r>
            <a:endParaRPr lang="it-IT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10" name="Freccia a destra 9">
            <a:hlinkClick r:id="rId4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Bill of Rights Act, 1689 mainly set out strict limits </a:t>
            </a:r>
            <a:r>
              <a:rPr lang="en-US" dirty="0" smtClean="0"/>
              <a:t>on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use of Royal prerogatives by the sovereign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Act guarantee </a:t>
            </a:r>
            <a:r>
              <a:rPr lang="en-US" sz="2400" dirty="0"/>
              <a:t>of some civil </a:t>
            </a:r>
            <a:r>
              <a:rPr lang="en-US" sz="2400" dirty="0" smtClean="0"/>
              <a:t>rights</a:t>
            </a:r>
            <a:endParaRPr lang="en-US" sz="2400" dirty="0"/>
          </a:p>
          <a:p>
            <a:r>
              <a:rPr lang="en-US" sz="2400" dirty="0" smtClean="0"/>
              <a:t>I</a:t>
            </a:r>
            <a:r>
              <a:rPr lang="en-US" sz="2400" dirty="0" smtClean="0"/>
              <a:t>t </a:t>
            </a:r>
            <a:r>
              <a:rPr lang="en-US" sz="2400" dirty="0" smtClean="0"/>
              <a:t>required </a:t>
            </a:r>
            <a:r>
              <a:rPr lang="en-US" sz="2400" dirty="0"/>
              <a:t>the English monarch to always be Protestant </a:t>
            </a:r>
          </a:p>
          <a:p>
            <a:r>
              <a:rPr lang="en-US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Act guarantee lots of liberties for </a:t>
            </a:r>
            <a:r>
              <a:rPr lang="en-US" sz="2400" dirty="0" err="1" smtClean="0"/>
              <a:t>Parliamet</a:t>
            </a:r>
            <a:r>
              <a:rPr lang="en-US" sz="2400" dirty="0" smtClean="0"/>
              <a:t> giving it great power.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For </a:t>
            </a:r>
            <a:r>
              <a:rPr lang="en-US" sz="2000" dirty="0" err="1" smtClean="0"/>
              <a:t>addictional</a:t>
            </a:r>
            <a:r>
              <a:rPr lang="en-US" sz="2000" dirty="0" smtClean="0"/>
              <a:t> </a:t>
            </a:r>
            <a:r>
              <a:rPr lang="en-US" sz="2000" dirty="0" smtClean="0"/>
              <a:t>information </a:t>
            </a:r>
            <a:r>
              <a:rPr lang="en-US" sz="2000" dirty="0" smtClean="0"/>
              <a:t>about the Bill of Rights: </a:t>
            </a:r>
            <a:r>
              <a:rPr lang="en-US" sz="2000" dirty="0" smtClean="0">
                <a:solidFill>
                  <a:schemeClr val="accent1"/>
                </a:solidFill>
                <a:hlinkClick r:id="rId2"/>
              </a:rPr>
              <a:t>http://www.marilenabeltramini.it/schoolwork1314/UserFiles/Admin_teacher/study_guide_bill_of_rights.pdf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BILL OF RIGHTS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a destra 3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 I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554960" cy="457200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the </a:t>
            </a:r>
            <a:r>
              <a:rPr lang="it-IT" dirty="0" err="1" smtClean="0"/>
              <a:t>sister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smtClean="0"/>
              <a:t>Mary II;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Protestant</a:t>
            </a:r>
            <a:r>
              <a:rPr lang="it-IT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it-IT" dirty="0" err="1"/>
              <a:t>S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followed</a:t>
            </a:r>
            <a:r>
              <a:rPr lang="it-IT" dirty="0" smtClean="0"/>
              <a:t> the </a:t>
            </a:r>
            <a:r>
              <a:rPr lang="it-IT" dirty="0" err="1" smtClean="0"/>
              <a:t>Glorious</a:t>
            </a:r>
            <a:r>
              <a:rPr lang="it-IT" dirty="0" smtClean="0"/>
              <a:t> </a:t>
            </a:r>
            <a:r>
              <a:rPr lang="it-IT" dirty="0" err="1" smtClean="0"/>
              <a:t>Revolution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In 1707 the </a:t>
            </a:r>
            <a:r>
              <a:rPr lang="en-US" i="1" dirty="0"/>
              <a:t>Act of Union </a:t>
            </a:r>
            <a:r>
              <a:rPr lang="en-US" dirty="0"/>
              <a:t>formally united the Kingdoms of England and </a:t>
            </a:r>
            <a:r>
              <a:rPr lang="en-US" dirty="0" smtClean="0"/>
              <a:t>Scotland</a:t>
            </a:r>
            <a:r>
              <a:rPr lang="en-US" dirty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She </a:t>
            </a:r>
            <a:r>
              <a:rPr lang="en-US" dirty="0"/>
              <a:t>was the last Stuart </a:t>
            </a:r>
            <a:r>
              <a:rPr lang="en-US" dirty="0" smtClean="0"/>
              <a:t>monarch;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She </a:t>
            </a:r>
            <a:r>
              <a:rPr lang="en-US" dirty="0"/>
              <a:t>died in 1714. 	</a:t>
            </a:r>
          </a:p>
        </p:txBody>
      </p:sp>
      <p:pic>
        <p:nvPicPr>
          <p:cNvPr id="5" name="Segnaposto contenuto 4" descr="an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56176" y="1556792"/>
            <a:ext cx="1955800" cy="30861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Freccia a destra 5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house of stuart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4104456" cy="4104456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 action="ppaction://hlinksldjump"/>
              </a:rPr>
              <a:t>James I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4" action="ppaction://hlinksldjump"/>
              </a:rPr>
              <a:t>Charles I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5" action="ppaction://hlinksldjump"/>
              </a:rPr>
              <a:t>The </a:t>
            </a:r>
            <a:r>
              <a:rPr lang="it-IT" dirty="0" err="1" smtClean="0">
                <a:hlinkClick r:id="rId5" action="ppaction://hlinksldjump"/>
              </a:rPr>
              <a:t>Petition</a:t>
            </a:r>
            <a:r>
              <a:rPr lang="it-IT" dirty="0" smtClean="0">
                <a:hlinkClick r:id="rId5" action="ppaction://hlinksldjump"/>
              </a:rPr>
              <a:t> </a:t>
            </a:r>
            <a:r>
              <a:rPr lang="it-IT" dirty="0" err="1" smtClean="0">
                <a:hlinkClick r:id="rId5" action="ppaction://hlinksldjump"/>
              </a:rPr>
              <a:t>of</a:t>
            </a:r>
            <a:r>
              <a:rPr lang="it-IT" dirty="0" smtClean="0">
                <a:hlinkClick r:id="rId5" action="ppaction://hlinksldjump"/>
              </a:rPr>
              <a:t> </a:t>
            </a:r>
            <a:r>
              <a:rPr lang="it-IT" dirty="0" err="1" smtClean="0">
                <a:hlinkClick r:id="rId5" action="ppaction://hlinksldjump"/>
              </a:rPr>
              <a:t>Rights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6" action="ppaction://hlinksldjump"/>
              </a:rPr>
              <a:t>Oliver </a:t>
            </a:r>
            <a:r>
              <a:rPr lang="it-IT" dirty="0" err="1" smtClean="0">
                <a:hlinkClick r:id="rId6" action="ppaction://hlinksldjump"/>
              </a:rPr>
              <a:t>Cromwell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7" action="ppaction://hlinksldjump"/>
              </a:rPr>
              <a:t>Charles II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8" action="ppaction://hlinksldjump"/>
              </a:rPr>
              <a:t>James II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9" action="ppaction://hlinksldjump"/>
              </a:rPr>
              <a:t>The </a:t>
            </a:r>
            <a:r>
              <a:rPr lang="it-IT" dirty="0" err="1" smtClean="0">
                <a:hlinkClick r:id="rId9" action="ppaction://hlinksldjump"/>
              </a:rPr>
              <a:t>Glorious</a:t>
            </a:r>
            <a:r>
              <a:rPr lang="it-IT" dirty="0" smtClean="0">
                <a:hlinkClick r:id="rId9" action="ppaction://hlinksldjump"/>
              </a:rPr>
              <a:t> </a:t>
            </a:r>
            <a:r>
              <a:rPr lang="it-IT" dirty="0" err="1" smtClean="0">
                <a:hlinkClick r:id="rId9" action="ppaction://hlinksldjump"/>
              </a:rPr>
              <a:t>Revolution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10" action="ppaction://hlinksldjump"/>
              </a:rPr>
              <a:t>Mary and William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11" action="ppaction://hlinksldjump"/>
              </a:rPr>
              <a:t>Anne I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I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987008" cy="4785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Mary Stuart’ son and Elizabeth I’s </a:t>
            </a:r>
            <a:r>
              <a:rPr lang="it-IT" dirty="0" err="1" smtClean="0"/>
              <a:t>nephew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came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en-US" dirty="0" smtClean="0"/>
              <a:t>throne</a:t>
            </a:r>
            <a:r>
              <a:rPr lang="it-IT" dirty="0" smtClean="0"/>
              <a:t> in 1603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James I </a:t>
            </a:r>
            <a:r>
              <a:rPr lang="it-IT" dirty="0" err="1" smtClean="0"/>
              <a:t>of</a:t>
            </a:r>
            <a:r>
              <a:rPr lang="it-IT" dirty="0" smtClean="0"/>
              <a:t> England and </a:t>
            </a:r>
            <a:r>
              <a:rPr lang="it-IT" dirty="0" err="1" smtClean="0"/>
              <a:t>VI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Scotland;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believed</a:t>
            </a:r>
            <a:r>
              <a:rPr lang="it-IT" dirty="0" smtClean="0"/>
              <a:t> in the Divine Right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Kings</a:t>
            </a:r>
            <a:r>
              <a:rPr lang="it-IT" dirty="0" smtClean="0"/>
              <a:t> = </a:t>
            </a:r>
            <a:r>
              <a:rPr lang="it-IT" dirty="0" err="1" smtClean="0"/>
              <a:t>absolutism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face </a:t>
            </a:r>
            <a:r>
              <a:rPr lang="it-IT" dirty="0" err="1" smtClean="0"/>
              <a:t>religious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and </a:t>
            </a:r>
            <a:r>
              <a:rPr lang="it-IT" dirty="0" err="1" smtClean="0"/>
              <a:t>opponents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8" name="Segnaposto contenuto 7" descr="james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60232" y="1484784"/>
            <a:ext cx="1714500" cy="29210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Freccia a destra 4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I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5832648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James I’ son;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ruled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absolutism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h</a:t>
            </a:r>
            <a:r>
              <a:rPr lang="it-IT" dirty="0" err="1" smtClean="0"/>
              <a:t>ad</a:t>
            </a:r>
            <a:r>
              <a:rPr lang="it-IT" dirty="0" smtClean="0"/>
              <a:t>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wars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fighting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and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asked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answered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“</a:t>
            </a:r>
            <a:r>
              <a:rPr lang="it-IT" dirty="0" err="1" smtClean="0"/>
              <a:t>Petition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”;</a:t>
            </a:r>
            <a:endParaRPr lang="it-IT" dirty="0"/>
          </a:p>
        </p:txBody>
      </p:sp>
      <p:pic>
        <p:nvPicPr>
          <p:cNvPr id="5" name="Segnaposto contenuto 4" descr="charles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16216" y="1628800"/>
            <a:ext cx="1879600" cy="2870200"/>
          </a:xfrm>
          <a:effectLst>
            <a:reflection blurRad="6350" stA="52000" endA="300" endPos="35000" dir="5400000" sy="-100000" algn="bl" rotWithShape="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a </a:t>
            </a:r>
            <a:r>
              <a:rPr lang="it-IT" dirty="0" err="1" smtClean="0"/>
              <a:t>Parliamentary</a:t>
            </a:r>
            <a:r>
              <a:rPr lang="it-IT" dirty="0" smtClean="0"/>
              <a:t> </a:t>
            </a:r>
            <a:r>
              <a:rPr lang="it-IT" dirty="0" err="1" smtClean="0"/>
              <a:t>declaration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rights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and </a:t>
            </a:r>
            <a:r>
              <a:rPr lang="it-IT" dirty="0" err="1" smtClean="0"/>
              <a:t>liberties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people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demanded</a:t>
            </a:r>
            <a:r>
              <a:rPr lang="it-IT" dirty="0" smtClean="0"/>
              <a:t>:</a:t>
            </a:r>
          </a:p>
          <a:p>
            <a:pPr lvl="0"/>
            <a:endParaRPr lang="it-IT" sz="2400" dirty="0" smtClean="0"/>
          </a:p>
          <a:p>
            <a:pPr lvl="0">
              <a:buFont typeface="Wingdings" pitchFamily="2" charset="2"/>
              <a:buChar char="v"/>
            </a:pP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taxes</a:t>
            </a:r>
            <a:r>
              <a:rPr lang="it-IT" sz="2400" dirty="0" smtClean="0"/>
              <a:t> </a:t>
            </a:r>
            <a:r>
              <a:rPr lang="it-IT" sz="2400" dirty="0" err="1" smtClean="0"/>
              <a:t>could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imposed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an</a:t>
            </a:r>
            <a:r>
              <a:rPr lang="it-IT" sz="2400" dirty="0" smtClean="0"/>
              <a:t> </a:t>
            </a:r>
            <a:r>
              <a:rPr lang="it-IT" sz="2400" dirty="0" err="1" smtClean="0"/>
              <a:t>accordance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smtClean="0"/>
              <a:t>the </a:t>
            </a:r>
            <a:r>
              <a:rPr lang="it-IT" sz="2400" dirty="0" err="1" smtClean="0"/>
              <a:t>king</a:t>
            </a:r>
            <a:r>
              <a:rPr lang="it-IT" sz="2400" dirty="0" smtClean="0"/>
              <a:t> </a:t>
            </a:r>
            <a:r>
              <a:rPr lang="it-IT" sz="2400" dirty="0" smtClean="0"/>
              <a:t>and </a:t>
            </a:r>
            <a:r>
              <a:rPr lang="it-IT" sz="2400" dirty="0" err="1" smtClean="0"/>
              <a:t>Parliament</a:t>
            </a:r>
            <a:r>
              <a:rPr lang="it-IT" sz="2400" dirty="0" smtClean="0"/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it-IT" sz="2400" dirty="0" err="1" smtClean="0"/>
              <a:t>that</a:t>
            </a:r>
            <a:r>
              <a:rPr lang="it-IT" sz="2400" dirty="0" smtClean="0"/>
              <a:t> no </a:t>
            </a:r>
            <a:r>
              <a:rPr lang="it-IT" sz="2400" dirty="0" err="1" smtClean="0"/>
              <a:t>freeman</a:t>
            </a:r>
            <a:r>
              <a:rPr lang="it-IT" sz="2400" dirty="0" smtClean="0"/>
              <a:t>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imprisoned</a:t>
            </a:r>
            <a:r>
              <a:rPr lang="it-IT" sz="2400" dirty="0" smtClean="0"/>
              <a:t> </a:t>
            </a:r>
            <a:r>
              <a:rPr lang="it-IT" sz="2400" dirty="0" err="1" smtClean="0"/>
              <a:t>contrary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the </a:t>
            </a:r>
            <a:r>
              <a:rPr lang="it-IT" sz="2400" dirty="0" err="1" smtClean="0"/>
              <a:t>laws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land</a:t>
            </a:r>
            <a:r>
              <a:rPr lang="it-IT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/>
              <a:t>the </a:t>
            </a:r>
            <a:r>
              <a:rPr lang="it-IT" sz="2400" dirty="0" err="1" smtClean="0"/>
              <a:t>abolishment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martial</a:t>
            </a:r>
            <a:r>
              <a:rPr lang="it-IT" sz="2400" dirty="0" smtClean="0"/>
              <a:t> </a:t>
            </a:r>
            <a:r>
              <a:rPr lang="it-IT" sz="2400" dirty="0" err="1" smtClean="0"/>
              <a:t>law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PETITION OF RIGHTS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a destra 3">
            <a:hlinkClick r:id="rId2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In 1629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dismissed</a:t>
            </a:r>
            <a:r>
              <a:rPr lang="it-IT" dirty="0" smtClean="0"/>
              <a:t> the body and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ruled</a:t>
            </a:r>
            <a:r>
              <a:rPr lang="it-IT" dirty="0" smtClean="0"/>
              <a:t> alone </a:t>
            </a:r>
            <a:r>
              <a:rPr lang="it-IT" dirty="0" err="1" smtClean="0"/>
              <a:t>for</a:t>
            </a:r>
            <a:r>
              <a:rPr lang="it-IT" dirty="0" smtClean="0"/>
              <a:t> 11 </a:t>
            </a:r>
            <a:r>
              <a:rPr lang="it-IT" dirty="0" err="1" smtClean="0"/>
              <a:t>years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recall</a:t>
            </a:r>
            <a:r>
              <a:rPr lang="it-IT" dirty="0" smtClean="0"/>
              <a:t> the </a:t>
            </a:r>
            <a:r>
              <a:rPr lang="it-IT" dirty="0" err="1" smtClean="0"/>
              <a:t>Parliament</a:t>
            </a:r>
            <a:r>
              <a:rPr lang="it-IT" dirty="0" smtClean="0"/>
              <a:t> in 1640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dismissed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: </a:t>
            </a:r>
            <a:r>
              <a:rPr lang="it-IT" i="1" dirty="0" smtClean="0"/>
              <a:t>Short </a:t>
            </a:r>
            <a:r>
              <a:rPr lang="it-IT" i="1" dirty="0" err="1" smtClean="0"/>
              <a:t>Parliament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The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forced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recall</a:t>
            </a:r>
            <a:r>
              <a:rPr lang="it-IT" dirty="0" smtClean="0"/>
              <a:t> the </a:t>
            </a:r>
            <a:r>
              <a:rPr lang="it-IT" dirty="0" err="1" smtClean="0"/>
              <a:t>Parliament</a:t>
            </a:r>
            <a:r>
              <a:rPr lang="it-IT" dirty="0" smtClean="0"/>
              <a:t> once </a:t>
            </a:r>
            <a:r>
              <a:rPr lang="it-IT" dirty="0" err="1" smtClean="0"/>
              <a:t>agian</a:t>
            </a:r>
            <a:r>
              <a:rPr lang="it-IT" dirty="0" smtClean="0"/>
              <a:t>: </a:t>
            </a:r>
            <a:r>
              <a:rPr lang="it-IT" i="1" dirty="0" smtClean="0"/>
              <a:t>Long </a:t>
            </a:r>
            <a:r>
              <a:rPr lang="it-IT" i="1" dirty="0" err="1" smtClean="0"/>
              <a:t>Parliament</a:t>
            </a:r>
            <a:r>
              <a:rPr lang="it-IT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The </a:t>
            </a:r>
            <a:r>
              <a:rPr lang="it-IT" i="1" dirty="0" err="1" smtClean="0"/>
              <a:t>Civil</a:t>
            </a:r>
            <a:r>
              <a:rPr lang="it-IT" i="1" dirty="0" smtClean="0"/>
              <a:t> War </a:t>
            </a:r>
            <a:r>
              <a:rPr lang="it-IT" dirty="0" err="1" smtClean="0"/>
              <a:t>broke</a:t>
            </a:r>
            <a:r>
              <a:rPr lang="it-IT" dirty="0" smtClean="0"/>
              <a:t> out in 1642.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I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reccia a destra 4">
            <a:hlinkClick r:id="rId2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OLIVER CROMWELL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19492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toke</a:t>
            </a:r>
            <a:r>
              <a:rPr lang="it-IT" dirty="0" smtClean="0"/>
              <a:t> </a:t>
            </a:r>
            <a:r>
              <a:rPr lang="it-IT" dirty="0" err="1" smtClean="0"/>
              <a:t>control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–formed</a:t>
            </a:r>
            <a:r>
              <a:rPr lang="it-IT" dirty="0" smtClean="0"/>
              <a:t> </a:t>
            </a:r>
            <a:r>
              <a:rPr lang="it-IT" dirty="0" err="1" smtClean="0"/>
              <a:t>repubic</a:t>
            </a:r>
            <a:r>
              <a:rPr lang="it-IT" dirty="0" smtClean="0"/>
              <a:t>: the </a:t>
            </a:r>
            <a:r>
              <a:rPr lang="it-IT" i="1" dirty="0" smtClean="0"/>
              <a:t>Commonwealth;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the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i="1" dirty="0" smtClean="0"/>
              <a:t>Lord </a:t>
            </a:r>
            <a:r>
              <a:rPr lang="it-IT" i="1" dirty="0" err="1" smtClean="0"/>
              <a:t>Protector</a:t>
            </a:r>
            <a:r>
              <a:rPr lang="it-IT" i="1" dirty="0" smtClean="0"/>
              <a:t> (</a:t>
            </a:r>
            <a:r>
              <a:rPr lang="it-IT" i="1" dirty="0" err="1" smtClean="0"/>
              <a:t>Interregnum</a:t>
            </a:r>
            <a:r>
              <a:rPr lang="it-IT" i="1" dirty="0" smtClean="0"/>
              <a:t>);</a:t>
            </a:r>
            <a:endParaRPr lang="it-IT" i="1" dirty="0" smtClean="0"/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led the </a:t>
            </a:r>
            <a:r>
              <a:rPr lang="it-IT" i="1" dirty="0" err="1" smtClean="0"/>
              <a:t>Ironsides</a:t>
            </a:r>
            <a:r>
              <a:rPr lang="it-IT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formed</a:t>
            </a:r>
            <a:r>
              <a:rPr lang="it-IT" dirty="0" smtClean="0"/>
              <a:t> the </a:t>
            </a:r>
            <a:r>
              <a:rPr lang="it-IT" i="1" dirty="0" smtClean="0"/>
              <a:t>New </a:t>
            </a:r>
            <a:r>
              <a:rPr lang="it-IT" i="1" dirty="0" err="1" smtClean="0"/>
              <a:t>Model</a:t>
            </a:r>
            <a:r>
              <a:rPr lang="it-IT" i="1" dirty="0" smtClean="0"/>
              <a:t> </a:t>
            </a:r>
            <a:r>
              <a:rPr lang="it-IT" i="1" dirty="0" err="1" smtClean="0"/>
              <a:t>Army</a:t>
            </a:r>
            <a:r>
              <a:rPr lang="it-IT" i="1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lots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conquest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His</a:t>
            </a:r>
            <a:r>
              <a:rPr lang="it-IT" dirty="0" smtClean="0"/>
              <a:t> son Richard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unable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keep</a:t>
            </a:r>
            <a:r>
              <a:rPr lang="it-IT" dirty="0" smtClean="0"/>
              <a:t> the </a:t>
            </a:r>
            <a:r>
              <a:rPr lang="it-IT" dirty="0" err="1" smtClean="0"/>
              <a:t>power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5" name="Segnaposto contenuto 4" descr="oliver cromwe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556792"/>
            <a:ext cx="2286000" cy="27813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Freccia a destra 5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II</a:t>
            </a:r>
            <a:endParaRPr lang="it-I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626968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the son </a:t>
            </a:r>
            <a:r>
              <a:rPr lang="it-IT" dirty="0" err="1" smtClean="0"/>
              <a:t>of</a:t>
            </a:r>
            <a:r>
              <a:rPr lang="it-IT" dirty="0" smtClean="0"/>
              <a:t> Charles </a:t>
            </a:r>
            <a:r>
              <a:rPr lang="it-IT" dirty="0" smtClean="0"/>
              <a:t>I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The </a:t>
            </a:r>
            <a:r>
              <a:rPr lang="it-IT" dirty="0" err="1" smtClean="0"/>
              <a:t>Parliament</a:t>
            </a:r>
            <a:r>
              <a:rPr lang="it-IT" dirty="0" smtClean="0"/>
              <a:t> </a:t>
            </a:r>
            <a:r>
              <a:rPr lang="it-IT" dirty="0" err="1" smtClean="0"/>
              <a:t>crowned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in 1661: </a:t>
            </a:r>
            <a:r>
              <a:rPr lang="it-IT" i="1" dirty="0" err="1" smtClean="0"/>
              <a:t>Restoration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supported</a:t>
            </a:r>
            <a:r>
              <a:rPr lang="it-IT" dirty="0" smtClean="0"/>
              <a:t> the </a:t>
            </a:r>
            <a:r>
              <a:rPr lang="it-IT" dirty="0" err="1" smtClean="0"/>
              <a:t>Anglicanism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imposed</a:t>
            </a:r>
            <a:r>
              <a:rPr lang="it-IT" dirty="0" smtClean="0"/>
              <a:t>:</a:t>
            </a:r>
          </a:p>
          <a:p>
            <a:r>
              <a:rPr lang="it-IT" dirty="0" smtClean="0"/>
              <a:t>the </a:t>
            </a:r>
            <a:r>
              <a:rPr lang="it-IT" i="1" dirty="0" smtClean="0"/>
              <a:t>Test </a:t>
            </a:r>
            <a:r>
              <a:rPr lang="it-IT" i="1" dirty="0" err="1" smtClean="0"/>
              <a:t>Act</a:t>
            </a:r>
            <a:r>
              <a:rPr lang="it-IT" dirty="0" smtClean="0"/>
              <a:t> (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prevented</a:t>
            </a:r>
            <a:r>
              <a:rPr lang="it-IT" dirty="0" smtClean="0"/>
              <a:t> </a:t>
            </a:r>
            <a:r>
              <a:rPr lang="it-IT" dirty="0" err="1" smtClean="0"/>
              <a:t>Catholics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holding </a:t>
            </a:r>
            <a:r>
              <a:rPr lang="it-IT" dirty="0" err="1" smtClean="0"/>
              <a:t>officials</a:t>
            </a:r>
            <a:r>
              <a:rPr lang="it-IT" dirty="0" smtClean="0"/>
              <a:t> </a:t>
            </a:r>
            <a:r>
              <a:rPr lang="it-IT" dirty="0" err="1" smtClean="0"/>
              <a:t>positions</a:t>
            </a:r>
            <a:r>
              <a:rPr lang="it-IT" dirty="0" smtClean="0"/>
              <a:t> in th</a:t>
            </a:r>
            <a:r>
              <a:rPr lang="it-IT" dirty="0" smtClean="0"/>
              <a:t>e State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i="1" dirty="0" err="1" smtClean="0"/>
              <a:t>Exclusion</a:t>
            </a:r>
            <a:r>
              <a:rPr lang="it-IT" i="1" dirty="0" smtClean="0"/>
              <a:t> </a:t>
            </a:r>
            <a:r>
              <a:rPr lang="it-IT" i="1" dirty="0" smtClean="0"/>
              <a:t>Bill </a:t>
            </a:r>
            <a:r>
              <a:rPr lang="it-IT" dirty="0" smtClean="0"/>
              <a:t>(no </a:t>
            </a:r>
            <a:r>
              <a:rPr lang="it-IT" dirty="0" err="1" smtClean="0"/>
              <a:t>Chatolic</a:t>
            </a:r>
            <a:r>
              <a:rPr lang="it-IT" dirty="0" smtClean="0"/>
              <a:t> 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)</a:t>
            </a:r>
            <a:endParaRPr lang="it-IT" i="1" dirty="0" smtClean="0"/>
          </a:p>
          <a:p>
            <a:endParaRPr lang="it-IT" i="1" dirty="0" smtClean="0"/>
          </a:p>
          <a:p>
            <a:endParaRPr lang="it-IT" i="1" dirty="0"/>
          </a:p>
        </p:txBody>
      </p:sp>
      <p:pic>
        <p:nvPicPr>
          <p:cNvPr id="8" name="Segnaposto contenuto 7" descr="charle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00192" y="1556792"/>
            <a:ext cx="1892300" cy="32893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Freccia a destra 8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JAMES II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410944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Charles II’s </a:t>
            </a:r>
            <a:r>
              <a:rPr lang="en-US" dirty="0" smtClean="0"/>
              <a:t>Brother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despite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Catholic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en-US" dirty="0" smtClean="0"/>
              <a:t>evaded</a:t>
            </a:r>
            <a:r>
              <a:rPr lang="it-IT" dirty="0" smtClean="0"/>
              <a:t> the Test </a:t>
            </a:r>
            <a:r>
              <a:rPr lang="it-IT" dirty="0" err="1" smtClean="0"/>
              <a:t>Act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err="1" smtClean="0"/>
              <a:t>Parlaiment</a:t>
            </a:r>
            <a:r>
              <a:rPr lang="it-IT" dirty="0" smtClean="0"/>
              <a:t> </a:t>
            </a:r>
            <a:r>
              <a:rPr lang="it-IT" dirty="0" err="1" smtClean="0"/>
              <a:t>try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by-passed</a:t>
            </a:r>
            <a:r>
              <a:rPr lang="it-IT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The </a:t>
            </a:r>
            <a:r>
              <a:rPr lang="en-US" i="1" dirty="0"/>
              <a:t>Bloody Assizes </a:t>
            </a:r>
            <a:r>
              <a:rPr lang="en-US" dirty="0"/>
              <a:t>followed </a:t>
            </a:r>
            <a:r>
              <a:rPr lang="en-US" dirty="0" smtClean="0"/>
              <a:t>the Parliament’s attempt;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James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heir</a:t>
            </a:r>
            <a:r>
              <a:rPr lang="it-IT" dirty="0" smtClean="0"/>
              <a:t> in 1688.</a:t>
            </a:r>
          </a:p>
          <a:p>
            <a:endParaRPr lang="it-IT" dirty="0"/>
          </a:p>
        </p:txBody>
      </p:sp>
      <p:pic>
        <p:nvPicPr>
          <p:cNvPr id="5" name="Segnaposto contenuto 4" descr="jame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56176" y="1412776"/>
            <a:ext cx="1993900" cy="30099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Freccia a destra 5">
            <a:hlinkClick r:id="rId3" action="ppaction://hlinksldjump"/>
          </p:cNvPr>
          <p:cNvSpPr/>
          <p:nvPr/>
        </p:nvSpPr>
        <p:spPr>
          <a:xfrm rot="10800000">
            <a:off x="7308304" y="5661248"/>
            <a:ext cx="792088" cy="360040"/>
          </a:xfrm>
          <a:prstGeom prst="rightArrow">
            <a:avLst>
              <a:gd name="adj1" fmla="val 5549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Personalizzato 8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482B0E"/>
      </a:hlink>
      <a:folHlink>
        <a:srgbClr val="DC954D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585</Words>
  <Application>Microsoft Office PowerPoint</Application>
  <PresentationFormat>Presentazione su schermo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Carta</vt:lpstr>
      <vt:lpstr>THE STUARTS  IN ENGLISH HISTORY</vt:lpstr>
      <vt:lpstr>INDEX</vt:lpstr>
      <vt:lpstr>JAMES I</vt:lpstr>
      <vt:lpstr>CHARLES I</vt:lpstr>
      <vt:lpstr>THE PETITION OF RIGHTS</vt:lpstr>
      <vt:lpstr>CHARLES I</vt:lpstr>
      <vt:lpstr>OLIVER CROMWELL</vt:lpstr>
      <vt:lpstr>CHARLES II</vt:lpstr>
      <vt:lpstr>JAMES II</vt:lpstr>
      <vt:lpstr>THE GLORIOUS REVOLUTION</vt:lpstr>
      <vt:lpstr>MARY AND WILLIAM</vt:lpstr>
      <vt:lpstr>THE BILL OF RIGHTS</vt:lpstr>
      <vt:lpstr>ANNE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STUARTS IN ENGLISH HISTORY</dc:title>
  <dc:creator>Giorgia</dc:creator>
  <cp:lastModifiedBy>Giorgia</cp:lastModifiedBy>
  <cp:revision>33</cp:revision>
  <dcterms:created xsi:type="dcterms:W3CDTF">2014-03-13T16:39:38Z</dcterms:created>
  <dcterms:modified xsi:type="dcterms:W3CDTF">2014-03-18T13:04:53Z</dcterms:modified>
</cp:coreProperties>
</file>