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  <p:sldId id="267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7" autoAdjust="0"/>
    <p:restoredTop sz="94660"/>
  </p:normalViewPr>
  <p:slideViewPr>
    <p:cSldViewPr>
      <p:cViewPr varScale="1">
        <p:scale>
          <a:sx n="69" d="100"/>
          <a:sy n="69" d="100"/>
        </p:scale>
        <p:origin x="-14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99F0CE-A533-4704-9C76-8CF8CAAD8E5D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1A9B98-AB5E-44C3-94B0-0E3837F6333A}" type="slidenum">
              <a:rPr lang="en-US" smtClean="0"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1A9B98-AB5E-44C3-94B0-0E3837F6333A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Titolo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cxnSp>
        <p:nvCxnSpPr>
          <p:cNvPr id="8" name="Connettore 1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Segnaposto dat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18/03/2014</a:t>
            </a:fld>
            <a:endParaRPr lang="fr-BE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‹N›</a:t>
            </a:fld>
            <a:endParaRPr lang="fr-BE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BE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18/03/2014</a:t>
            </a:fld>
            <a:endParaRPr lang="fr-B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‹N›</a:t>
            </a:fld>
            <a:endParaRPr lang="fr-BE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18/03/2014</a:t>
            </a:fld>
            <a:endParaRPr lang="fr-B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‹N›</a:t>
            </a:fld>
            <a:endParaRPr lang="fr-BE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18/03/2014</a:t>
            </a:fld>
            <a:endParaRPr lang="fr-BE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CF4668DC-857F-487D-BFFA-8C0CA5037977}" type="slidenum">
              <a:rPr lang="fr-BE" smtClean="0"/>
              <a:pPr/>
              <a:t>‹N›</a:t>
            </a:fld>
            <a:endParaRPr lang="fr-BE"/>
          </a:p>
        </p:txBody>
      </p:sp>
      <p:sp>
        <p:nvSpPr>
          <p:cNvPr id="16" name="Segnaposto piè di pagina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17" name="Titolo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18/03/2014</a:t>
            </a:fld>
            <a:endParaRPr lang="fr-B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‹N›</a:t>
            </a:fld>
            <a:endParaRPr lang="fr-BE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cxnSp>
        <p:nvCxnSpPr>
          <p:cNvPr id="7" name="Connettore 1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18/03/2014</a:t>
            </a:fld>
            <a:endParaRPr lang="fr-B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‹N›</a:t>
            </a:fld>
            <a:endParaRPr lang="fr-BE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‹N›</a:t>
            </a:fld>
            <a:endParaRPr lang="fr-BE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18/03/2014</a:t>
            </a:fld>
            <a:endParaRPr lang="fr-B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2" name="Segnaposto contenuto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34" name="Segnaposto contenuto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cxnSp>
        <p:nvCxnSpPr>
          <p:cNvPr id="10" name="Connettore 1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18/03/2014</a:t>
            </a:fld>
            <a:endParaRPr lang="fr-BE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‹N›</a:t>
            </a:fld>
            <a:endParaRPr lang="fr-BE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18/03/2014</a:t>
            </a:fld>
            <a:endParaRPr lang="fr-BE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‹N›</a:t>
            </a:fld>
            <a:endParaRPr lang="fr-BE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egnaposto contenuto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1" name="Titolo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18/03/2014</a:t>
            </a:fld>
            <a:endParaRPr lang="fr-BE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‹N›</a:t>
            </a:fld>
            <a:endParaRPr lang="fr-BE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r-BE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18/03/2014</a:t>
            </a:fld>
            <a:endParaRPr lang="fr-BE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‹N›</a:t>
            </a:fld>
            <a:endParaRPr lang="fr-BE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BE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18/03/2014</a:t>
            </a:fld>
            <a:endParaRPr lang="fr-BE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BE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‹N›</a:t>
            </a:fld>
            <a:endParaRPr lang="fr-BE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Relationship Id="rId4" Type="http://schemas.openxmlformats.org/officeDocument/2006/relationships/slide" Target="slid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hyperlink" Target="http://www.marilenabeltramini.it/schoolwork1314/UserFiles/Admin_teacher/study_guide_bill_of_rights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3.xml"/><Relationship Id="rId7" Type="http://schemas.openxmlformats.org/officeDocument/2006/relationships/slide" Target="slide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slide" Target="slide7.xml"/><Relationship Id="rId11" Type="http://schemas.openxmlformats.org/officeDocument/2006/relationships/slide" Target="slide13.xml"/><Relationship Id="rId5" Type="http://schemas.openxmlformats.org/officeDocument/2006/relationships/slide" Target="slide5.xml"/><Relationship Id="rId10" Type="http://schemas.openxmlformats.org/officeDocument/2006/relationships/slide" Target="slide11.xml"/><Relationship Id="rId4" Type="http://schemas.openxmlformats.org/officeDocument/2006/relationships/slide" Target="slide4.xml"/><Relationship Id="rId9" Type="http://schemas.openxmlformats.org/officeDocument/2006/relationships/slide" Target="slide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7772400" cy="3170783"/>
          </a:xfrm>
        </p:spPr>
        <p:txBody>
          <a:bodyPr anchor="ctr"/>
          <a:lstStyle/>
          <a:p>
            <a:pPr>
              <a:lnSpc>
                <a:spcPct val="200000"/>
              </a:lnSpc>
            </a:pPr>
            <a:r>
              <a:rPr lang="it-IT" sz="6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STUARTS </a:t>
            </a:r>
            <a:br>
              <a:rPr lang="it-IT" sz="6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6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ENGLISH HISTORY</a:t>
            </a:r>
            <a:endParaRPr lang="it-IT" sz="6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it-IT" dirty="0" err="1" smtClean="0"/>
              <a:t>Protestants</a:t>
            </a:r>
            <a:r>
              <a:rPr lang="it-IT" dirty="0" smtClean="0"/>
              <a:t> </a:t>
            </a:r>
            <a:r>
              <a:rPr lang="it-IT" dirty="0" err="1" smtClean="0"/>
              <a:t>were</a:t>
            </a:r>
            <a:r>
              <a:rPr lang="it-IT" dirty="0" smtClean="0"/>
              <a:t> </a:t>
            </a:r>
            <a:r>
              <a:rPr lang="it-IT" dirty="0" err="1" smtClean="0"/>
              <a:t>concerned</a:t>
            </a:r>
            <a:r>
              <a:rPr lang="it-IT" dirty="0" smtClean="0"/>
              <a:t> </a:t>
            </a:r>
            <a:r>
              <a:rPr lang="it-IT" dirty="0" err="1" smtClean="0"/>
              <a:t>about</a:t>
            </a:r>
            <a:r>
              <a:rPr lang="it-IT" dirty="0" smtClean="0"/>
              <a:t> a</a:t>
            </a:r>
            <a:r>
              <a:rPr lang="it-IT" dirty="0" smtClean="0"/>
              <a:t> </a:t>
            </a:r>
            <a:r>
              <a:rPr lang="it-IT" dirty="0" err="1" smtClean="0"/>
              <a:t>Chatolic</a:t>
            </a:r>
            <a:r>
              <a:rPr lang="it-IT" dirty="0" smtClean="0"/>
              <a:t> </a:t>
            </a:r>
            <a:r>
              <a:rPr lang="it-IT" dirty="0" err="1" smtClean="0"/>
              <a:t>succession</a:t>
            </a:r>
            <a:r>
              <a:rPr lang="it-IT" dirty="0" smtClean="0"/>
              <a:t>;</a:t>
            </a:r>
            <a:endParaRPr lang="en-US" dirty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Mary, James II’s daughter, and </a:t>
            </a:r>
            <a:r>
              <a:rPr lang="en-US" dirty="0"/>
              <a:t>her </a:t>
            </a:r>
            <a:r>
              <a:rPr lang="en-US" dirty="0" smtClean="0"/>
              <a:t>husband, William </a:t>
            </a:r>
            <a:r>
              <a:rPr lang="en-US" dirty="0"/>
              <a:t>of </a:t>
            </a:r>
            <a:r>
              <a:rPr lang="en-US" dirty="0" smtClean="0"/>
              <a:t>Orange, were invited </a:t>
            </a:r>
            <a:r>
              <a:rPr lang="en-US" dirty="0"/>
              <a:t>to take the </a:t>
            </a:r>
            <a:r>
              <a:rPr lang="en-US" dirty="0" smtClean="0"/>
              <a:t>throne;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James fled to France;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Monarchs needed the consent of Parliament to rule = the concept of Divine Right was </a:t>
            </a:r>
            <a:r>
              <a:rPr lang="it-IT" dirty="0" err="1" smtClean="0"/>
              <a:t>destroyed</a:t>
            </a:r>
            <a:r>
              <a:rPr lang="it-IT" dirty="0" smtClean="0"/>
              <a:t>.</a:t>
            </a:r>
            <a:endParaRPr lang="it-IT" dirty="0"/>
          </a:p>
          <a:p>
            <a:pPr>
              <a:buNone/>
            </a:pPr>
            <a:endParaRPr lang="en-US" dirty="0"/>
          </a:p>
          <a:p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GLORIOUS REVOLUTION</a:t>
            </a:r>
            <a:endParaRPr lang="it-IT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Freccia a destra 3">
            <a:hlinkClick r:id="rId2" action="ppaction://hlinksldjump"/>
          </p:cNvPr>
          <p:cNvSpPr/>
          <p:nvPr/>
        </p:nvSpPr>
        <p:spPr>
          <a:xfrm rot="10800000">
            <a:off x="7308304" y="5661248"/>
            <a:ext cx="792088" cy="360040"/>
          </a:xfrm>
          <a:prstGeom prst="rightArrow">
            <a:avLst>
              <a:gd name="adj1" fmla="val 5549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 descr="mary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4" y="1340768"/>
            <a:ext cx="2016224" cy="2909317"/>
          </a:xfrm>
          <a:prstGeom prst="rect">
            <a:avLst/>
          </a:prstGeom>
          <a:effectLst>
            <a:reflection blurRad="6350" stA="50000" endA="300" endPos="55000" dir="5400000" sy="-100000" algn="bl" rotWithShape="0"/>
          </a:effectLst>
        </p:spPr>
      </p:pic>
      <p:pic>
        <p:nvPicPr>
          <p:cNvPr id="8" name="Segnaposto contenuto 7" descr="william_iii_s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788024" y="2924944"/>
            <a:ext cx="2280964" cy="2691538"/>
          </a:xfrm>
          <a:effectLst>
            <a:reflection blurRad="6350" stA="52000" endA="300" endPos="35000" dir="5400000" sy="-100000" algn="bl" rotWithShape="0"/>
          </a:effectLst>
        </p:spPr>
      </p:pic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MARY AND WILLIAM</a:t>
            </a:r>
            <a:endParaRPr lang="en-US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/>
        <p:txBody>
          <a:bodyPr anchor="ctr"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it-IT" dirty="0" smtClean="0"/>
              <a:t>Mary II </a:t>
            </a:r>
            <a:r>
              <a:rPr lang="it-IT" dirty="0" err="1" smtClean="0"/>
              <a:t>was</a:t>
            </a:r>
            <a:r>
              <a:rPr lang="it-IT" dirty="0" smtClean="0"/>
              <a:t> James II’s </a:t>
            </a:r>
            <a:r>
              <a:rPr lang="en-US" dirty="0" smtClean="0"/>
              <a:t>daughter</a:t>
            </a:r>
            <a:r>
              <a:rPr lang="en-US" dirty="0" smtClean="0"/>
              <a:t>;</a:t>
            </a:r>
            <a:endParaRPr lang="it-IT" dirty="0" smtClean="0"/>
          </a:p>
          <a:p>
            <a:pPr>
              <a:buFont typeface="Wingdings" pitchFamily="2" charset="2"/>
              <a:buChar char="v"/>
            </a:pPr>
            <a:r>
              <a:rPr lang="it-IT" dirty="0" smtClean="0"/>
              <a:t>William , </a:t>
            </a:r>
            <a:r>
              <a:rPr lang="it-IT" dirty="0" err="1" smtClean="0"/>
              <a:t>prince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Orange, </a:t>
            </a:r>
            <a:r>
              <a:rPr lang="it-IT" dirty="0" err="1" smtClean="0"/>
              <a:t>was</a:t>
            </a:r>
            <a:r>
              <a:rPr lang="it-IT" dirty="0" smtClean="0"/>
              <a:t> the  son </a:t>
            </a:r>
            <a:r>
              <a:rPr lang="it-IT" dirty="0" err="1" smtClean="0"/>
              <a:t>of</a:t>
            </a:r>
            <a:r>
              <a:rPr lang="it-IT" dirty="0" smtClean="0"/>
              <a:t> Charles II and James II’ </a:t>
            </a:r>
            <a:r>
              <a:rPr lang="it-IT" dirty="0" err="1" smtClean="0"/>
              <a:t>sister</a:t>
            </a:r>
            <a:r>
              <a:rPr lang="it-IT" dirty="0" smtClean="0"/>
              <a:t>;</a:t>
            </a:r>
          </a:p>
          <a:p>
            <a:pPr>
              <a:buFont typeface="Wingdings" pitchFamily="2" charset="2"/>
              <a:buChar char="v"/>
            </a:pPr>
            <a:r>
              <a:rPr lang="it-IT" dirty="0" err="1" smtClean="0"/>
              <a:t>Parliament</a:t>
            </a:r>
            <a:r>
              <a:rPr lang="it-IT" dirty="0" smtClean="0"/>
              <a:t> </a:t>
            </a:r>
            <a:r>
              <a:rPr lang="it-IT" dirty="0" err="1" smtClean="0"/>
              <a:t>imposed</a:t>
            </a:r>
            <a:r>
              <a:rPr lang="it-IT" dirty="0" smtClean="0"/>
              <a:t> </a:t>
            </a:r>
            <a:r>
              <a:rPr lang="it-IT" dirty="0" err="1" smtClean="0"/>
              <a:t>them</a:t>
            </a:r>
            <a:r>
              <a:rPr lang="it-IT" dirty="0" smtClean="0"/>
              <a:t> the </a:t>
            </a:r>
            <a:r>
              <a:rPr lang="it-IT" i="1" dirty="0" smtClean="0"/>
              <a:t>Bill </a:t>
            </a:r>
            <a:r>
              <a:rPr lang="it-IT" i="1" dirty="0" err="1" smtClean="0"/>
              <a:t>of</a:t>
            </a:r>
            <a:r>
              <a:rPr lang="it-IT" i="1" dirty="0" smtClean="0"/>
              <a:t> </a:t>
            </a:r>
            <a:r>
              <a:rPr lang="it-IT" i="1" dirty="0" err="1" smtClean="0"/>
              <a:t>Rights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smtClean="0">
                <a:sym typeface="Wingdings" pitchFamily="2" charset="2"/>
              </a:rPr>
              <a:t>in 1689.</a:t>
            </a:r>
            <a:endParaRPr lang="it-IT" dirty="0" smtClean="0">
              <a:sym typeface="Wingdings" pitchFamily="2" charset="2"/>
            </a:endParaRPr>
          </a:p>
          <a:p>
            <a:endParaRPr lang="en-US" dirty="0"/>
          </a:p>
        </p:txBody>
      </p:sp>
      <p:sp>
        <p:nvSpPr>
          <p:cNvPr id="10" name="Freccia a destra 9">
            <a:hlinkClick r:id="rId4" action="ppaction://hlinksldjump"/>
          </p:cNvPr>
          <p:cNvSpPr/>
          <p:nvPr/>
        </p:nvSpPr>
        <p:spPr>
          <a:xfrm rot="10800000">
            <a:off x="7308304" y="5661248"/>
            <a:ext cx="792088" cy="360040"/>
          </a:xfrm>
          <a:prstGeom prst="rightArrow">
            <a:avLst>
              <a:gd name="adj1" fmla="val 5549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>
              <a:buNone/>
            </a:pPr>
            <a:r>
              <a:rPr lang="en-US" dirty="0" smtClean="0"/>
              <a:t>The </a:t>
            </a:r>
            <a:r>
              <a:rPr lang="en-US" dirty="0" smtClean="0"/>
              <a:t>Bill of Rights Act, 1689 mainly set out strict limits </a:t>
            </a:r>
            <a:r>
              <a:rPr lang="en-US" dirty="0" smtClean="0"/>
              <a:t>on</a:t>
            </a:r>
          </a:p>
          <a:p>
            <a:pPr>
              <a:buNone/>
            </a:pPr>
            <a:r>
              <a:rPr lang="en-US" dirty="0" smtClean="0"/>
              <a:t>the </a:t>
            </a:r>
            <a:r>
              <a:rPr lang="en-US" dirty="0" smtClean="0"/>
              <a:t>use of Royal prerogatives by the sovereign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sz="2400" dirty="0" smtClean="0"/>
              <a:t>The </a:t>
            </a:r>
            <a:r>
              <a:rPr lang="en-US" sz="2400" dirty="0" smtClean="0"/>
              <a:t>Act guarantee </a:t>
            </a:r>
            <a:r>
              <a:rPr lang="en-US" sz="2400" dirty="0"/>
              <a:t>of some civil </a:t>
            </a:r>
            <a:r>
              <a:rPr lang="en-US" sz="2400" dirty="0" smtClean="0"/>
              <a:t>rights</a:t>
            </a:r>
            <a:endParaRPr lang="en-US" sz="2400" dirty="0"/>
          </a:p>
          <a:p>
            <a:r>
              <a:rPr lang="en-US" sz="2400" dirty="0" smtClean="0"/>
              <a:t>I</a:t>
            </a:r>
            <a:r>
              <a:rPr lang="en-US" sz="2400" dirty="0" smtClean="0"/>
              <a:t>t </a:t>
            </a:r>
            <a:r>
              <a:rPr lang="en-US" sz="2400" dirty="0" smtClean="0"/>
              <a:t>required </a:t>
            </a:r>
            <a:r>
              <a:rPr lang="en-US" sz="2400" dirty="0"/>
              <a:t>the English monarch to always be Protestant </a:t>
            </a:r>
          </a:p>
          <a:p>
            <a:r>
              <a:rPr lang="en-US" sz="2400" dirty="0" smtClean="0"/>
              <a:t>T</a:t>
            </a:r>
            <a:r>
              <a:rPr lang="en-US" sz="2400" dirty="0" smtClean="0"/>
              <a:t>he </a:t>
            </a:r>
            <a:r>
              <a:rPr lang="en-US" sz="2400" dirty="0" smtClean="0"/>
              <a:t>Act guarantee lots of liberties for </a:t>
            </a:r>
            <a:r>
              <a:rPr lang="en-US" sz="2400" dirty="0" err="1" smtClean="0"/>
              <a:t>Parliamet</a:t>
            </a:r>
            <a:r>
              <a:rPr lang="en-US" sz="2400" dirty="0" smtClean="0"/>
              <a:t> giving it great power.</a:t>
            </a:r>
          </a:p>
          <a:p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For </a:t>
            </a:r>
            <a:r>
              <a:rPr lang="en-US" sz="2000" dirty="0" err="1" smtClean="0"/>
              <a:t>addictional</a:t>
            </a:r>
            <a:r>
              <a:rPr lang="en-US" sz="2000" dirty="0" smtClean="0"/>
              <a:t> </a:t>
            </a:r>
            <a:r>
              <a:rPr lang="en-US" sz="2000" dirty="0" smtClean="0"/>
              <a:t>information </a:t>
            </a:r>
            <a:r>
              <a:rPr lang="en-US" sz="2000" dirty="0" smtClean="0"/>
              <a:t>about the Bill of Rights: </a:t>
            </a:r>
            <a:r>
              <a:rPr lang="en-US" sz="2000" dirty="0" smtClean="0">
                <a:solidFill>
                  <a:schemeClr val="accent1"/>
                </a:solidFill>
                <a:hlinkClick r:id="rId2"/>
              </a:rPr>
              <a:t>http://www.marilenabeltramini.it/schoolwork1314/UserFiles/Admin_teacher/study_guide_bill_of_rights.pdf</a:t>
            </a:r>
            <a:r>
              <a:rPr lang="en-US" sz="2000" dirty="0" smtClean="0">
                <a:solidFill>
                  <a:schemeClr val="accent1"/>
                </a:solidFill>
              </a:rPr>
              <a:t> </a:t>
            </a:r>
            <a:endParaRPr lang="it-IT" sz="2000" dirty="0">
              <a:solidFill>
                <a:schemeClr val="accent1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BILL OF RIGHTS</a:t>
            </a:r>
            <a:endParaRPr lang="it-IT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Freccia a destra 3">
            <a:hlinkClick r:id="rId3" action="ppaction://hlinksldjump"/>
          </p:cNvPr>
          <p:cNvSpPr/>
          <p:nvPr/>
        </p:nvSpPr>
        <p:spPr>
          <a:xfrm rot="10800000">
            <a:off x="7308304" y="5661248"/>
            <a:ext cx="792088" cy="360040"/>
          </a:xfrm>
          <a:prstGeom prst="rightArrow">
            <a:avLst>
              <a:gd name="adj1" fmla="val 5549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ANNE I</a:t>
            </a:r>
            <a:endParaRPr lang="it-IT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5554960" cy="4572000"/>
          </a:xfrm>
        </p:spPr>
        <p:txBody>
          <a:bodyPr anchor="ctr"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it-IT" dirty="0" err="1" smtClean="0"/>
              <a:t>She</a:t>
            </a:r>
            <a:r>
              <a:rPr lang="it-IT" dirty="0" smtClean="0"/>
              <a:t> </a:t>
            </a:r>
            <a:r>
              <a:rPr lang="it-IT" dirty="0" err="1" smtClean="0"/>
              <a:t>was</a:t>
            </a:r>
            <a:r>
              <a:rPr lang="it-IT" dirty="0" smtClean="0"/>
              <a:t> the </a:t>
            </a:r>
            <a:r>
              <a:rPr lang="it-IT" dirty="0" err="1" smtClean="0"/>
              <a:t>sister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smtClean="0"/>
              <a:t>Mary II;</a:t>
            </a:r>
            <a:endParaRPr lang="it-IT" dirty="0" smtClean="0"/>
          </a:p>
          <a:p>
            <a:pPr>
              <a:buFont typeface="Wingdings" pitchFamily="2" charset="2"/>
              <a:buChar char="v"/>
            </a:pPr>
            <a:r>
              <a:rPr lang="it-IT" dirty="0" err="1" smtClean="0"/>
              <a:t>She</a:t>
            </a:r>
            <a:r>
              <a:rPr lang="it-IT" dirty="0" smtClean="0"/>
              <a:t> </a:t>
            </a:r>
            <a:r>
              <a:rPr lang="it-IT" dirty="0" err="1" smtClean="0"/>
              <a:t>was</a:t>
            </a:r>
            <a:r>
              <a:rPr lang="it-IT" dirty="0" smtClean="0"/>
              <a:t> </a:t>
            </a:r>
            <a:r>
              <a:rPr lang="it-IT" dirty="0" err="1" smtClean="0"/>
              <a:t>Protestant</a:t>
            </a:r>
            <a:r>
              <a:rPr lang="it-IT" dirty="0" smtClean="0"/>
              <a:t>; </a:t>
            </a:r>
          </a:p>
          <a:p>
            <a:pPr>
              <a:buFont typeface="Wingdings" pitchFamily="2" charset="2"/>
              <a:buChar char="v"/>
            </a:pPr>
            <a:r>
              <a:rPr lang="it-IT" dirty="0" err="1"/>
              <a:t>S</a:t>
            </a:r>
            <a:r>
              <a:rPr lang="it-IT" dirty="0" err="1" smtClean="0"/>
              <a:t>he</a:t>
            </a:r>
            <a:r>
              <a:rPr lang="it-IT" dirty="0" smtClean="0"/>
              <a:t> </a:t>
            </a:r>
            <a:r>
              <a:rPr lang="it-IT" dirty="0" err="1" smtClean="0"/>
              <a:t>followed</a:t>
            </a:r>
            <a:r>
              <a:rPr lang="it-IT" dirty="0" smtClean="0"/>
              <a:t> the </a:t>
            </a:r>
            <a:r>
              <a:rPr lang="it-IT" dirty="0" err="1" smtClean="0"/>
              <a:t>Glorious</a:t>
            </a:r>
            <a:r>
              <a:rPr lang="it-IT" dirty="0" smtClean="0"/>
              <a:t> </a:t>
            </a:r>
            <a:r>
              <a:rPr lang="it-IT" dirty="0" err="1" smtClean="0"/>
              <a:t>Revolution</a:t>
            </a:r>
            <a:r>
              <a:rPr lang="it-IT" dirty="0" smtClean="0"/>
              <a:t>;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In 1707 the </a:t>
            </a:r>
            <a:r>
              <a:rPr lang="en-US" i="1" dirty="0"/>
              <a:t>Act of Union </a:t>
            </a:r>
            <a:r>
              <a:rPr lang="en-US" dirty="0"/>
              <a:t>formally united the Kingdoms of England and </a:t>
            </a:r>
            <a:r>
              <a:rPr lang="en-US" dirty="0" smtClean="0"/>
              <a:t>Scotland</a:t>
            </a:r>
            <a:r>
              <a:rPr lang="en-US" dirty="0"/>
              <a:t>;</a:t>
            </a: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She </a:t>
            </a:r>
            <a:r>
              <a:rPr lang="en-US" dirty="0"/>
              <a:t>was the last Stuart </a:t>
            </a:r>
            <a:r>
              <a:rPr lang="en-US" dirty="0" smtClean="0"/>
              <a:t>monarch;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She </a:t>
            </a:r>
            <a:r>
              <a:rPr lang="en-US" dirty="0"/>
              <a:t>died in 1714. 	</a:t>
            </a:r>
          </a:p>
        </p:txBody>
      </p:sp>
      <p:pic>
        <p:nvPicPr>
          <p:cNvPr id="5" name="Segnaposto contenuto 4" descr="anne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6156176" y="1556792"/>
            <a:ext cx="1955800" cy="3086100"/>
          </a:xfrm>
          <a:effectLst>
            <a:reflection blurRad="6350" stA="52000" endA="300" endPos="35000" dir="5400000" sy="-100000" algn="bl" rotWithShape="0"/>
          </a:effectLst>
        </p:spPr>
      </p:pic>
      <p:sp>
        <p:nvSpPr>
          <p:cNvPr id="6" name="Freccia a destra 5">
            <a:hlinkClick r:id="rId3" action="ppaction://hlinksldjump"/>
          </p:cNvPr>
          <p:cNvSpPr/>
          <p:nvPr/>
        </p:nvSpPr>
        <p:spPr>
          <a:xfrm rot="10800000">
            <a:off x="7308304" y="5661248"/>
            <a:ext cx="792088" cy="360040"/>
          </a:xfrm>
          <a:prstGeom prst="rightArrow">
            <a:avLst>
              <a:gd name="adj1" fmla="val 5549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egnaposto contenuto 4" descr="house of stuarts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0" y="1484784"/>
            <a:ext cx="4104456" cy="4104456"/>
          </a:xfr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INDEX</a:t>
            </a:r>
            <a:endParaRPr lang="it-IT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it-IT" dirty="0" smtClean="0">
                <a:hlinkClick r:id="rId3" action="ppaction://hlinksldjump"/>
              </a:rPr>
              <a:t>James I</a:t>
            </a:r>
            <a:endParaRPr lang="it-IT" dirty="0" smtClean="0"/>
          </a:p>
          <a:p>
            <a:pPr>
              <a:buFont typeface="Wingdings" pitchFamily="2" charset="2"/>
              <a:buChar char="v"/>
            </a:pPr>
            <a:r>
              <a:rPr lang="it-IT" dirty="0" smtClean="0">
                <a:hlinkClick r:id="rId4" action="ppaction://hlinksldjump"/>
              </a:rPr>
              <a:t>Charles I</a:t>
            </a:r>
            <a:endParaRPr lang="it-IT" dirty="0" smtClean="0"/>
          </a:p>
          <a:p>
            <a:pPr>
              <a:buFont typeface="Wingdings" pitchFamily="2" charset="2"/>
              <a:buChar char="v"/>
            </a:pPr>
            <a:r>
              <a:rPr lang="it-IT" dirty="0" smtClean="0">
                <a:hlinkClick r:id="rId5" action="ppaction://hlinksldjump"/>
              </a:rPr>
              <a:t>The </a:t>
            </a:r>
            <a:r>
              <a:rPr lang="it-IT" dirty="0" err="1" smtClean="0">
                <a:hlinkClick r:id="rId5" action="ppaction://hlinksldjump"/>
              </a:rPr>
              <a:t>Petition</a:t>
            </a:r>
            <a:r>
              <a:rPr lang="it-IT" dirty="0" smtClean="0">
                <a:hlinkClick r:id="rId5" action="ppaction://hlinksldjump"/>
              </a:rPr>
              <a:t> </a:t>
            </a:r>
            <a:r>
              <a:rPr lang="it-IT" dirty="0" err="1" smtClean="0">
                <a:hlinkClick r:id="rId5" action="ppaction://hlinksldjump"/>
              </a:rPr>
              <a:t>of</a:t>
            </a:r>
            <a:r>
              <a:rPr lang="it-IT" dirty="0" smtClean="0">
                <a:hlinkClick r:id="rId5" action="ppaction://hlinksldjump"/>
              </a:rPr>
              <a:t> </a:t>
            </a:r>
            <a:r>
              <a:rPr lang="it-IT" dirty="0" err="1" smtClean="0">
                <a:hlinkClick r:id="rId5" action="ppaction://hlinksldjump"/>
              </a:rPr>
              <a:t>Rights</a:t>
            </a:r>
            <a:endParaRPr lang="it-IT" dirty="0" smtClean="0"/>
          </a:p>
          <a:p>
            <a:pPr>
              <a:buFont typeface="Wingdings" pitchFamily="2" charset="2"/>
              <a:buChar char="v"/>
            </a:pPr>
            <a:r>
              <a:rPr lang="it-IT" dirty="0" smtClean="0">
                <a:hlinkClick r:id="rId6" action="ppaction://hlinksldjump"/>
              </a:rPr>
              <a:t>Oliver </a:t>
            </a:r>
            <a:r>
              <a:rPr lang="it-IT" dirty="0" err="1" smtClean="0">
                <a:hlinkClick r:id="rId6" action="ppaction://hlinksldjump"/>
              </a:rPr>
              <a:t>Cromwell</a:t>
            </a:r>
            <a:endParaRPr lang="it-IT" dirty="0" smtClean="0"/>
          </a:p>
          <a:p>
            <a:pPr>
              <a:buFont typeface="Wingdings" pitchFamily="2" charset="2"/>
              <a:buChar char="v"/>
            </a:pPr>
            <a:r>
              <a:rPr lang="it-IT" dirty="0" smtClean="0">
                <a:hlinkClick r:id="rId7" action="ppaction://hlinksldjump"/>
              </a:rPr>
              <a:t>Charles II</a:t>
            </a:r>
            <a:endParaRPr lang="it-IT" dirty="0" smtClean="0"/>
          </a:p>
          <a:p>
            <a:pPr>
              <a:buFont typeface="Wingdings" pitchFamily="2" charset="2"/>
              <a:buChar char="v"/>
            </a:pPr>
            <a:r>
              <a:rPr lang="it-IT" dirty="0" smtClean="0">
                <a:hlinkClick r:id="rId8" action="ppaction://hlinksldjump"/>
              </a:rPr>
              <a:t>James II</a:t>
            </a:r>
            <a:endParaRPr lang="it-IT" dirty="0" smtClean="0"/>
          </a:p>
          <a:p>
            <a:pPr>
              <a:buFont typeface="Wingdings" pitchFamily="2" charset="2"/>
              <a:buChar char="v"/>
            </a:pPr>
            <a:r>
              <a:rPr lang="it-IT" dirty="0" smtClean="0">
                <a:hlinkClick r:id="rId9" action="ppaction://hlinksldjump"/>
              </a:rPr>
              <a:t>The </a:t>
            </a:r>
            <a:r>
              <a:rPr lang="it-IT" dirty="0" err="1" smtClean="0">
                <a:hlinkClick r:id="rId9" action="ppaction://hlinksldjump"/>
              </a:rPr>
              <a:t>Glorious</a:t>
            </a:r>
            <a:r>
              <a:rPr lang="it-IT" dirty="0" smtClean="0">
                <a:hlinkClick r:id="rId9" action="ppaction://hlinksldjump"/>
              </a:rPr>
              <a:t> </a:t>
            </a:r>
            <a:r>
              <a:rPr lang="it-IT" dirty="0" err="1" smtClean="0">
                <a:hlinkClick r:id="rId9" action="ppaction://hlinksldjump"/>
              </a:rPr>
              <a:t>Revolution</a:t>
            </a:r>
            <a:endParaRPr lang="it-IT" dirty="0" smtClean="0"/>
          </a:p>
          <a:p>
            <a:pPr>
              <a:buFont typeface="Wingdings" pitchFamily="2" charset="2"/>
              <a:buChar char="v"/>
            </a:pPr>
            <a:r>
              <a:rPr lang="it-IT" dirty="0" smtClean="0">
                <a:hlinkClick r:id="rId10" action="ppaction://hlinksldjump"/>
              </a:rPr>
              <a:t>Mary and William</a:t>
            </a:r>
            <a:endParaRPr lang="it-IT" dirty="0" smtClean="0"/>
          </a:p>
          <a:p>
            <a:pPr>
              <a:buFont typeface="Wingdings" pitchFamily="2" charset="2"/>
              <a:buChar char="v"/>
            </a:pPr>
            <a:r>
              <a:rPr lang="it-IT" dirty="0" smtClean="0">
                <a:hlinkClick r:id="rId11" action="ppaction://hlinksldjump"/>
              </a:rPr>
              <a:t>Anne I</a:t>
            </a:r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JAMES I</a:t>
            </a:r>
            <a:endParaRPr lang="it-IT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5987008" cy="478532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it-IT" dirty="0" smtClean="0"/>
              <a:t>Mary Stuart’ son and Elizabeth I’s </a:t>
            </a:r>
            <a:r>
              <a:rPr lang="it-IT" dirty="0" err="1" smtClean="0"/>
              <a:t>nephew</a:t>
            </a:r>
            <a:r>
              <a:rPr lang="it-IT" dirty="0" smtClean="0"/>
              <a:t>;</a:t>
            </a:r>
          </a:p>
          <a:p>
            <a:pPr>
              <a:buFont typeface="Wingdings" pitchFamily="2" charset="2"/>
              <a:buChar char="v"/>
            </a:pPr>
            <a:r>
              <a:rPr lang="it-IT" dirty="0" err="1" smtClean="0"/>
              <a:t>He</a:t>
            </a:r>
            <a:r>
              <a:rPr lang="it-IT" dirty="0" smtClean="0"/>
              <a:t> </a:t>
            </a:r>
            <a:r>
              <a:rPr lang="it-IT" dirty="0" err="1" smtClean="0"/>
              <a:t>came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the </a:t>
            </a:r>
            <a:r>
              <a:rPr lang="en-US" dirty="0" smtClean="0"/>
              <a:t>throne</a:t>
            </a:r>
            <a:r>
              <a:rPr lang="it-IT" dirty="0" smtClean="0"/>
              <a:t> in 1603 </a:t>
            </a:r>
            <a:r>
              <a:rPr lang="it-IT" dirty="0" err="1" smtClean="0"/>
              <a:t>with</a:t>
            </a:r>
            <a:r>
              <a:rPr lang="it-IT" dirty="0" smtClean="0"/>
              <a:t> the </a:t>
            </a:r>
            <a:r>
              <a:rPr lang="it-IT" dirty="0" err="1" smtClean="0"/>
              <a:t>title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James I </a:t>
            </a:r>
            <a:r>
              <a:rPr lang="it-IT" dirty="0" err="1" smtClean="0"/>
              <a:t>of</a:t>
            </a:r>
            <a:r>
              <a:rPr lang="it-IT" dirty="0" smtClean="0"/>
              <a:t> England and </a:t>
            </a:r>
            <a:r>
              <a:rPr lang="it-IT" dirty="0" err="1" smtClean="0"/>
              <a:t>VI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Scotland;</a:t>
            </a:r>
          </a:p>
          <a:p>
            <a:pPr>
              <a:buFont typeface="Wingdings" pitchFamily="2" charset="2"/>
              <a:buChar char="v"/>
            </a:pPr>
            <a:r>
              <a:rPr lang="it-IT" dirty="0" err="1" smtClean="0"/>
              <a:t>He</a:t>
            </a:r>
            <a:r>
              <a:rPr lang="it-IT" dirty="0" smtClean="0"/>
              <a:t> </a:t>
            </a:r>
            <a:r>
              <a:rPr lang="it-IT" dirty="0" err="1" smtClean="0"/>
              <a:t>believed</a:t>
            </a:r>
            <a:r>
              <a:rPr lang="it-IT" dirty="0" smtClean="0"/>
              <a:t> in the Divine Right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Kings</a:t>
            </a:r>
            <a:r>
              <a:rPr lang="it-IT" dirty="0" smtClean="0"/>
              <a:t> = </a:t>
            </a:r>
            <a:r>
              <a:rPr lang="it-IT" dirty="0" err="1" smtClean="0"/>
              <a:t>absolutism</a:t>
            </a:r>
            <a:r>
              <a:rPr lang="it-IT" dirty="0" smtClean="0"/>
              <a:t>;</a:t>
            </a:r>
          </a:p>
          <a:p>
            <a:pPr>
              <a:buFont typeface="Wingdings" pitchFamily="2" charset="2"/>
              <a:buChar char="v"/>
            </a:pPr>
            <a:r>
              <a:rPr lang="it-IT" dirty="0" err="1" smtClean="0"/>
              <a:t>He</a:t>
            </a:r>
            <a:r>
              <a:rPr lang="it-IT" dirty="0" smtClean="0"/>
              <a:t> </a:t>
            </a:r>
            <a:r>
              <a:rPr lang="it-IT" dirty="0" err="1" smtClean="0"/>
              <a:t>had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face </a:t>
            </a:r>
            <a:r>
              <a:rPr lang="it-IT" dirty="0" err="1" smtClean="0"/>
              <a:t>religious</a:t>
            </a:r>
            <a:r>
              <a:rPr lang="it-IT" dirty="0" smtClean="0"/>
              <a:t> </a:t>
            </a:r>
            <a:r>
              <a:rPr lang="it-IT" dirty="0" err="1" smtClean="0"/>
              <a:t>problems</a:t>
            </a:r>
            <a:r>
              <a:rPr lang="it-IT" dirty="0" smtClean="0"/>
              <a:t> and </a:t>
            </a:r>
            <a:r>
              <a:rPr lang="it-IT" dirty="0" err="1" smtClean="0"/>
              <a:t>opponents</a:t>
            </a:r>
            <a:r>
              <a:rPr lang="it-IT" dirty="0" smtClean="0"/>
              <a:t> </a:t>
            </a:r>
            <a:r>
              <a:rPr lang="it-IT" dirty="0" err="1" smtClean="0"/>
              <a:t>from</a:t>
            </a:r>
            <a:r>
              <a:rPr lang="it-IT" dirty="0" smtClean="0"/>
              <a:t> </a:t>
            </a:r>
            <a:r>
              <a:rPr lang="it-IT" dirty="0" err="1" smtClean="0"/>
              <a:t>Parliament</a:t>
            </a:r>
            <a:r>
              <a:rPr lang="it-IT" dirty="0" smtClean="0"/>
              <a:t>.</a:t>
            </a:r>
          </a:p>
          <a:p>
            <a:endParaRPr lang="it-IT" dirty="0"/>
          </a:p>
        </p:txBody>
      </p:sp>
      <p:pic>
        <p:nvPicPr>
          <p:cNvPr id="8" name="Segnaposto contenuto 7" descr="james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6660232" y="1484784"/>
            <a:ext cx="1714500" cy="2921000"/>
          </a:xfrm>
          <a:effectLst>
            <a:reflection blurRad="6350" stA="52000" endA="300" endPos="35000" dir="5400000" sy="-100000" algn="bl" rotWithShape="0"/>
          </a:effectLst>
        </p:spPr>
      </p:pic>
      <p:sp>
        <p:nvSpPr>
          <p:cNvPr id="5" name="Freccia a destra 4">
            <a:hlinkClick r:id="rId3" action="ppaction://hlinksldjump"/>
          </p:cNvPr>
          <p:cNvSpPr/>
          <p:nvPr/>
        </p:nvSpPr>
        <p:spPr>
          <a:xfrm rot="10800000">
            <a:off x="7308304" y="5661248"/>
            <a:ext cx="792088" cy="360040"/>
          </a:xfrm>
          <a:prstGeom prst="rightArrow">
            <a:avLst>
              <a:gd name="adj1" fmla="val 5549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CHARLES I</a:t>
            </a:r>
            <a:endParaRPr lang="it-IT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67544" y="1484784"/>
            <a:ext cx="5832648" cy="4572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it-IT" dirty="0" smtClean="0"/>
              <a:t>James I’ son;</a:t>
            </a:r>
          </a:p>
          <a:p>
            <a:pPr>
              <a:buFont typeface="Wingdings" pitchFamily="2" charset="2"/>
              <a:buChar char="v"/>
            </a:pPr>
            <a:r>
              <a:rPr lang="it-IT" dirty="0" err="1" smtClean="0"/>
              <a:t>He</a:t>
            </a:r>
            <a:r>
              <a:rPr lang="it-IT" dirty="0" smtClean="0"/>
              <a:t> </a:t>
            </a:r>
            <a:r>
              <a:rPr lang="it-IT" dirty="0" err="1" smtClean="0"/>
              <a:t>ruled</a:t>
            </a:r>
            <a:r>
              <a:rPr lang="it-IT" dirty="0" smtClean="0"/>
              <a:t> </a:t>
            </a:r>
            <a:r>
              <a:rPr lang="it-IT" dirty="0" err="1" smtClean="0"/>
              <a:t>with</a:t>
            </a:r>
            <a:r>
              <a:rPr lang="it-IT" dirty="0" smtClean="0"/>
              <a:t> </a:t>
            </a:r>
            <a:r>
              <a:rPr lang="it-IT" dirty="0" err="1" smtClean="0"/>
              <a:t>absolutism</a:t>
            </a:r>
            <a:r>
              <a:rPr lang="it-IT" dirty="0" smtClean="0"/>
              <a:t>;</a:t>
            </a:r>
          </a:p>
          <a:p>
            <a:pPr>
              <a:buFont typeface="Wingdings" pitchFamily="2" charset="2"/>
              <a:buChar char="v"/>
            </a:pPr>
            <a:r>
              <a:rPr lang="it-IT" dirty="0" err="1" smtClean="0"/>
              <a:t>He</a:t>
            </a:r>
            <a:r>
              <a:rPr lang="it-IT" dirty="0" smtClean="0"/>
              <a:t> </a:t>
            </a:r>
            <a:r>
              <a:rPr lang="it-IT" dirty="0" err="1" smtClean="0"/>
              <a:t>h</a:t>
            </a:r>
            <a:r>
              <a:rPr lang="it-IT" dirty="0" err="1" smtClean="0"/>
              <a:t>ad</a:t>
            </a:r>
            <a:r>
              <a:rPr lang="it-IT" dirty="0" smtClean="0"/>
              <a:t> </a:t>
            </a:r>
            <a:r>
              <a:rPr lang="it-IT" dirty="0" err="1" smtClean="0"/>
              <a:t>financial</a:t>
            </a:r>
            <a:r>
              <a:rPr lang="it-IT" dirty="0" smtClean="0"/>
              <a:t> </a:t>
            </a:r>
            <a:r>
              <a:rPr lang="it-IT" dirty="0" err="1" smtClean="0"/>
              <a:t>problems</a:t>
            </a:r>
            <a:r>
              <a:rPr lang="it-IT" dirty="0" smtClean="0"/>
              <a:t> </a:t>
            </a:r>
            <a:r>
              <a:rPr lang="it-IT" dirty="0" err="1" smtClean="0"/>
              <a:t>because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wars</a:t>
            </a:r>
            <a:r>
              <a:rPr lang="it-IT" dirty="0" smtClean="0"/>
              <a:t> </a:t>
            </a:r>
            <a:r>
              <a:rPr lang="it-IT" dirty="0" err="1" smtClean="0"/>
              <a:t>he</a:t>
            </a:r>
            <a:r>
              <a:rPr lang="it-IT" dirty="0" smtClean="0"/>
              <a:t> </a:t>
            </a:r>
            <a:r>
              <a:rPr lang="it-IT" dirty="0" err="1" smtClean="0"/>
              <a:t>was</a:t>
            </a:r>
            <a:r>
              <a:rPr lang="it-IT" dirty="0" smtClean="0"/>
              <a:t> </a:t>
            </a:r>
            <a:r>
              <a:rPr lang="it-IT" dirty="0" err="1" smtClean="0"/>
              <a:t>fighting</a:t>
            </a:r>
            <a:r>
              <a:rPr lang="it-IT" dirty="0" smtClean="0"/>
              <a:t>;</a:t>
            </a:r>
          </a:p>
          <a:p>
            <a:pPr>
              <a:buFont typeface="Wingdings" pitchFamily="2" charset="2"/>
              <a:buChar char="v"/>
            </a:pPr>
            <a:r>
              <a:rPr lang="it-IT" dirty="0" err="1" smtClean="0"/>
              <a:t>He</a:t>
            </a:r>
            <a:r>
              <a:rPr lang="it-IT" dirty="0" smtClean="0"/>
              <a:t> </a:t>
            </a:r>
            <a:r>
              <a:rPr lang="it-IT" dirty="0" err="1" smtClean="0"/>
              <a:t>needed</a:t>
            </a:r>
            <a:r>
              <a:rPr lang="it-IT" dirty="0" smtClean="0"/>
              <a:t> </a:t>
            </a:r>
            <a:r>
              <a:rPr lang="it-IT" dirty="0" err="1" smtClean="0"/>
              <a:t>money</a:t>
            </a:r>
            <a:r>
              <a:rPr lang="it-IT" dirty="0" smtClean="0"/>
              <a:t> and </a:t>
            </a:r>
            <a:r>
              <a:rPr lang="it-IT" dirty="0" err="1" smtClean="0"/>
              <a:t>he</a:t>
            </a:r>
            <a:r>
              <a:rPr lang="it-IT" dirty="0" smtClean="0"/>
              <a:t> </a:t>
            </a:r>
            <a:r>
              <a:rPr lang="it-IT" dirty="0" err="1" smtClean="0"/>
              <a:t>asked</a:t>
            </a:r>
            <a:r>
              <a:rPr lang="it-IT" dirty="0" smtClean="0"/>
              <a:t> </a:t>
            </a:r>
            <a:r>
              <a:rPr lang="it-IT" dirty="0" err="1" smtClean="0"/>
              <a:t>Parliament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it</a:t>
            </a:r>
            <a:r>
              <a:rPr lang="it-IT" dirty="0" smtClean="0"/>
              <a:t>;</a:t>
            </a:r>
          </a:p>
          <a:p>
            <a:pPr>
              <a:buFont typeface="Wingdings" pitchFamily="2" charset="2"/>
              <a:buChar char="v"/>
            </a:pPr>
            <a:r>
              <a:rPr lang="it-IT" dirty="0" err="1" smtClean="0"/>
              <a:t>Parliament</a:t>
            </a:r>
            <a:r>
              <a:rPr lang="it-IT" dirty="0" smtClean="0"/>
              <a:t> </a:t>
            </a:r>
            <a:r>
              <a:rPr lang="it-IT" dirty="0" err="1" smtClean="0"/>
              <a:t>answered</a:t>
            </a:r>
            <a:r>
              <a:rPr lang="it-IT" dirty="0" smtClean="0"/>
              <a:t> </a:t>
            </a:r>
            <a:r>
              <a:rPr lang="it-IT" dirty="0" err="1" smtClean="0"/>
              <a:t>with</a:t>
            </a:r>
            <a:r>
              <a:rPr lang="it-IT" dirty="0" smtClean="0"/>
              <a:t> the “</a:t>
            </a:r>
            <a:r>
              <a:rPr lang="it-IT" dirty="0" err="1" smtClean="0"/>
              <a:t>Petition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Rights</a:t>
            </a:r>
            <a:r>
              <a:rPr lang="it-IT" dirty="0" smtClean="0"/>
              <a:t>”;</a:t>
            </a:r>
            <a:endParaRPr lang="it-IT" dirty="0"/>
          </a:p>
        </p:txBody>
      </p:sp>
      <p:pic>
        <p:nvPicPr>
          <p:cNvPr id="5" name="Segnaposto contenuto 4" descr="charles1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6516216" y="1628800"/>
            <a:ext cx="1879600" cy="2870200"/>
          </a:xfrm>
          <a:effectLst>
            <a:reflection blurRad="6350" stA="52000" endA="300" endPos="35000" dir="5400000" sy="-100000" algn="bl" rotWithShape="0"/>
          </a:effectLst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was</a:t>
            </a:r>
            <a:r>
              <a:rPr lang="it-IT" dirty="0" smtClean="0"/>
              <a:t> a </a:t>
            </a:r>
            <a:r>
              <a:rPr lang="it-IT" dirty="0" err="1" smtClean="0"/>
              <a:t>Parliamentary</a:t>
            </a:r>
            <a:r>
              <a:rPr lang="it-IT" dirty="0" smtClean="0"/>
              <a:t> </a:t>
            </a:r>
            <a:r>
              <a:rPr lang="it-IT" dirty="0" err="1" smtClean="0"/>
              <a:t>declaration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rights</a:t>
            </a:r>
            <a:endParaRPr lang="it-IT" dirty="0" smtClean="0"/>
          </a:p>
          <a:p>
            <a:pPr algn="ctr">
              <a:buNone/>
            </a:pPr>
            <a:r>
              <a:rPr lang="it-IT" dirty="0" smtClean="0"/>
              <a:t>and </a:t>
            </a:r>
            <a:r>
              <a:rPr lang="it-IT" dirty="0" err="1" smtClean="0"/>
              <a:t>liberties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people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demanded</a:t>
            </a:r>
            <a:r>
              <a:rPr lang="it-IT" dirty="0" smtClean="0"/>
              <a:t>:</a:t>
            </a:r>
          </a:p>
          <a:p>
            <a:pPr lvl="0"/>
            <a:endParaRPr lang="it-IT" sz="2400" dirty="0" smtClean="0"/>
          </a:p>
          <a:p>
            <a:pPr lvl="0">
              <a:buFont typeface="Wingdings" pitchFamily="2" charset="2"/>
              <a:buChar char="v"/>
            </a:pPr>
            <a:r>
              <a:rPr lang="it-IT" sz="2400" dirty="0" err="1" smtClean="0"/>
              <a:t>that</a:t>
            </a:r>
            <a:r>
              <a:rPr lang="it-IT" sz="2400" dirty="0" smtClean="0"/>
              <a:t> </a:t>
            </a:r>
            <a:r>
              <a:rPr lang="it-IT" sz="2400" dirty="0" err="1" smtClean="0"/>
              <a:t>taxes</a:t>
            </a:r>
            <a:r>
              <a:rPr lang="it-IT" sz="2400" dirty="0" smtClean="0"/>
              <a:t> </a:t>
            </a:r>
            <a:r>
              <a:rPr lang="it-IT" sz="2400" dirty="0" err="1" smtClean="0"/>
              <a:t>could</a:t>
            </a:r>
            <a:r>
              <a:rPr lang="it-IT" sz="2400" dirty="0" smtClean="0"/>
              <a:t> </a:t>
            </a:r>
            <a:r>
              <a:rPr lang="it-IT" sz="2400" dirty="0" err="1" smtClean="0"/>
              <a:t>be</a:t>
            </a:r>
            <a:r>
              <a:rPr lang="it-IT" sz="2400" dirty="0" smtClean="0"/>
              <a:t> </a:t>
            </a:r>
            <a:r>
              <a:rPr lang="it-IT" sz="2400" dirty="0" err="1" smtClean="0"/>
              <a:t>imposed</a:t>
            </a:r>
            <a:r>
              <a:rPr lang="it-IT" sz="2400" dirty="0" smtClean="0"/>
              <a:t> </a:t>
            </a:r>
            <a:r>
              <a:rPr lang="it-IT" sz="2400" dirty="0" err="1" smtClean="0"/>
              <a:t>only</a:t>
            </a:r>
            <a:r>
              <a:rPr lang="it-IT" sz="2400" dirty="0" smtClean="0"/>
              <a:t> </a:t>
            </a:r>
            <a:r>
              <a:rPr lang="it-IT" sz="2400" dirty="0" err="1" smtClean="0"/>
              <a:t>with</a:t>
            </a:r>
            <a:r>
              <a:rPr lang="it-IT" sz="2400" dirty="0" smtClean="0"/>
              <a:t> </a:t>
            </a:r>
            <a:r>
              <a:rPr lang="it-IT" sz="2400" dirty="0" err="1" smtClean="0"/>
              <a:t>an</a:t>
            </a:r>
            <a:r>
              <a:rPr lang="it-IT" sz="2400" dirty="0" smtClean="0"/>
              <a:t> </a:t>
            </a:r>
            <a:r>
              <a:rPr lang="it-IT" sz="2400" dirty="0" err="1" smtClean="0"/>
              <a:t>accordance</a:t>
            </a:r>
            <a:r>
              <a:rPr lang="it-IT" sz="2400" dirty="0" smtClean="0"/>
              <a:t> </a:t>
            </a:r>
            <a:r>
              <a:rPr lang="it-IT" sz="2400" dirty="0" err="1" smtClean="0"/>
              <a:t>between</a:t>
            </a:r>
            <a:r>
              <a:rPr lang="it-IT" sz="2400" dirty="0" smtClean="0"/>
              <a:t> </a:t>
            </a:r>
            <a:r>
              <a:rPr lang="it-IT" sz="2400" dirty="0" smtClean="0"/>
              <a:t>the </a:t>
            </a:r>
            <a:r>
              <a:rPr lang="it-IT" sz="2400" dirty="0" err="1" smtClean="0"/>
              <a:t>king</a:t>
            </a:r>
            <a:r>
              <a:rPr lang="it-IT" sz="2400" dirty="0" smtClean="0"/>
              <a:t> </a:t>
            </a:r>
            <a:r>
              <a:rPr lang="it-IT" sz="2400" dirty="0" smtClean="0"/>
              <a:t>and </a:t>
            </a:r>
            <a:r>
              <a:rPr lang="it-IT" sz="2400" dirty="0" err="1" smtClean="0"/>
              <a:t>Parliament</a:t>
            </a:r>
            <a:r>
              <a:rPr lang="it-IT" sz="2400" dirty="0" smtClean="0"/>
              <a:t>;</a:t>
            </a:r>
          </a:p>
          <a:p>
            <a:pPr lvl="0">
              <a:buFont typeface="Wingdings" pitchFamily="2" charset="2"/>
              <a:buChar char="v"/>
            </a:pPr>
            <a:r>
              <a:rPr lang="it-IT" sz="2400" dirty="0" err="1" smtClean="0"/>
              <a:t>that</a:t>
            </a:r>
            <a:r>
              <a:rPr lang="it-IT" sz="2400" dirty="0" smtClean="0"/>
              <a:t> no </a:t>
            </a:r>
            <a:r>
              <a:rPr lang="it-IT" sz="2400" dirty="0" err="1" smtClean="0"/>
              <a:t>freeman</a:t>
            </a:r>
            <a:r>
              <a:rPr lang="it-IT" sz="2400" dirty="0" smtClean="0"/>
              <a:t> </a:t>
            </a:r>
            <a:r>
              <a:rPr lang="it-IT" sz="2400" dirty="0" err="1" smtClean="0"/>
              <a:t>should</a:t>
            </a:r>
            <a:r>
              <a:rPr lang="it-IT" sz="2400" dirty="0" smtClean="0"/>
              <a:t> </a:t>
            </a:r>
            <a:r>
              <a:rPr lang="it-IT" sz="2400" dirty="0" err="1" smtClean="0"/>
              <a:t>be</a:t>
            </a:r>
            <a:r>
              <a:rPr lang="it-IT" sz="2400" dirty="0" smtClean="0"/>
              <a:t> </a:t>
            </a:r>
            <a:r>
              <a:rPr lang="it-IT" sz="2400" dirty="0" err="1" smtClean="0"/>
              <a:t>imprisoned</a:t>
            </a:r>
            <a:r>
              <a:rPr lang="it-IT" sz="2400" dirty="0" smtClean="0"/>
              <a:t> </a:t>
            </a:r>
            <a:r>
              <a:rPr lang="it-IT" sz="2400" dirty="0" err="1" smtClean="0"/>
              <a:t>contrary</a:t>
            </a:r>
            <a:r>
              <a:rPr lang="it-IT" sz="2400" dirty="0" smtClean="0"/>
              <a:t> </a:t>
            </a:r>
            <a:r>
              <a:rPr lang="it-IT" sz="2400" dirty="0" err="1" smtClean="0"/>
              <a:t>to</a:t>
            </a:r>
            <a:r>
              <a:rPr lang="it-IT" sz="2400" dirty="0" smtClean="0"/>
              <a:t> the </a:t>
            </a:r>
            <a:r>
              <a:rPr lang="it-IT" sz="2400" dirty="0" err="1" smtClean="0"/>
              <a:t>laws</a:t>
            </a:r>
            <a:r>
              <a:rPr lang="it-IT" sz="2400" dirty="0" smtClean="0"/>
              <a:t> </a:t>
            </a:r>
            <a:r>
              <a:rPr lang="it-IT" sz="2400" dirty="0" err="1" smtClean="0"/>
              <a:t>of</a:t>
            </a:r>
            <a:r>
              <a:rPr lang="it-IT" sz="2400" dirty="0" smtClean="0"/>
              <a:t> the </a:t>
            </a:r>
            <a:r>
              <a:rPr lang="it-IT" sz="2400" dirty="0" err="1" smtClean="0"/>
              <a:t>land</a:t>
            </a:r>
            <a:r>
              <a:rPr lang="it-IT" sz="2400" dirty="0" smtClean="0"/>
              <a:t>;</a:t>
            </a:r>
          </a:p>
          <a:p>
            <a:pPr>
              <a:buFont typeface="Wingdings" pitchFamily="2" charset="2"/>
              <a:buChar char="v"/>
            </a:pPr>
            <a:r>
              <a:rPr lang="it-IT" sz="2400" dirty="0" smtClean="0"/>
              <a:t>the </a:t>
            </a:r>
            <a:r>
              <a:rPr lang="it-IT" sz="2400" dirty="0" err="1" smtClean="0"/>
              <a:t>abolishment</a:t>
            </a:r>
            <a:r>
              <a:rPr lang="it-IT" sz="2400" dirty="0" smtClean="0"/>
              <a:t> </a:t>
            </a:r>
            <a:r>
              <a:rPr lang="it-IT" sz="2400" dirty="0" err="1" smtClean="0"/>
              <a:t>of</a:t>
            </a:r>
            <a:r>
              <a:rPr lang="it-IT" sz="2400" dirty="0" smtClean="0"/>
              <a:t> </a:t>
            </a:r>
            <a:r>
              <a:rPr lang="it-IT" sz="2400" dirty="0" err="1" smtClean="0"/>
              <a:t>martial</a:t>
            </a:r>
            <a:r>
              <a:rPr lang="it-IT" sz="2400" dirty="0" smtClean="0"/>
              <a:t> </a:t>
            </a:r>
            <a:r>
              <a:rPr lang="it-IT" sz="2400" dirty="0" err="1" smtClean="0"/>
              <a:t>law</a:t>
            </a:r>
            <a:r>
              <a:rPr lang="it-IT" sz="2400" dirty="0" smtClean="0"/>
              <a:t>.</a:t>
            </a:r>
            <a:endParaRPr lang="it-IT" sz="240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PETITION OF RIGHTS</a:t>
            </a:r>
            <a:endParaRPr lang="it-IT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Freccia a destra 3">
            <a:hlinkClick r:id="rId2" action="ppaction://hlinksldjump"/>
          </p:cNvPr>
          <p:cNvSpPr/>
          <p:nvPr/>
        </p:nvSpPr>
        <p:spPr>
          <a:xfrm rot="10800000">
            <a:off x="7308304" y="5661248"/>
            <a:ext cx="792088" cy="360040"/>
          </a:xfrm>
          <a:prstGeom prst="rightArrow">
            <a:avLst>
              <a:gd name="adj1" fmla="val 5549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it-IT" dirty="0" smtClean="0"/>
              <a:t>In 1629 </a:t>
            </a:r>
            <a:r>
              <a:rPr lang="it-IT" dirty="0" err="1" smtClean="0"/>
              <a:t>he</a:t>
            </a:r>
            <a:r>
              <a:rPr lang="it-IT" dirty="0" smtClean="0"/>
              <a:t> </a:t>
            </a:r>
            <a:r>
              <a:rPr lang="it-IT" dirty="0" err="1" smtClean="0"/>
              <a:t>dismissed</a:t>
            </a:r>
            <a:r>
              <a:rPr lang="it-IT" dirty="0" smtClean="0"/>
              <a:t> the body and </a:t>
            </a:r>
            <a:r>
              <a:rPr lang="it-IT" dirty="0" err="1" smtClean="0"/>
              <a:t>he</a:t>
            </a:r>
            <a:r>
              <a:rPr lang="it-IT" dirty="0" smtClean="0"/>
              <a:t> </a:t>
            </a:r>
            <a:r>
              <a:rPr lang="it-IT" dirty="0" err="1" smtClean="0"/>
              <a:t>ruled</a:t>
            </a:r>
            <a:r>
              <a:rPr lang="it-IT" dirty="0" smtClean="0"/>
              <a:t> alone </a:t>
            </a:r>
            <a:r>
              <a:rPr lang="it-IT" dirty="0" err="1" smtClean="0"/>
              <a:t>for</a:t>
            </a:r>
            <a:r>
              <a:rPr lang="it-IT" dirty="0" smtClean="0"/>
              <a:t> 11 </a:t>
            </a:r>
            <a:r>
              <a:rPr lang="it-IT" dirty="0" err="1" smtClean="0"/>
              <a:t>years</a:t>
            </a:r>
            <a:r>
              <a:rPr lang="it-IT" dirty="0" smtClean="0"/>
              <a:t>;</a:t>
            </a:r>
          </a:p>
          <a:p>
            <a:pPr>
              <a:buFont typeface="Wingdings" pitchFamily="2" charset="2"/>
              <a:buChar char="v"/>
            </a:pPr>
            <a:r>
              <a:rPr lang="it-IT" dirty="0" err="1" smtClean="0"/>
              <a:t>He</a:t>
            </a:r>
            <a:r>
              <a:rPr lang="it-IT" dirty="0" smtClean="0"/>
              <a:t> </a:t>
            </a:r>
            <a:r>
              <a:rPr lang="it-IT" dirty="0" err="1" smtClean="0"/>
              <a:t>recall</a:t>
            </a:r>
            <a:r>
              <a:rPr lang="it-IT" dirty="0" smtClean="0"/>
              <a:t> the </a:t>
            </a:r>
            <a:r>
              <a:rPr lang="it-IT" dirty="0" err="1" smtClean="0"/>
              <a:t>Parliament</a:t>
            </a:r>
            <a:r>
              <a:rPr lang="it-IT" dirty="0" smtClean="0"/>
              <a:t> in 1640 </a:t>
            </a:r>
            <a:r>
              <a:rPr lang="it-IT" dirty="0" err="1" smtClean="0"/>
              <a:t>but</a:t>
            </a:r>
            <a:r>
              <a:rPr lang="it-IT" dirty="0" smtClean="0"/>
              <a:t> </a:t>
            </a:r>
            <a:r>
              <a:rPr lang="it-IT" dirty="0" err="1" smtClean="0"/>
              <a:t>he</a:t>
            </a:r>
            <a:r>
              <a:rPr lang="it-IT" dirty="0" smtClean="0"/>
              <a:t> </a:t>
            </a:r>
            <a:r>
              <a:rPr lang="it-IT" dirty="0" err="1" smtClean="0"/>
              <a:t>dismissed</a:t>
            </a:r>
            <a:r>
              <a:rPr lang="it-IT" dirty="0" smtClean="0"/>
              <a:t> 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next</a:t>
            </a:r>
            <a:r>
              <a:rPr lang="it-IT" dirty="0" smtClean="0"/>
              <a:t>: </a:t>
            </a:r>
            <a:r>
              <a:rPr lang="it-IT" i="1" dirty="0" smtClean="0"/>
              <a:t>Short </a:t>
            </a:r>
            <a:r>
              <a:rPr lang="it-IT" i="1" dirty="0" err="1" smtClean="0"/>
              <a:t>Parliament</a:t>
            </a:r>
            <a:r>
              <a:rPr lang="it-IT" dirty="0" smtClean="0"/>
              <a:t>;</a:t>
            </a:r>
          </a:p>
          <a:p>
            <a:pPr>
              <a:buFont typeface="Wingdings" pitchFamily="2" charset="2"/>
              <a:buChar char="v"/>
            </a:pPr>
            <a:r>
              <a:rPr lang="it-IT" dirty="0" smtClean="0"/>
              <a:t>The </a:t>
            </a:r>
            <a:r>
              <a:rPr lang="it-IT" dirty="0" err="1" smtClean="0"/>
              <a:t>need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money</a:t>
            </a:r>
            <a:r>
              <a:rPr lang="it-IT" dirty="0" smtClean="0"/>
              <a:t> </a:t>
            </a:r>
            <a:r>
              <a:rPr lang="it-IT" dirty="0" err="1" smtClean="0"/>
              <a:t>forced</a:t>
            </a:r>
            <a:r>
              <a:rPr lang="it-IT" dirty="0" smtClean="0"/>
              <a:t> </a:t>
            </a:r>
            <a:r>
              <a:rPr lang="it-IT" dirty="0" err="1" smtClean="0"/>
              <a:t>him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recall</a:t>
            </a:r>
            <a:r>
              <a:rPr lang="it-IT" dirty="0" smtClean="0"/>
              <a:t> the </a:t>
            </a:r>
            <a:r>
              <a:rPr lang="it-IT" dirty="0" err="1" smtClean="0"/>
              <a:t>Parliament</a:t>
            </a:r>
            <a:r>
              <a:rPr lang="it-IT" dirty="0" smtClean="0"/>
              <a:t> once </a:t>
            </a:r>
            <a:r>
              <a:rPr lang="it-IT" dirty="0" err="1" smtClean="0"/>
              <a:t>agian</a:t>
            </a:r>
            <a:r>
              <a:rPr lang="it-IT" dirty="0" smtClean="0"/>
              <a:t>: </a:t>
            </a:r>
            <a:r>
              <a:rPr lang="it-IT" i="1" dirty="0" smtClean="0"/>
              <a:t>Long </a:t>
            </a:r>
            <a:r>
              <a:rPr lang="it-IT" i="1" dirty="0" err="1" smtClean="0"/>
              <a:t>Parliament</a:t>
            </a:r>
            <a:r>
              <a:rPr lang="it-IT" i="1" dirty="0" smtClean="0"/>
              <a:t>;</a:t>
            </a:r>
          </a:p>
          <a:p>
            <a:pPr>
              <a:buFont typeface="Wingdings" pitchFamily="2" charset="2"/>
              <a:buChar char="v"/>
            </a:pPr>
            <a:r>
              <a:rPr lang="it-IT" dirty="0" smtClean="0"/>
              <a:t>The </a:t>
            </a:r>
            <a:r>
              <a:rPr lang="it-IT" i="1" dirty="0" err="1" smtClean="0"/>
              <a:t>Civil</a:t>
            </a:r>
            <a:r>
              <a:rPr lang="it-IT" i="1" dirty="0" smtClean="0"/>
              <a:t> War </a:t>
            </a:r>
            <a:r>
              <a:rPr lang="it-IT" dirty="0" err="1" smtClean="0"/>
              <a:t>broke</a:t>
            </a:r>
            <a:r>
              <a:rPr lang="it-IT" dirty="0" smtClean="0"/>
              <a:t> out in 1642.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CHARLES I</a:t>
            </a:r>
            <a:endParaRPr lang="it-IT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Freccia a destra 4">
            <a:hlinkClick r:id="rId2" action="ppaction://hlinksldjump"/>
          </p:cNvPr>
          <p:cNvSpPr/>
          <p:nvPr/>
        </p:nvSpPr>
        <p:spPr>
          <a:xfrm rot="10800000">
            <a:off x="7308304" y="5661248"/>
            <a:ext cx="792088" cy="360040"/>
          </a:xfrm>
          <a:prstGeom prst="rightArrow">
            <a:avLst>
              <a:gd name="adj1" fmla="val 5549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OLIVER CROMWELL</a:t>
            </a:r>
            <a:endParaRPr lang="it-IT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5194920" cy="4572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it-IT" dirty="0" err="1" smtClean="0"/>
              <a:t>He</a:t>
            </a:r>
            <a:r>
              <a:rPr lang="it-IT" dirty="0" smtClean="0"/>
              <a:t> </a:t>
            </a:r>
            <a:r>
              <a:rPr lang="it-IT" dirty="0" err="1" smtClean="0"/>
              <a:t>toke</a:t>
            </a:r>
            <a:r>
              <a:rPr lang="it-IT" dirty="0" smtClean="0"/>
              <a:t> </a:t>
            </a:r>
            <a:r>
              <a:rPr lang="it-IT" dirty="0" err="1" smtClean="0"/>
              <a:t>control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new</a:t>
            </a:r>
            <a:r>
              <a:rPr lang="it-IT" dirty="0" smtClean="0"/>
              <a:t> </a:t>
            </a:r>
            <a:r>
              <a:rPr lang="it-IT" dirty="0" err="1" smtClean="0"/>
              <a:t>–formed</a:t>
            </a:r>
            <a:r>
              <a:rPr lang="it-IT" dirty="0" smtClean="0"/>
              <a:t> </a:t>
            </a:r>
            <a:r>
              <a:rPr lang="it-IT" dirty="0" err="1" smtClean="0"/>
              <a:t>repubic</a:t>
            </a:r>
            <a:r>
              <a:rPr lang="it-IT" dirty="0" smtClean="0"/>
              <a:t>: the </a:t>
            </a:r>
            <a:r>
              <a:rPr lang="it-IT" i="1" dirty="0" smtClean="0"/>
              <a:t>Commonwealth;</a:t>
            </a:r>
          </a:p>
          <a:p>
            <a:pPr>
              <a:buFont typeface="Wingdings" pitchFamily="2" charset="2"/>
              <a:buChar char="v"/>
            </a:pPr>
            <a:r>
              <a:rPr lang="it-IT" dirty="0" err="1" smtClean="0"/>
              <a:t>He</a:t>
            </a:r>
            <a:r>
              <a:rPr lang="it-IT" dirty="0" smtClean="0"/>
              <a:t> </a:t>
            </a:r>
            <a:r>
              <a:rPr lang="it-IT" dirty="0" err="1" smtClean="0"/>
              <a:t>get</a:t>
            </a:r>
            <a:r>
              <a:rPr lang="it-IT" dirty="0" smtClean="0"/>
              <a:t> the </a:t>
            </a:r>
            <a:r>
              <a:rPr lang="it-IT" dirty="0" err="1" smtClean="0"/>
              <a:t>title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i="1" dirty="0" smtClean="0"/>
              <a:t>Lord </a:t>
            </a:r>
            <a:r>
              <a:rPr lang="it-IT" i="1" dirty="0" err="1" smtClean="0"/>
              <a:t>Protector</a:t>
            </a:r>
            <a:r>
              <a:rPr lang="it-IT" i="1" dirty="0" smtClean="0"/>
              <a:t> (</a:t>
            </a:r>
            <a:r>
              <a:rPr lang="it-IT" i="1" dirty="0" err="1" smtClean="0"/>
              <a:t>Interregnum</a:t>
            </a:r>
            <a:r>
              <a:rPr lang="it-IT" i="1" dirty="0" smtClean="0"/>
              <a:t>);</a:t>
            </a:r>
            <a:endParaRPr lang="it-IT" i="1" dirty="0" smtClean="0"/>
          </a:p>
          <a:p>
            <a:pPr>
              <a:buFont typeface="Wingdings" pitchFamily="2" charset="2"/>
              <a:buChar char="v"/>
            </a:pPr>
            <a:r>
              <a:rPr lang="it-IT" dirty="0" err="1" smtClean="0"/>
              <a:t>He</a:t>
            </a:r>
            <a:r>
              <a:rPr lang="it-IT" dirty="0" smtClean="0"/>
              <a:t> led the </a:t>
            </a:r>
            <a:r>
              <a:rPr lang="it-IT" i="1" dirty="0" err="1" smtClean="0"/>
              <a:t>Ironsides</a:t>
            </a:r>
            <a:r>
              <a:rPr lang="it-IT" i="1" dirty="0" smtClean="0"/>
              <a:t>;</a:t>
            </a:r>
          </a:p>
          <a:p>
            <a:pPr>
              <a:buFont typeface="Wingdings" pitchFamily="2" charset="2"/>
              <a:buChar char="v"/>
            </a:pPr>
            <a:r>
              <a:rPr lang="it-IT" dirty="0" err="1" smtClean="0"/>
              <a:t>He</a:t>
            </a:r>
            <a:r>
              <a:rPr lang="it-IT" dirty="0" smtClean="0"/>
              <a:t> </a:t>
            </a:r>
            <a:r>
              <a:rPr lang="it-IT" dirty="0" err="1" smtClean="0"/>
              <a:t>formed</a:t>
            </a:r>
            <a:r>
              <a:rPr lang="it-IT" dirty="0" smtClean="0"/>
              <a:t> the </a:t>
            </a:r>
            <a:r>
              <a:rPr lang="it-IT" i="1" dirty="0" smtClean="0"/>
              <a:t>New </a:t>
            </a:r>
            <a:r>
              <a:rPr lang="it-IT" i="1" dirty="0" err="1" smtClean="0"/>
              <a:t>Model</a:t>
            </a:r>
            <a:r>
              <a:rPr lang="it-IT" i="1" dirty="0" smtClean="0"/>
              <a:t> </a:t>
            </a:r>
            <a:r>
              <a:rPr lang="it-IT" i="1" dirty="0" err="1" smtClean="0"/>
              <a:t>Army</a:t>
            </a:r>
            <a:r>
              <a:rPr lang="it-IT" i="1" dirty="0" smtClean="0"/>
              <a:t>;</a:t>
            </a:r>
          </a:p>
          <a:p>
            <a:pPr>
              <a:buFont typeface="Wingdings" pitchFamily="2" charset="2"/>
              <a:buChar char="v"/>
            </a:pPr>
            <a:r>
              <a:rPr lang="it-IT" dirty="0" err="1" smtClean="0"/>
              <a:t>He</a:t>
            </a:r>
            <a:r>
              <a:rPr lang="it-IT" dirty="0" smtClean="0"/>
              <a:t> </a:t>
            </a:r>
            <a:r>
              <a:rPr lang="it-IT" dirty="0" err="1" smtClean="0"/>
              <a:t>made</a:t>
            </a:r>
            <a:r>
              <a:rPr lang="it-IT" dirty="0" smtClean="0"/>
              <a:t> </a:t>
            </a:r>
            <a:r>
              <a:rPr lang="it-IT" dirty="0" err="1" smtClean="0"/>
              <a:t>lots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conquest</a:t>
            </a:r>
            <a:r>
              <a:rPr lang="it-IT" dirty="0" smtClean="0"/>
              <a:t>;</a:t>
            </a:r>
          </a:p>
          <a:p>
            <a:pPr>
              <a:buFont typeface="Wingdings" pitchFamily="2" charset="2"/>
              <a:buChar char="v"/>
            </a:pPr>
            <a:r>
              <a:rPr lang="it-IT" dirty="0" err="1" smtClean="0"/>
              <a:t>His</a:t>
            </a:r>
            <a:r>
              <a:rPr lang="it-IT" dirty="0" smtClean="0"/>
              <a:t> son Richard </a:t>
            </a:r>
            <a:r>
              <a:rPr lang="it-IT" dirty="0" err="1" smtClean="0"/>
              <a:t>was</a:t>
            </a:r>
            <a:r>
              <a:rPr lang="it-IT" dirty="0" smtClean="0"/>
              <a:t> </a:t>
            </a:r>
            <a:r>
              <a:rPr lang="it-IT" dirty="0" err="1" smtClean="0"/>
              <a:t>unable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keep</a:t>
            </a:r>
            <a:r>
              <a:rPr lang="it-IT" dirty="0" smtClean="0"/>
              <a:t> the </a:t>
            </a:r>
            <a:r>
              <a:rPr lang="it-IT" dirty="0" err="1" smtClean="0"/>
              <a:t>power</a:t>
            </a:r>
            <a:r>
              <a:rPr lang="it-IT" dirty="0" smtClean="0"/>
              <a:t>.</a:t>
            </a:r>
          </a:p>
          <a:p>
            <a:endParaRPr lang="it-IT" dirty="0"/>
          </a:p>
        </p:txBody>
      </p:sp>
      <p:pic>
        <p:nvPicPr>
          <p:cNvPr id="5" name="Segnaposto contenuto 4" descr="oliver cromwell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6084168" y="1556792"/>
            <a:ext cx="2286000" cy="2781300"/>
          </a:xfrm>
          <a:effectLst>
            <a:reflection blurRad="6350" stA="52000" endA="300" endPos="35000" dir="5400000" sy="-100000" algn="bl" rotWithShape="0"/>
          </a:effectLst>
        </p:spPr>
      </p:pic>
      <p:sp>
        <p:nvSpPr>
          <p:cNvPr id="6" name="Freccia a destra 5">
            <a:hlinkClick r:id="rId3" action="ppaction://hlinksldjump"/>
          </p:cNvPr>
          <p:cNvSpPr/>
          <p:nvPr/>
        </p:nvSpPr>
        <p:spPr>
          <a:xfrm rot="10800000">
            <a:off x="7308304" y="5661248"/>
            <a:ext cx="792088" cy="360040"/>
          </a:xfrm>
          <a:prstGeom prst="rightArrow">
            <a:avLst>
              <a:gd name="adj1" fmla="val 5549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CHARLES II</a:t>
            </a:r>
            <a:endParaRPr lang="it-IT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5626968" cy="4572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it-IT" dirty="0" err="1" smtClean="0"/>
              <a:t>He</a:t>
            </a:r>
            <a:r>
              <a:rPr lang="it-IT" dirty="0" smtClean="0"/>
              <a:t> </a:t>
            </a:r>
            <a:r>
              <a:rPr lang="it-IT" dirty="0" err="1" smtClean="0"/>
              <a:t>was</a:t>
            </a:r>
            <a:r>
              <a:rPr lang="it-IT" dirty="0" smtClean="0"/>
              <a:t> the son </a:t>
            </a:r>
            <a:r>
              <a:rPr lang="it-IT" dirty="0" err="1" smtClean="0"/>
              <a:t>of</a:t>
            </a:r>
            <a:r>
              <a:rPr lang="it-IT" dirty="0" smtClean="0"/>
              <a:t> Charles </a:t>
            </a:r>
            <a:r>
              <a:rPr lang="it-IT" dirty="0" smtClean="0"/>
              <a:t>I</a:t>
            </a:r>
            <a:r>
              <a:rPr lang="it-IT" dirty="0" smtClean="0"/>
              <a:t>;</a:t>
            </a:r>
          </a:p>
          <a:p>
            <a:pPr>
              <a:buFont typeface="Wingdings" pitchFamily="2" charset="2"/>
              <a:buChar char="v"/>
            </a:pPr>
            <a:r>
              <a:rPr lang="it-IT" dirty="0" smtClean="0"/>
              <a:t>The </a:t>
            </a:r>
            <a:r>
              <a:rPr lang="it-IT" dirty="0" err="1" smtClean="0"/>
              <a:t>Parliament</a:t>
            </a:r>
            <a:r>
              <a:rPr lang="it-IT" dirty="0" smtClean="0"/>
              <a:t> </a:t>
            </a:r>
            <a:r>
              <a:rPr lang="it-IT" dirty="0" err="1" smtClean="0"/>
              <a:t>crowned</a:t>
            </a:r>
            <a:r>
              <a:rPr lang="it-IT" dirty="0" smtClean="0"/>
              <a:t> </a:t>
            </a:r>
            <a:r>
              <a:rPr lang="it-IT" dirty="0" err="1" smtClean="0"/>
              <a:t>him</a:t>
            </a:r>
            <a:r>
              <a:rPr lang="it-IT" dirty="0" smtClean="0"/>
              <a:t> in 1661: </a:t>
            </a:r>
            <a:r>
              <a:rPr lang="it-IT" i="1" dirty="0" err="1" smtClean="0"/>
              <a:t>Restoration</a:t>
            </a:r>
            <a:r>
              <a:rPr lang="it-IT" dirty="0" smtClean="0"/>
              <a:t>;</a:t>
            </a:r>
          </a:p>
          <a:p>
            <a:pPr>
              <a:buFont typeface="Wingdings" pitchFamily="2" charset="2"/>
              <a:buChar char="v"/>
            </a:pPr>
            <a:r>
              <a:rPr lang="it-IT" dirty="0" err="1" smtClean="0"/>
              <a:t>He</a:t>
            </a:r>
            <a:r>
              <a:rPr lang="it-IT" dirty="0" smtClean="0"/>
              <a:t> </a:t>
            </a:r>
            <a:r>
              <a:rPr lang="it-IT" dirty="0" err="1" smtClean="0"/>
              <a:t>supported</a:t>
            </a:r>
            <a:r>
              <a:rPr lang="it-IT" dirty="0" smtClean="0"/>
              <a:t> the </a:t>
            </a:r>
            <a:r>
              <a:rPr lang="it-IT" dirty="0" err="1" smtClean="0"/>
              <a:t>Anglicanism</a:t>
            </a:r>
            <a:r>
              <a:rPr lang="it-IT" dirty="0" smtClean="0"/>
              <a:t>;</a:t>
            </a:r>
          </a:p>
          <a:p>
            <a:pPr>
              <a:buFont typeface="Wingdings" pitchFamily="2" charset="2"/>
              <a:buChar char="v"/>
            </a:pPr>
            <a:r>
              <a:rPr lang="it-IT" dirty="0" err="1" smtClean="0"/>
              <a:t>He</a:t>
            </a:r>
            <a:r>
              <a:rPr lang="it-IT" dirty="0" smtClean="0"/>
              <a:t> </a:t>
            </a:r>
            <a:r>
              <a:rPr lang="it-IT" dirty="0" err="1" smtClean="0"/>
              <a:t>imposed</a:t>
            </a:r>
            <a:r>
              <a:rPr lang="it-IT" dirty="0" smtClean="0"/>
              <a:t>:</a:t>
            </a:r>
          </a:p>
          <a:p>
            <a:r>
              <a:rPr lang="it-IT" dirty="0" smtClean="0"/>
              <a:t>the </a:t>
            </a:r>
            <a:r>
              <a:rPr lang="it-IT" i="1" dirty="0" smtClean="0"/>
              <a:t>Test </a:t>
            </a:r>
            <a:r>
              <a:rPr lang="it-IT" i="1" dirty="0" err="1" smtClean="0"/>
              <a:t>Act</a:t>
            </a:r>
            <a:r>
              <a:rPr lang="it-IT" dirty="0" smtClean="0"/>
              <a:t> (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prevented</a:t>
            </a:r>
            <a:r>
              <a:rPr lang="it-IT" dirty="0" smtClean="0"/>
              <a:t> </a:t>
            </a:r>
            <a:r>
              <a:rPr lang="it-IT" dirty="0" err="1" smtClean="0"/>
              <a:t>Catholics</a:t>
            </a:r>
            <a:r>
              <a:rPr lang="it-IT" dirty="0" smtClean="0"/>
              <a:t> </a:t>
            </a:r>
            <a:r>
              <a:rPr lang="it-IT" dirty="0" err="1" smtClean="0"/>
              <a:t>from</a:t>
            </a:r>
            <a:r>
              <a:rPr lang="it-IT" dirty="0" smtClean="0"/>
              <a:t> holding </a:t>
            </a:r>
            <a:r>
              <a:rPr lang="it-IT" dirty="0" err="1" smtClean="0"/>
              <a:t>officials</a:t>
            </a:r>
            <a:r>
              <a:rPr lang="it-IT" dirty="0" smtClean="0"/>
              <a:t> </a:t>
            </a:r>
            <a:r>
              <a:rPr lang="it-IT" dirty="0" err="1" smtClean="0"/>
              <a:t>positions</a:t>
            </a:r>
            <a:r>
              <a:rPr lang="it-IT" dirty="0" smtClean="0"/>
              <a:t> in th</a:t>
            </a:r>
            <a:r>
              <a:rPr lang="it-IT" dirty="0" smtClean="0"/>
              <a:t>e State</a:t>
            </a:r>
            <a:r>
              <a:rPr lang="it-IT" dirty="0" smtClean="0"/>
              <a:t>)</a:t>
            </a:r>
            <a:endParaRPr lang="it-IT" dirty="0" smtClean="0"/>
          </a:p>
          <a:p>
            <a:r>
              <a:rPr lang="it-IT" dirty="0" smtClean="0"/>
              <a:t>the </a:t>
            </a:r>
            <a:r>
              <a:rPr lang="it-IT" i="1" dirty="0" err="1" smtClean="0"/>
              <a:t>Exclusion</a:t>
            </a:r>
            <a:r>
              <a:rPr lang="it-IT" i="1" dirty="0" smtClean="0"/>
              <a:t> </a:t>
            </a:r>
            <a:r>
              <a:rPr lang="it-IT" i="1" dirty="0" smtClean="0"/>
              <a:t>Bill </a:t>
            </a:r>
            <a:r>
              <a:rPr lang="it-IT" dirty="0" smtClean="0"/>
              <a:t>(no </a:t>
            </a:r>
            <a:r>
              <a:rPr lang="it-IT" dirty="0" err="1" smtClean="0"/>
              <a:t>Chatolic</a:t>
            </a:r>
            <a:r>
              <a:rPr lang="it-IT" dirty="0" smtClean="0"/>
              <a:t>  </a:t>
            </a:r>
            <a:r>
              <a:rPr lang="it-IT" dirty="0" err="1" smtClean="0"/>
              <a:t>could</a:t>
            </a:r>
            <a:r>
              <a:rPr lang="it-IT" dirty="0" smtClean="0"/>
              <a:t> </a:t>
            </a:r>
            <a:r>
              <a:rPr lang="it-IT" dirty="0" err="1" smtClean="0"/>
              <a:t>become</a:t>
            </a:r>
            <a:r>
              <a:rPr lang="it-IT" dirty="0" smtClean="0"/>
              <a:t> </a:t>
            </a:r>
            <a:r>
              <a:rPr lang="it-IT" dirty="0" err="1" smtClean="0"/>
              <a:t>king</a:t>
            </a:r>
            <a:r>
              <a:rPr lang="it-IT" dirty="0" smtClean="0"/>
              <a:t>)</a:t>
            </a:r>
            <a:endParaRPr lang="it-IT" i="1" dirty="0" smtClean="0"/>
          </a:p>
          <a:p>
            <a:endParaRPr lang="it-IT" i="1" dirty="0" smtClean="0"/>
          </a:p>
          <a:p>
            <a:endParaRPr lang="it-IT" i="1" dirty="0"/>
          </a:p>
        </p:txBody>
      </p:sp>
      <p:pic>
        <p:nvPicPr>
          <p:cNvPr id="8" name="Segnaposto contenuto 7" descr="charles2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6300192" y="1556792"/>
            <a:ext cx="1892300" cy="3289300"/>
          </a:xfrm>
          <a:effectLst>
            <a:reflection blurRad="6350" stA="52000" endA="300" endPos="35000" dir="5400000" sy="-100000" algn="bl" rotWithShape="0"/>
          </a:effectLst>
        </p:spPr>
      </p:pic>
      <p:sp>
        <p:nvSpPr>
          <p:cNvPr id="9" name="Freccia a destra 8">
            <a:hlinkClick r:id="rId3" action="ppaction://hlinksldjump"/>
          </p:cNvPr>
          <p:cNvSpPr/>
          <p:nvPr/>
        </p:nvSpPr>
        <p:spPr>
          <a:xfrm rot="10800000">
            <a:off x="7308304" y="5661248"/>
            <a:ext cx="792088" cy="360040"/>
          </a:xfrm>
          <a:prstGeom prst="rightArrow">
            <a:avLst>
              <a:gd name="adj1" fmla="val 5549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JAMES II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5410944" cy="457200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it-IT" dirty="0" smtClean="0"/>
              <a:t>Charles II’s </a:t>
            </a:r>
            <a:r>
              <a:rPr lang="en-US" dirty="0" smtClean="0"/>
              <a:t>Brother</a:t>
            </a:r>
            <a:r>
              <a:rPr lang="it-IT" dirty="0" smtClean="0"/>
              <a:t>;</a:t>
            </a:r>
          </a:p>
          <a:p>
            <a:pPr>
              <a:buFont typeface="Wingdings" pitchFamily="2" charset="2"/>
              <a:buChar char="v"/>
            </a:pPr>
            <a:r>
              <a:rPr lang="it-IT" dirty="0" err="1" smtClean="0"/>
              <a:t>He</a:t>
            </a:r>
            <a:r>
              <a:rPr lang="it-IT" dirty="0" smtClean="0"/>
              <a:t> </a:t>
            </a:r>
            <a:r>
              <a:rPr lang="it-IT" dirty="0" err="1" smtClean="0"/>
              <a:t>became</a:t>
            </a:r>
            <a:r>
              <a:rPr lang="it-IT" dirty="0" smtClean="0"/>
              <a:t> </a:t>
            </a:r>
            <a:r>
              <a:rPr lang="it-IT" dirty="0" err="1" smtClean="0"/>
              <a:t>king</a:t>
            </a:r>
            <a:r>
              <a:rPr lang="it-IT" dirty="0" smtClean="0"/>
              <a:t> </a:t>
            </a:r>
            <a:r>
              <a:rPr lang="it-IT" dirty="0" err="1" smtClean="0"/>
              <a:t>despite</a:t>
            </a:r>
            <a:r>
              <a:rPr lang="it-IT" dirty="0" smtClean="0"/>
              <a:t> </a:t>
            </a:r>
            <a:r>
              <a:rPr lang="it-IT" dirty="0" err="1" smtClean="0"/>
              <a:t>he</a:t>
            </a:r>
            <a:r>
              <a:rPr lang="it-IT" dirty="0" smtClean="0"/>
              <a:t> </a:t>
            </a:r>
            <a:r>
              <a:rPr lang="it-IT" dirty="0" err="1" smtClean="0"/>
              <a:t>was</a:t>
            </a:r>
            <a:r>
              <a:rPr lang="it-IT" dirty="0" smtClean="0"/>
              <a:t> </a:t>
            </a:r>
            <a:r>
              <a:rPr lang="it-IT" dirty="0" err="1" smtClean="0"/>
              <a:t>Catholic</a:t>
            </a:r>
            <a:r>
              <a:rPr lang="it-IT" dirty="0" smtClean="0"/>
              <a:t>;</a:t>
            </a:r>
          </a:p>
          <a:p>
            <a:pPr>
              <a:buFont typeface="Wingdings" pitchFamily="2" charset="2"/>
              <a:buChar char="v"/>
            </a:pPr>
            <a:r>
              <a:rPr lang="it-IT" dirty="0" err="1" smtClean="0"/>
              <a:t>He</a:t>
            </a:r>
            <a:r>
              <a:rPr lang="it-IT" dirty="0" smtClean="0"/>
              <a:t> </a:t>
            </a:r>
            <a:r>
              <a:rPr lang="en-US" dirty="0" smtClean="0"/>
              <a:t>evaded</a:t>
            </a:r>
            <a:r>
              <a:rPr lang="it-IT" dirty="0" smtClean="0"/>
              <a:t> the Test </a:t>
            </a:r>
            <a:r>
              <a:rPr lang="it-IT" dirty="0" err="1" smtClean="0"/>
              <a:t>Act</a:t>
            </a:r>
            <a:r>
              <a:rPr lang="it-IT" dirty="0" smtClean="0"/>
              <a:t>;</a:t>
            </a:r>
          </a:p>
          <a:p>
            <a:pPr>
              <a:buFont typeface="Wingdings" pitchFamily="2" charset="2"/>
              <a:buChar char="v"/>
            </a:pPr>
            <a:r>
              <a:rPr lang="it-IT" dirty="0" err="1" smtClean="0"/>
              <a:t>Parlaiment</a:t>
            </a:r>
            <a:r>
              <a:rPr lang="it-IT" dirty="0" smtClean="0"/>
              <a:t> </a:t>
            </a:r>
            <a:r>
              <a:rPr lang="it-IT" dirty="0" err="1" smtClean="0"/>
              <a:t>try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 err="1" smtClean="0"/>
              <a:t>him</a:t>
            </a:r>
            <a:r>
              <a:rPr lang="it-IT" dirty="0" smtClean="0"/>
              <a:t> </a:t>
            </a:r>
            <a:r>
              <a:rPr lang="it-IT" dirty="0" err="1" smtClean="0"/>
              <a:t>by-passed</a:t>
            </a:r>
            <a:r>
              <a:rPr lang="it-IT" dirty="0" smtClean="0"/>
              <a:t>;</a:t>
            </a:r>
          </a:p>
          <a:p>
            <a:pPr>
              <a:buFont typeface="Wingdings" pitchFamily="2" charset="2"/>
              <a:buChar char="v"/>
            </a:pPr>
            <a:r>
              <a:rPr lang="it-IT" dirty="0" smtClean="0"/>
              <a:t>The </a:t>
            </a:r>
            <a:r>
              <a:rPr lang="en-US" i="1" dirty="0"/>
              <a:t>Bloody Assizes </a:t>
            </a:r>
            <a:r>
              <a:rPr lang="en-US" dirty="0"/>
              <a:t>followed </a:t>
            </a:r>
            <a:r>
              <a:rPr lang="en-US" dirty="0" smtClean="0"/>
              <a:t>the Parliament’s attempt;</a:t>
            </a:r>
            <a:endParaRPr lang="it-IT" dirty="0" smtClean="0"/>
          </a:p>
          <a:p>
            <a:pPr>
              <a:buFont typeface="Wingdings" pitchFamily="2" charset="2"/>
              <a:buChar char="v"/>
            </a:pPr>
            <a:r>
              <a:rPr lang="it-IT" dirty="0" smtClean="0"/>
              <a:t>James </a:t>
            </a:r>
            <a:r>
              <a:rPr lang="it-IT" dirty="0" err="1" smtClean="0"/>
              <a:t>get</a:t>
            </a:r>
            <a:r>
              <a:rPr lang="it-IT" dirty="0" smtClean="0"/>
              <a:t> </a:t>
            </a:r>
            <a:r>
              <a:rPr lang="it-IT" dirty="0" err="1" smtClean="0"/>
              <a:t>an</a:t>
            </a:r>
            <a:r>
              <a:rPr lang="it-IT" dirty="0" smtClean="0"/>
              <a:t> </a:t>
            </a:r>
            <a:r>
              <a:rPr lang="it-IT" dirty="0" err="1" smtClean="0"/>
              <a:t>heir</a:t>
            </a:r>
            <a:r>
              <a:rPr lang="it-IT" dirty="0" smtClean="0"/>
              <a:t> in 1688.</a:t>
            </a:r>
          </a:p>
          <a:p>
            <a:endParaRPr lang="it-IT" dirty="0"/>
          </a:p>
        </p:txBody>
      </p:sp>
      <p:pic>
        <p:nvPicPr>
          <p:cNvPr id="5" name="Segnaposto contenuto 4" descr="james2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6156176" y="1412776"/>
            <a:ext cx="1993900" cy="3009900"/>
          </a:xfrm>
          <a:effectLst>
            <a:reflection blurRad="6350" stA="52000" endA="300" endPos="35000" dir="5400000" sy="-100000" algn="bl" rotWithShape="0"/>
          </a:effectLst>
        </p:spPr>
      </p:pic>
      <p:sp>
        <p:nvSpPr>
          <p:cNvPr id="6" name="Freccia a destra 5">
            <a:hlinkClick r:id="rId3" action="ppaction://hlinksldjump"/>
          </p:cNvPr>
          <p:cNvSpPr/>
          <p:nvPr/>
        </p:nvSpPr>
        <p:spPr>
          <a:xfrm rot="10800000">
            <a:off x="7308304" y="5661248"/>
            <a:ext cx="792088" cy="360040"/>
          </a:xfrm>
          <a:prstGeom prst="rightArrow">
            <a:avLst>
              <a:gd name="adj1" fmla="val 5549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a">
  <a:themeElements>
    <a:clrScheme name="Personalizzato 8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482B0E"/>
      </a:hlink>
      <a:folHlink>
        <a:srgbClr val="DC954D"/>
      </a:folHlink>
    </a:clrScheme>
    <a:fontScheme name="Carta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rta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585</Words>
  <Application>Microsoft Office PowerPoint</Application>
  <PresentationFormat>Presentazione su schermo (4:3)</PresentationFormat>
  <Paragraphs>81</Paragraphs>
  <Slides>13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Carta</vt:lpstr>
      <vt:lpstr>THE STUARTS  IN ENGLISH HISTORY</vt:lpstr>
      <vt:lpstr>INDEX</vt:lpstr>
      <vt:lpstr>JAMES I</vt:lpstr>
      <vt:lpstr>CHARLES I</vt:lpstr>
      <vt:lpstr>THE PETITION OF RIGHTS</vt:lpstr>
      <vt:lpstr>CHARLES I</vt:lpstr>
      <vt:lpstr>OLIVER CROMWELL</vt:lpstr>
      <vt:lpstr>CHARLES II</vt:lpstr>
      <vt:lpstr>JAMES II</vt:lpstr>
      <vt:lpstr>THE GLORIOUS REVOLUTION</vt:lpstr>
      <vt:lpstr>MARY AND WILLIAM</vt:lpstr>
      <vt:lpstr>THE BILL OF RIGHTS</vt:lpstr>
      <vt:lpstr>ANNE 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STUARTS IN ENGLISH HISTORY</dc:title>
  <dc:creator>Giorgia</dc:creator>
  <cp:lastModifiedBy>Giorgia</cp:lastModifiedBy>
  <cp:revision>33</cp:revision>
  <dcterms:created xsi:type="dcterms:W3CDTF">2014-03-13T16:39:38Z</dcterms:created>
  <dcterms:modified xsi:type="dcterms:W3CDTF">2014-03-18T13:04:53Z</dcterms:modified>
</cp:coreProperties>
</file>