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dirty="0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24/10/2013</a:t>
            </a:fld>
            <a:endParaRPr lang="it-IT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229600" cy="2692896"/>
          </a:xfrm>
        </p:spPr>
        <p:txBody>
          <a:bodyPr>
            <a:noAutofit/>
          </a:bodyPr>
          <a:lstStyle/>
          <a:p>
            <a:pPr algn="ctr"/>
            <a:r>
              <a:rPr lang="it-IT" sz="8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THE DEAD OF </a:t>
            </a:r>
            <a:br>
              <a:rPr lang="it-IT" sz="8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it-IT" sz="8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JERICHO</a:t>
            </a:r>
            <a:endParaRPr lang="it-IT" sz="8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03789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281160"/>
            <a:ext cx="8229600" cy="55446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dirty="0" smtClean="0"/>
              <a:t>Chairman- the head of a club or meeting 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Classical- the best writing or music of an earlier</a:t>
            </a:r>
          </a:p>
          <a:p>
            <a:pPr marL="137160" indent="0">
              <a:buNone/>
            </a:pPr>
            <a:r>
              <a:rPr lang="it-IT" sz="2400" dirty="0" smtClean="0"/>
              <a:t>     time.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Constable- a policeman 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Fine- money paid as punishmet for parking in   </a:t>
            </a:r>
          </a:p>
          <a:p>
            <a:pPr marL="13716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 the wrong place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Gown- a long black dress, worn by some university professors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Guilty- of someone who is or feels responsible for a crime 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Inquest – legal investigation 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Locksmith- someone who makes and sells keys and locks 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Odd jobs- Small repair jobs in the house and garden </a:t>
            </a:r>
          </a:p>
          <a:p>
            <a:pPr marL="0" indent="0">
              <a:buNone/>
            </a:pPr>
            <a:endParaRPr lang="it-IT" sz="2400" dirty="0" smtClean="0"/>
          </a:p>
          <a:p>
            <a:pPr>
              <a:buFont typeface="Wingdings" pitchFamily="2" charset="2"/>
              <a:buChar char="Ø"/>
            </a:pPr>
            <a:endParaRPr lang="it-IT" sz="2400" dirty="0" smtClean="0"/>
          </a:p>
          <a:p>
            <a:pPr>
              <a:buFont typeface="Wingdings" pitchFamily="2" charset="2"/>
              <a:buChar char="Ø"/>
            </a:pPr>
            <a:endParaRPr lang="it-IT" sz="2400" dirty="0" smtClean="0"/>
          </a:p>
          <a:p>
            <a:pPr marL="137160" indent="0">
              <a:buNone/>
            </a:pPr>
            <a:endParaRPr lang="it-IT" dirty="0" smtClean="0"/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2869781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51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Lavoro svolto da: </a:t>
            </a:r>
          </a:p>
          <a:p>
            <a:pPr marL="0" indent="0" algn="ctr">
              <a:buNone/>
            </a:pPr>
            <a:endParaRPr lang="it-IT" sz="7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7200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Agolli</a:t>
            </a:r>
            <a:r>
              <a:rPr lang="it-IT" sz="7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Entina</a:t>
            </a:r>
          </a:p>
        </p:txBody>
      </p:sp>
    </p:spTree>
    <p:extLst>
      <p:ext uri="{BB962C8B-B14F-4D97-AF65-F5344CB8AC3E}">
        <p14:creationId xmlns="" xmlns:p14="http://schemas.microsoft.com/office/powerpoint/2010/main" val="40235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Index</a:t>
            </a:r>
            <a:endParaRPr lang="it-IT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492896"/>
            <a:ext cx="4608512" cy="4365104"/>
          </a:xfrm>
        </p:spPr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3200" dirty="0" smtClean="0"/>
              <a:t> Introduction.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3200" dirty="0" smtClean="0"/>
              <a:t> Characters.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3200" dirty="0" smtClean="0"/>
              <a:t> Content.</a:t>
            </a:r>
          </a:p>
          <a:p>
            <a:pPr>
              <a:buFont typeface="Wingdings" pitchFamily="2" charset="2"/>
              <a:buChar char="Ø"/>
            </a:pPr>
            <a:r>
              <a:rPr lang="it-IT" sz="3200" dirty="0" smtClean="0"/>
              <a:t> Settings.</a:t>
            </a:r>
          </a:p>
          <a:p>
            <a:pPr>
              <a:buFont typeface="Wingdings" pitchFamily="2" charset="2"/>
              <a:buChar char="Ø"/>
            </a:pPr>
            <a:r>
              <a:rPr lang="it-IT" sz="3200" dirty="0" smtClean="0"/>
              <a:t>New vocabolary. </a:t>
            </a:r>
          </a:p>
          <a:p>
            <a:pPr marL="137160" indent="0">
              <a:buClr>
                <a:schemeClr val="bg1"/>
              </a:buClr>
              <a:buNone/>
            </a:pPr>
            <a:endParaRPr lang="it-IT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785087"/>
            <a:ext cx="2607171" cy="391788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580111" y="5764614"/>
            <a:ext cx="2319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/>
              <a:t>Colin Dexter</a:t>
            </a:r>
            <a:endParaRPr lang="it-IT" sz="1600" dirty="0"/>
          </a:p>
        </p:txBody>
      </p:sp>
    </p:spTree>
    <p:extLst>
      <p:ext uri="{BB962C8B-B14F-4D97-AF65-F5344CB8AC3E}">
        <p14:creationId xmlns="" xmlns:p14="http://schemas.microsoft.com/office/powerpoint/2010/main" val="28357820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726560" cy="1052736"/>
          </a:xfrm>
        </p:spPr>
        <p:txBody>
          <a:bodyPr/>
          <a:lstStyle/>
          <a:p>
            <a:pPr algn="ctr"/>
            <a:r>
              <a:rPr lang="it-IT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ea typeface="Verdana" pitchFamily="34" charset="0"/>
                <a:cs typeface="Verdana" pitchFamily="34" charset="0"/>
              </a:rPr>
              <a:t>Introduction </a:t>
            </a:r>
            <a:endParaRPr lang="it-IT" sz="5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type="body" idx="1"/>
          </p:nvPr>
        </p:nvSpPr>
        <p:spPr>
          <a:xfrm>
            <a:off x="3707904" y="1826675"/>
            <a:ext cx="4895581" cy="4548603"/>
          </a:xfrm>
        </p:spPr>
        <p:txBody>
          <a:bodyPr>
            <a:normAutofit/>
          </a:bodyPr>
          <a:lstStyle/>
          <a:p>
            <a:pPr marL="548640" lvl="0" indent="-411480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800" u="sng" dirty="0" err="1" smtClean="0">
                <a:latin typeface="Constantia" pitchFamily="18" charset="0"/>
              </a:rPr>
              <a:t>Novelis</a:t>
            </a:r>
            <a:r>
              <a:rPr lang="it-IT" sz="2800" u="sng" dirty="0" smtClean="0">
                <a:latin typeface="Constantia" pitchFamily="18" charset="0"/>
              </a:rPr>
              <a:t> </a:t>
            </a:r>
            <a:r>
              <a:rPr lang="it-IT" sz="2800" dirty="0" smtClean="0">
                <a:latin typeface="Constantia" pitchFamily="18" charset="0"/>
              </a:rPr>
              <a:t>: </a:t>
            </a:r>
            <a:r>
              <a:rPr lang="it-IT" sz="2800" dirty="0" err="1" smtClean="0">
                <a:latin typeface="Constantia" pitchFamily="18" charset="0"/>
              </a:rPr>
              <a:t>MR.Colin</a:t>
            </a:r>
            <a:r>
              <a:rPr lang="it-IT" sz="2800" dirty="0" smtClean="0">
                <a:latin typeface="Constantia" pitchFamily="18" charset="0"/>
              </a:rPr>
              <a:t> </a:t>
            </a:r>
            <a:r>
              <a:rPr lang="it-IT" sz="2800" dirty="0" err="1" smtClean="0">
                <a:latin typeface="Constantia" pitchFamily="18" charset="0"/>
              </a:rPr>
              <a:t>Dexter</a:t>
            </a:r>
            <a:endParaRPr lang="it-IT" sz="2800" dirty="0" smtClean="0">
              <a:latin typeface="Constantia" pitchFamily="18" charset="0"/>
            </a:endParaRPr>
          </a:p>
          <a:p>
            <a:pPr marL="548640" lvl="0" indent="-411480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800" dirty="0" err="1" smtClean="0">
                <a:latin typeface="Constantia" pitchFamily="18" charset="0"/>
              </a:rPr>
              <a:t>Nationality</a:t>
            </a:r>
            <a:r>
              <a:rPr lang="it-IT" sz="2800" dirty="0" smtClean="0">
                <a:latin typeface="Constantia" pitchFamily="18" charset="0"/>
              </a:rPr>
              <a:t>:  </a:t>
            </a:r>
            <a:r>
              <a:rPr lang="it-IT" sz="2800" dirty="0" err="1" smtClean="0">
                <a:latin typeface="Constantia" pitchFamily="18" charset="0"/>
              </a:rPr>
              <a:t>British</a:t>
            </a:r>
            <a:endParaRPr lang="it-IT" sz="2800" u="sng" dirty="0">
              <a:latin typeface="Constantia" pitchFamily="18" charset="0"/>
            </a:endParaRPr>
          </a:p>
          <a:p>
            <a:pPr marL="548640" lvl="0" indent="-411480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800" u="sng" dirty="0" smtClean="0">
                <a:latin typeface="Constantia" pitchFamily="18" charset="0"/>
              </a:rPr>
              <a:t>Title</a:t>
            </a:r>
            <a:r>
              <a:rPr lang="it-IT" sz="2800" dirty="0">
                <a:latin typeface="Constantia" pitchFamily="18" charset="0"/>
              </a:rPr>
              <a:t>: The Dead of </a:t>
            </a:r>
            <a:r>
              <a:rPr lang="it-IT" sz="2800" dirty="0" err="1">
                <a:latin typeface="Constantia" pitchFamily="18" charset="0"/>
              </a:rPr>
              <a:t>Jericho</a:t>
            </a:r>
            <a:r>
              <a:rPr lang="it-IT" sz="2800" dirty="0">
                <a:latin typeface="Constantia" pitchFamily="18" charset="0"/>
              </a:rPr>
              <a:t> </a:t>
            </a:r>
            <a:endParaRPr lang="it-IT" sz="2800" u="sng" dirty="0">
              <a:latin typeface="Constantia" pitchFamily="18" charset="0"/>
            </a:endParaRPr>
          </a:p>
          <a:p>
            <a:pPr marL="548640" lvl="0" indent="-411480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800" u="sng" dirty="0" smtClean="0">
                <a:latin typeface="Constantia" pitchFamily="18" charset="0"/>
              </a:rPr>
              <a:t>Publication </a:t>
            </a:r>
            <a:r>
              <a:rPr lang="it-IT" sz="2800" u="sng" dirty="0">
                <a:latin typeface="Constantia" pitchFamily="18" charset="0"/>
              </a:rPr>
              <a:t>date</a:t>
            </a:r>
            <a:r>
              <a:rPr lang="it-IT" sz="2800" dirty="0">
                <a:latin typeface="Constantia" pitchFamily="18" charset="0"/>
              </a:rPr>
              <a:t>: 4 </a:t>
            </a:r>
            <a:r>
              <a:rPr lang="it-IT" sz="2800" dirty="0" err="1">
                <a:latin typeface="Constantia" pitchFamily="18" charset="0"/>
              </a:rPr>
              <a:t>June</a:t>
            </a:r>
            <a:r>
              <a:rPr lang="it-IT" sz="2800">
                <a:latin typeface="Constantia" pitchFamily="18" charset="0"/>
              </a:rPr>
              <a:t> </a:t>
            </a:r>
            <a:r>
              <a:rPr lang="it-IT" sz="2800" smtClean="0">
                <a:latin typeface="Constantia" pitchFamily="18" charset="0"/>
              </a:rPr>
              <a:t>1981</a:t>
            </a:r>
            <a:endParaRPr lang="it-IT" sz="2800" u="sng" dirty="0">
              <a:latin typeface="Constantia" pitchFamily="18" charset="0"/>
            </a:endParaRPr>
          </a:p>
          <a:p>
            <a:pPr marL="548640" lvl="0" indent="-411480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sz="2800" u="sng" dirty="0" smtClean="0">
                <a:latin typeface="Constantia" pitchFamily="18" charset="0"/>
              </a:rPr>
              <a:t>Genre</a:t>
            </a:r>
            <a:r>
              <a:rPr lang="it-IT" sz="2800" dirty="0">
                <a:latin typeface="Constantia" pitchFamily="18" charset="0"/>
              </a:rPr>
              <a:t>: Crime Novel </a:t>
            </a:r>
          </a:p>
          <a:p>
            <a:pPr marL="137160" lvl="0">
              <a:buClr>
                <a:prstClr val="white"/>
              </a:buClr>
            </a:pPr>
            <a:endParaRPr lang="it-IT" sz="2800" dirty="0">
              <a:solidFill>
                <a:srgbClr val="000000"/>
              </a:solidFill>
              <a:latin typeface="Arial"/>
            </a:endParaRPr>
          </a:p>
          <a:p>
            <a:pPr marL="137160" indent="0">
              <a:buClr>
                <a:schemeClr val="bg1"/>
              </a:buClr>
              <a:buNone/>
            </a:pPr>
            <a:endParaRPr lang="it-IT" sz="2400" dirty="0" smtClean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0111"/>
            <a:ext cx="3234921" cy="49685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7298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801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Characters</a:t>
            </a:r>
            <a:endParaRPr lang="it-IT" sz="5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5192" y="1268760"/>
            <a:ext cx="8229600" cy="5373216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Chief  Inspector Morse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Anne Scott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George Jackson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Mrs. </a:t>
            </a:r>
            <a:r>
              <a:rPr lang="it-IT" dirty="0" err="1" smtClean="0"/>
              <a:t>Purvis</a:t>
            </a:r>
            <a:r>
              <a:rPr lang="it-IT" dirty="0" smtClean="0"/>
              <a:t>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err="1" smtClean="0"/>
              <a:t>Sergeant</a:t>
            </a:r>
            <a:r>
              <a:rPr lang="it-IT" dirty="0" smtClean="0"/>
              <a:t> Lewis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err="1" smtClean="0"/>
              <a:t>Chief</a:t>
            </a:r>
            <a:r>
              <a:rPr lang="it-IT" dirty="0" smtClean="0"/>
              <a:t> Inspector Bill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Constable Walters ( a </a:t>
            </a:r>
            <a:r>
              <a:rPr lang="it-IT" dirty="0" err="1" smtClean="0"/>
              <a:t>young</a:t>
            </a:r>
            <a:r>
              <a:rPr lang="it-IT" dirty="0" smtClean="0"/>
              <a:t> policeman)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err="1" smtClean="0"/>
              <a:t>Mrs</a:t>
            </a:r>
            <a:r>
              <a:rPr lang="it-IT" dirty="0" smtClean="0"/>
              <a:t> Murdoch ( Morse’s </a:t>
            </a:r>
            <a:r>
              <a:rPr lang="it-IT" dirty="0" err="1" smtClean="0"/>
              <a:t>old</a:t>
            </a:r>
            <a:r>
              <a:rPr lang="it-IT" dirty="0" smtClean="0"/>
              <a:t> friend)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Charles Richards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Conrad Richards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Celia Richards  ( Charles’ wife)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it-IT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it-IT" dirty="0"/>
          </a:p>
        </p:txBody>
      </p:sp>
      <p:sp>
        <p:nvSpPr>
          <p:cNvPr id="5" name="Parentesi graffa chiusa 4"/>
          <p:cNvSpPr/>
          <p:nvPr/>
        </p:nvSpPr>
        <p:spPr>
          <a:xfrm>
            <a:off x="2987824" y="2272097"/>
            <a:ext cx="736286" cy="792088"/>
          </a:xfrm>
          <a:prstGeom prst="rightBrace">
            <a:avLst>
              <a:gd name="adj1" fmla="val 30556"/>
              <a:gd name="adj2" fmla="val 5000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24110" y="2406531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Anne’s Scott neighbors</a:t>
            </a:r>
            <a:endParaRPr lang="it-IT" sz="2800" dirty="0"/>
          </a:p>
        </p:txBody>
      </p:sp>
      <p:sp>
        <p:nvSpPr>
          <p:cNvPr id="8" name="Parentesi graffa chiusa 7"/>
          <p:cNvSpPr/>
          <p:nvPr/>
        </p:nvSpPr>
        <p:spPr>
          <a:xfrm>
            <a:off x="3747430" y="5147650"/>
            <a:ext cx="792088" cy="810532"/>
          </a:xfrm>
          <a:prstGeom prst="rightBrace">
            <a:avLst>
              <a:gd name="adj1" fmla="val 25582"/>
              <a:gd name="adj2" fmla="val 50000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4716016" y="5075862"/>
            <a:ext cx="4139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Brothers owning a publishing company</a:t>
            </a:r>
            <a:endParaRPr lang="it-IT" sz="2800" dirty="0"/>
          </a:p>
        </p:txBody>
      </p:sp>
    </p:spTree>
    <p:extLst>
      <p:ext uri="{BB962C8B-B14F-4D97-AF65-F5344CB8AC3E}">
        <p14:creationId xmlns="" xmlns:p14="http://schemas.microsoft.com/office/powerpoint/2010/main" val="396088775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6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Content</a:t>
            </a:r>
            <a:endParaRPr lang="it-IT" sz="6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Inspector Morse met Anne in a </a:t>
            </a:r>
            <a:r>
              <a:rPr lang="en-US" dirty="0" smtClean="0"/>
              <a:t>Mrs</a:t>
            </a:r>
            <a:r>
              <a:rPr lang="en-US" dirty="0"/>
              <a:t>. </a:t>
            </a:r>
            <a:r>
              <a:rPr lang="en-US" dirty="0" smtClean="0"/>
              <a:t>Murdoch’s party.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They </a:t>
            </a:r>
            <a:r>
              <a:rPr lang="en-US" dirty="0"/>
              <a:t>talked all night to each other and she told him </a:t>
            </a:r>
            <a:r>
              <a:rPr lang="en-US" dirty="0" smtClean="0"/>
              <a:t>that once </a:t>
            </a:r>
            <a:r>
              <a:rPr lang="en-US" dirty="0"/>
              <a:t>she had </a:t>
            </a:r>
            <a:r>
              <a:rPr lang="en-US" dirty="0" smtClean="0"/>
              <a:t> </a:t>
            </a:r>
            <a:r>
              <a:rPr lang="en-US" dirty="0"/>
              <a:t>worked in a company of publicizing but now no longer worked there</a:t>
            </a:r>
            <a:r>
              <a:rPr lang="en-US" dirty="0" smtClean="0"/>
              <a:t>.</a:t>
            </a:r>
            <a:endParaRPr lang="it-IT" dirty="0"/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After about </a:t>
            </a:r>
            <a:r>
              <a:rPr lang="en-US" dirty="0" smtClean="0"/>
              <a:t>six </a:t>
            </a:r>
            <a:r>
              <a:rPr lang="en-US" dirty="0"/>
              <a:t>months, Morse went to </a:t>
            </a:r>
            <a:r>
              <a:rPr lang="en-US" dirty="0" smtClean="0"/>
              <a:t>her </a:t>
            </a:r>
            <a:r>
              <a:rPr lang="en-US" dirty="0"/>
              <a:t>house to meet her</a:t>
            </a:r>
            <a:r>
              <a:rPr lang="en-US" dirty="0" smtClean="0"/>
              <a:t>. </a:t>
            </a:r>
            <a:endParaRPr lang="en-US" dirty="0"/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At that moment he realized that the door was open and there was a vest and a men's umbrella. At that moment, Morse came out and </a:t>
            </a:r>
            <a:r>
              <a:rPr lang="en-US" dirty="0" smtClean="0"/>
              <a:t>went </a:t>
            </a:r>
            <a:r>
              <a:rPr lang="en-US" dirty="0"/>
              <a:t>away</a:t>
            </a:r>
            <a:r>
              <a:rPr lang="en-US" dirty="0" smtClean="0"/>
              <a:t>.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After some hours he became </a:t>
            </a:r>
            <a:r>
              <a:rPr lang="en-US" dirty="0"/>
              <a:t>aware that </a:t>
            </a:r>
            <a:r>
              <a:rPr lang="en-US" dirty="0" smtClean="0"/>
              <a:t>Anne had </a:t>
            </a:r>
            <a:r>
              <a:rPr lang="en-US" dirty="0"/>
              <a:t>committed </a:t>
            </a:r>
            <a:r>
              <a:rPr lang="en-US" dirty="0" smtClean="0"/>
              <a:t>a suicide. There was no longer the vest and the men’s umbrella , and the door </a:t>
            </a:r>
            <a:r>
              <a:rPr lang="en-US" dirty="0"/>
              <a:t>was closed. It was a strange </a:t>
            </a:r>
            <a:r>
              <a:rPr lang="en-US" dirty="0" smtClean="0"/>
              <a:t>thing!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846050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8326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Morse began to investigate on his own because he had a personal interest in Anne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He </a:t>
            </a:r>
            <a:r>
              <a:rPr lang="en-US" dirty="0" err="1" smtClean="0"/>
              <a:t>discoverd</a:t>
            </a:r>
            <a:r>
              <a:rPr lang="en-US" dirty="0" smtClean="0"/>
              <a:t> </a:t>
            </a:r>
            <a:r>
              <a:rPr lang="en-US" dirty="0"/>
              <a:t>that she </a:t>
            </a:r>
            <a:r>
              <a:rPr lang="en-US" dirty="0" smtClean="0"/>
              <a:t>was pregnant.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Morse thinks that she killed herself because </a:t>
            </a:r>
            <a:r>
              <a:rPr lang="en-US" dirty="0" smtClean="0"/>
              <a:t>she had </a:t>
            </a:r>
            <a:r>
              <a:rPr lang="en-US" dirty="0"/>
              <a:t>gone to bed with his son, who years ago had given up for adoption, and she had been pregnant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After he </a:t>
            </a:r>
            <a:r>
              <a:rPr lang="en-US" dirty="0" smtClean="0"/>
              <a:t>became aware </a:t>
            </a:r>
            <a:r>
              <a:rPr lang="en-US" dirty="0"/>
              <a:t>that the son of Anne died at the age of 3 years</a:t>
            </a:r>
            <a:r>
              <a:rPr lang="en-US" dirty="0" smtClean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So he focused on the life of Charles and Conrad Richards. They are the </a:t>
            </a:r>
            <a:r>
              <a:rPr lang="en-US" dirty="0" smtClean="0"/>
              <a:t>leaders </a:t>
            </a:r>
            <a:r>
              <a:rPr lang="en-US" dirty="0"/>
              <a:t>of the </a:t>
            </a:r>
            <a:r>
              <a:rPr lang="en-US" dirty="0" smtClean="0"/>
              <a:t>publishing company where </a:t>
            </a:r>
            <a:r>
              <a:rPr lang="en-US" dirty="0"/>
              <a:t>Anne had worked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Anne </a:t>
            </a:r>
            <a:r>
              <a:rPr lang="en-US" dirty="0"/>
              <a:t>and Charles had had an affair. The child </a:t>
            </a:r>
            <a:r>
              <a:rPr lang="en-US" dirty="0" smtClean="0"/>
              <a:t>she </a:t>
            </a:r>
            <a:r>
              <a:rPr lang="en-US" dirty="0"/>
              <a:t>was carrying when she was killed was the son of Charles </a:t>
            </a:r>
            <a:r>
              <a:rPr lang="en-US" dirty="0" smtClean="0"/>
              <a:t>Richards.</a:t>
            </a:r>
          </a:p>
        </p:txBody>
      </p:sp>
    </p:spTree>
    <p:extLst>
      <p:ext uri="{BB962C8B-B14F-4D97-AF65-F5344CB8AC3E}">
        <p14:creationId xmlns="" xmlns:p14="http://schemas.microsoft.com/office/powerpoint/2010/main" val="34377232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514128"/>
            <a:ext cx="8229600" cy="534387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Anne’s neighbor , George Jackson, had </a:t>
            </a:r>
            <a:r>
              <a:rPr lang="en-US" dirty="0"/>
              <a:t>seen </a:t>
            </a:r>
            <a:r>
              <a:rPr lang="en-US" dirty="0" smtClean="0"/>
              <a:t>Charles’  letter  </a:t>
            </a:r>
            <a:r>
              <a:rPr lang="en-US" dirty="0"/>
              <a:t>The </a:t>
            </a:r>
            <a:r>
              <a:rPr lang="en-US" dirty="0" smtClean="0"/>
              <a:t>murder was </a:t>
            </a:r>
            <a:r>
              <a:rPr lang="en-US" dirty="0"/>
              <a:t>Charles. In exchange for his silence George had asked Charles a sum of money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Charles gave him the money but his brother Conrad killed George Jackson.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brother decided to reverse the roles. Charles was Conrad and Conrad was Charles. But inspector </a:t>
            </a:r>
            <a:r>
              <a:rPr lang="en-US" dirty="0" err="1" smtClean="0"/>
              <a:t>morse</a:t>
            </a:r>
            <a:r>
              <a:rPr lang="en-US" dirty="0" smtClean="0"/>
              <a:t> found out everything. 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495341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1318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54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Settings </a:t>
            </a:r>
            <a:endParaRPr lang="it-IT" sz="54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63888" y="2248272"/>
            <a:ext cx="5580112" cy="276490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The events of the book were carried out </a:t>
            </a:r>
            <a:r>
              <a:rPr lang="en-US" dirty="0" smtClean="0"/>
              <a:t>in Jericho (Oxford).</a:t>
            </a:r>
            <a:r>
              <a:rPr lang="it-IT" dirty="0" smtClean="0"/>
              <a:t>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Oxford is one of England’s most beautiful cities</a:t>
            </a:r>
            <a:r>
              <a:rPr lang="it-IT" dirty="0"/>
              <a:t> </a:t>
            </a:r>
            <a:r>
              <a:rPr lang="it-IT" dirty="0" smtClean="0"/>
              <a:t>and it’s visited by lage number of tourists.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60016"/>
            <a:ext cx="3312368" cy="266509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7544" y="5013176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94360" lvl="0" indent="-45720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65000"/>
              <a:buFont typeface="Wingdings" pitchFamily="2" charset="2"/>
              <a:buChar char="Ø"/>
            </a:pPr>
            <a:r>
              <a:rPr lang="it-IT" sz="2800" dirty="0" smtClean="0"/>
              <a:t>The </a:t>
            </a:r>
            <a:r>
              <a:rPr lang="it-IT" sz="2800" dirty="0"/>
              <a:t>area, in the north-west of the city, between Walton Street and the canal is called Jericho. 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914261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5400" dirty="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New </a:t>
            </a:r>
            <a:r>
              <a:rPr lang="it-IT" sz="5400" dirty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V</a:t>
            </a:r>
            <a:r>
              <a:rPr lang="it-IT" sz="5400" dirty="0" smtClean="0">
                <a:solidFill>
                  <a:schemeClr val="accent1">
                    <a:lumMod val="50000"/>
                  </a:schemeClr>
                </a:solidFill>
                <a:latin typeface="Constantia" pitchFamily="18" charset="0"/>
              </a:rPr>
              <a:t>ocabolary </a:t>
            </a:r>
            <a:endParaRPr lang="it-IT" sz="5400" dirty="0">
              <a:solidFill>
                <a:schemeClr val="accent1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511256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it-IT" sz="2500" dirty="0" smtClean="0"/>
              <a:t>Account- money kept in someone’s name at a bank 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Admit- to say something is true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Affair- sexual relationship with a man or woman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Attractive- good looking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Bare- with no clothes on 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Bear- to suffer pain or unhappiness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Bet- to risk money on the result of something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Bloody- a swear-word </a:t>
            </a:r>
          </a:p>
          <a:p>
            <a:pPr>
              <a:buFont typeface="Wingdings" pitchFamily="2" charset="2"/>
              <a:buChar char="Ø"/>
            </a:pPr>
            <a:r>
              <a:rPr lang="it-IT" sz="2500" dirty="0" smtClean="0"/>
              <a:t>Case- a criminal or legal </a:t>
            </a:r>
            <a:r>
              <a:rPr lang="en-US" sz="2500" dirty="0" smtClean="0"/>
              <a:t>matter</a:t>
            </a:r>
          </a:p>
          <a:p>
            <a:pPr>
              <a:buFont typeface="Wingdings" pitchFamily="2" charset="2"/>
              <a:buChar char="Ø"/>
            </a:pPr>
            <a:r>
              <a:rPr lang="en-US" sz="2500" dirty="0"/>
              <a:t>Sergent- a police officer, more important than constable, less important than inspector</a:t>
            </a:r>
          </a:p>
          <a:p>
            <a:pPr>
              <a:buFont typeface="Wingdings" pitchFamily="2" charset="2"/>
              <a:buChar char="Ø"/>
            </a:pPr>
            <a:r>
              <a:rPr lang="en-US" sz="2500" dirty="0"/>
              <a:t>Shed- A small building in the garden for keeping tools in</a:t>
            </a:r>
          </a:p>
          <a:p>
            <a:pPr>
              <a:buFont typeface="Wingdings" pitchFamily="2" charset="2"/>
              <a:buChar char="Ø"/>
            </a:pPr>
            <a:endParaRPr lang="en-US" sz="2500" dirty="0"/>
          </a:p>
          <a:p>
            <a:pPr>
              <a:buFont typeface="Wingdings" pitchFamily="2" charset="2"/>
              <a:buChar char="Ø"/>
            </a:pPr>
            <a:endParaRPr lang="en-US" sz="2500" dirty="0"/>
          </a:p>
        </p:txBody>
      </p:sp>
    </p:spTree>
    <p:extLst>
      <p:ext uri="{BB962C8B-B14F-4D97-AF65-F5344CB8AC3E}">
        <p14:creationId xmlns="" xmlns:p14="http://schemas.microsoft.com/office/powerpoint/2010/main" val="2508401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620</Words>
  <Application>Microsoft Office PowerPoint</Application>
  <PresentationFormat>Presentazione su schermo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THE DEAD OF  JERICHO</vt:lpstr>
      <vt:lpstr>Index</vt:lpstr>
      <vt:lpstr>Introduction </vt:lpstr>
      <vt:lpstr>Characters</vt:lpstr>
      <vt:lpstr>Content</vt:lpstr>
      <vt:lpstr>Diapositiva 6</vt:lpstr>
      <vt:lpstr>Diapositiva 7</vt:lpstr>
      <vt:lpstr>Settings </vt:lpstr>
      <vt:lpstr>New Vocabolary 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casa</dc:creator>
  <cp:lastModifiedBy>USER</cp:lastModifiedBy>
  <cp:revision>25</cp:revision>
  <dcterms:created xsi:type="dcterms:W3CDTF">2013-10-06T14:29:58Z</dcterms:created>
  <dcterms:modified xsi:type="dcterms:W3CDTF">2013-10-24T10:05:18Z</dcterms:modified>
</cp:coreProperties>
</file>