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3"/>
  </p:notesMasterIdLst>
  <p:sldIdLst>
    <p:sldId id="256" r:id="rId2"/>
    <p:sldId id="257" r:id="rId3"/>
    <p:sldId id="258" r:id="rId4"/>
    <p:sldId id="280" r:id="rId5"/>
    <p:sldId id="271" r:id="rId6"/>
    <p:sldId id="264" r:id="rId7"/>
    <p:sldId id="276" r:id="rId8"/>
    <p:sldId id="277" r:id="rId9"/>
    <p:sldId id="265" r:id="rId10"/>
    <p:sldId id="267" r:id="rId11"/>
    <p:sldId id="281" r:id="rId12"/>
    <p:sldId id="282" r:id="rId13"/>
    <p:sldId id="268" r:id="rId14"/>
    <p:sldId id="270" r:id="rId15"/>
    <p:sldId id="278" r:id="rId16"/>
    <p:sldId id="273" r:id="rId17"/>
    <p:sldId id="272" r:id="rId18"/>
    <p:sldId id="274" r:id="rId19"/>
    <p:sldId id="279" r:id="rId20"/>
    <p:sldId id="266" r:id="rId21"/>
    <p:sldId id="283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94660"/>
  </p:normalViewPr>
  <p:slideViewPr>
    <p:cSldViewPr>
      <p:cViewPr>
        <p:scale>
          <a:sx n="77" d="100"/>
          <a:sy n="77" d="100"/>
        </p:scale>
        <p:origin x="-60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7F23-1931-4D2B-A8D7-3DAF58DF87FA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8655-EE7E-415B-8EA5-B1BE89D04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6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D8655-EE7E-415B-8EA5-B1BE89D04CE8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6B840A-66AB-4B0B-A027-CED258433902}" type="datetimeFigureOut">
              <a:rPr lang="it-IT" smtClean="0"/>
              <a:pPr/>
              <a:t>27/05/2014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CA0C54-76E9-4E57-8637-857AEE10054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einstein_view%20of_God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explanatio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29761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</a:t>
            </a:r>
            <a:r>
              <a:rPr lang="it-IT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it-IT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27984" y="2996952"/>
            <a:ext cx="4024536" cy="122413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WEB QUEST</a:t>
            </a:r>
          </a:p>
          <a:p>
            <a:pPr algn="ctr">
              <a:spcBef>
                <a:spcPct val="0"/>
              </a:spcBef>
            </a:pP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</a:t>
            </a:r>
          </a:p>
          <a:p>
            <a:pPr algn="ctr">
              <a:spcBef>
                <a:spcPct val="0"/>
              </a:spcBef>
            </a:pPr>
            <a:r>
              <a:rPr lang="it-IT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COMPETENCE BUILDING</a:t>
            </a:r>
            <a:endParaRPr lang="it-IT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67544" y="6182811"/>
            <a:ext cx="2746648" cy="365125"/>
          </a:xfrm>
        </p:spPr>
        <p:txBody>
          <a:bodyPr/>
          <a:lstStyle/>
          <a:p>
            <a:r>
              <a:rPr lang="it-IT" sz="1800" b="1" dirty="0" smtClean="0">
                <a:solidFill>
                  <a:srgbClr val="000066"/>
                </a:solidFill>
              </a:rPr>
              <a:t>March-April</a:t>
            </a:r>
            <a:r>
              <a:rPr lang="it-IT" sz="1800" b="1" dirty="0" smtClean="0">
                <a:solidFill>
                  <a:srgbClr val="000066"/>
                </a:solidFill>
              </a:rPr>
              <a:t> 2014</a:t>
            </a:r>
            <a:endParaRPr lang="it-IT" sz="1800" b="1" dirty="0">
              <a:solidFill>
                <a:srgbClr val="00006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75573" y="5991646"/>
            <a:ext cx="508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000066"/>
                </a:solidFill>
              </a:rPr>
              <a:t>LICEO SCIENTIFICO  Albert Einstein </a:t>
            </a:r>
          </a:p>
          <a:p>
            <a:pPr algn="r"/>
            <a:r>
              <a:rPr lang="it-IT" b="1" dirty="0" smtClean="0">
                <a:solidFill>
                  <a:srgbClr val="000066"/>
                </a:solidFill>
              </a:rPr>
              <a:t>2ALS </a:t>
            </a:r>
            <a:r>
              <a:rPr lang="it-IT" b="1" dirty="0" smtClean="0">
                <a:solidFill>
                  <a:srgbClr val="000066"/>
                </a:solidFill>
              </a:rPr>
              <a:t>GROUPS</a:t>
            </a:r>
            <a:endParaRPr lang="it-IT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2743"/>
            <a:ext cx="2759957" cy="3098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858000" cy="974581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Calibri" pitchFamily="34" charset="0"/>
              </a:rPr>
              <a:t>PERSONALITY</a:t>
            </a:r>
            <a:endParaRPr lang="it-IT" sz="4000" dirty="0">
              <a:latin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4896" cy="489654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brilliant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immature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changeable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not sociabl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e,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far from the deep and durable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love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Arrogant, individualist, cynic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sexist </a:t>
            </a: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unlimited gift for study, application and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intuition</a:t>
            </a: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uncomfortable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with </a:t>
            </a:r>
            <a:endParaRPr lang="en-GB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FF0066"/>
              </a:buClr>
              <a:buSzPct val="100000"/>
              <a:buFont typeface="Calibri" panose="020F0502020204030204" pitchFamily="34" charset="0"/>
              <a:buChar char="−"/>
            </a:pPr>
            <a:r>
              <a:rPr lang="en-GB" sz="2200" dirty="0" smtClean="0">
                <a:solidFill>
                  <a:srgbClr val="FF0066"/>
                </a:solidFill>
                <a:latin typeface="Calibri" pitchFamily="34" charset="0"/>
              </a:rPr>
              <a:t>the </a:t>
            </a:r>
            <a:r>
              <a:rPr lang="en-GB" sz="2200" dirty="0">
                <a:solidFill>
                  <a:srgbClr val="FF0066"/>
                </a:solidFill>
                <a:latin typeface="Calibri" pitchFamily="34" charset="0"/>
              </a:rPr>
              <a:t>principle of absolute obedience and </a:t>
            </a:r>
            <a:endParaRPr lang="en-GB" sz="2200" dirty="0" smtClean="0">
              <a:solidFill>
                <a:srgbClr val="FF0066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FF0066"/>
              </a:buClr>
              <a:buSzPct val="100000"/>
              <a:buFont typeface="Calibri" panose="020F0502020204030204" pitchFamily="34" charset="0"/>
              <a:buChar char="−"/>
            </a:pPr>
            <a:r>
              <a:rPr lang="en-GB" sz="2200" dirty="0" smtClean="0">
                <a:solidFill>
                  <a:srgbClr val="FF0066"/>
                </a:solidFill>
                <a:latin typeface="Calibri" pitchFamily="34" charset="0"/>
              </a:rPr>
              <a:t>the </a:t>
            </a:r>
            <a:r>
              <a:rPr lang="en-GB" sz="2200" dirty="0">
                <a:solidFill>
                  <a:srgbClr val="FF0066"/>
                </a:solidFill>
                <a:latin typeface="Calibri" pitchFamily="34" charset="0"/>
              </a:rPr>
              <a:t>military drills </a:t>
            </a:r>
            <a:r>
              <a:rPr lang="en-GB" sz="2200" dirty="0" smtClean="0">
                <a:solidFill>
                  <a:srgbClr val="FF0066"/>
                </a:solidFill>
                <a:latin typeface="Calibri" pitchFamily="34" charset="0"/>
              </a:rPr>
              <a:t>of school's atmosphere</a:t>
            </a:r>
            <a:endParaRPr lang="en-GB" sz="2200" dirty="0">
              <a:solidFill>
                <a:srgbClr val="FF0066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</a:pP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Style</a:t>
            </a:r>
          </a:p>
          <a:p>
            <a:pPr algn="just">
              <a:buClr>
                <a:srgbClr val="FF0066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uncombed 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hair, 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sweater, a pair of old threadbare trousers and a pair of sandals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buClr>
                <a:srgbClr val="FF0066"/>
              </a:buClr>
              <a:buSzPct val="100000"/>
            </a:pP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just">
              <a:buClr>
                <a:srgbClr val="FF0066"/>
              </a:buClr>
              <a:buSzPct val="100000"/>
            </a:pP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Attitude to women</a:t>
            </a: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srgbClr val="002060"/>
                </a:solidFill>
                <a:latin typeface="Calibri" pitchFamily="34" charset="0"/>
              </a:rPr>
              <a:t>had</a:t>
            </a: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an </a:t>
            </a:r>
            <a:r>
              <a:rPr lang="it-IT" sz="2400" dirty="0" err="1">
                <a:solidFill>
                  <a:srgbClr val="002060"/>
                </a:solidFill>
                <a:latin typeface="Calibri" pitchFamily="34" charset="0"/>
              </a:rPr>
              <a:t>adversarial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Calibri" pitchFamily="34" charset="0"/>
              </a:rPr>
              <a:t>relationship</a:t>
            </a:r>
            <a:endParaRPr lang="it-IT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srgbClr val="002060"/>
                </a:solidFill>
                <a:latin typeface="Calibri" pitchFamily="34" charset="0"/>
              </a:rPr>
              <a:t>despised</a:t>
            </a: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Calibri" pitchFamily="34" charset="0"/>
              </a:rPr>
              <a:t>their</a:t>
            </a: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intelligence and the character of the fair </a:t>
            </a: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sex</a:t>
            </a:r>
          </a:p>
          <a:p>
            <a:pPr marL="342900" indent="-3429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dirty="0" err="1" smtClean="0">
                <a:solidFill>
                  <a:srgbClr val="002060"/>
                </a:solidFill>
                <a:latin typeface="Calibri" pitchFamily="34" charset="0"/>
              </a:rPr>
              <a:t>considered</a:t>
            </a: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pitchFamily="34" charset="0"/>
              </a:rPr>
              <a:t>women's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pitchFamily="34" charset="0"/>
              </a:rPr>
              <a:t>intellect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</a:rPr>
              <a:t> subordinate. </a:t>
            </a:r>
          </a:p>
          <a:p>
            <a:pPr algn="l"/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0995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400600"/>
          </a:xfrm>
        </p:spPr>
        <p:txBody>
          <a:bodyPr>
            <a:noAutofit/>
          </a:bodyPr>
          <a:lstStyle/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1879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born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in Ulm (Wȕttemberg) on the 14th of March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1879. 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1880-96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his family moved to Italy but Albert continued his education in Aarau,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Switzerland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1896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began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to attend the Swiss Federal Polytechnic School in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Zürich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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happiest moment of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his life 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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met Marcel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Grossmann, a mathematician, and Michele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Besso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, with whom enjoyed lengthy conversation about space and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time.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he gained his diploma as a teacher in physics and mathematics.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1901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became a Swiss citizen, he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accepted a position as technical assistant in the Swiss Patent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Office.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1900-03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 Very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difficult moment: he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could not 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marry Mileva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( without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a job and his father’s business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bankrupt) 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1903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got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married in in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Zurich.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1904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he had his first son, Hans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Albert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1909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1913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he taught at the Polytechnic School in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Zurich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1910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he had his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second son, Edward, with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Mileva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it-IT" sz="3800" dirty="0" smtClean="0"/>
              <a:t>HIS LIFE. A TIMELINE </a:t>
            </a:r>
            <a:r>
              <a:rPr lang="it-IT" sz="3800" dirty="0" smtClean="0">
                <a:solidFill>
                  <a:srgbClr val="FF0066"/>
                </a:solidFill>
              </a:rPr>
              <a:t>I</a:t>
            </a:r>
            <a:endParaRPr lang="it-IT" sz="3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972008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endParaRPr lang="en-US" sz="9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1914 moved to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Berlin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- worked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as a director of the Kaiser-Wilhelm Institute.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1919 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marriage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with Mileva was over.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Married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Elsa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Lowenthal (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his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cousin)</a:t>
            </a:r>
            <a:endParaRPr lang="en-US" sz="96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1921 won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the Nobel Prize for physics for his explanation of the photoelectric effect.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1933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renounced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his German citizenship for political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reasons -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emigrated to America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- worked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as Professor of Theoretical Physics at Princeton.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1939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wrote a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letter to Roosevelt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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construction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of the atomic bomb.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1940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became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US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citizen </a:t>
            </a:r>
            <a:endParaRPr lang="en-US" sz="9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1945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retired </a:t>
            </a:r>
            <a:endParaRPr lang="en-US" sz="9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died </a:t>
            </a:r>
            <a:r>
              <a:rPr lang="en-US" sz="9600" dirty="0">
                <a:solidFill>
                  <a:srgbClr val="002060"/>
                </a:solidFill>
                <a:latin typeface="Calibri" pitchFamily="34" charset="0"/>
              </a:rPr>
              <a:t>on the 18th April </a:t>
            </a:r>
            <a:r>
              <a:rPr lang="en-US" sz="9600" dirty="0" smtClean="0">
                <a:solidFill>
                  <a:srgbClr val="002060"/>
                </a:solidFill>
                <a:latin typeface="Calibri" pitchFamily="34" charset="0"/>
              </a:rPr>
              <a:t>1955 (76 years) </a:t>
            </a:r>
            <a:r>
              <a:rPr lang="en-US" sz="800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80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800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8000" dirty="0">
                <a:solidFill>
                  <a:srgbClr val="002060"/>
                </a:solidFill>
                <a:latin typeface="Calibri" pitchFamily="34" charset="0"/>
              </a:rPr>
            </a:br>
            <a:endParaRPr lang="en-US" sz="8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endParaRPr lang="en-US" sz="8000" dirty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HIS LIFE. A TIMELINE </a:t>
            </a:r>
            <a:r>
              <a:rPr lang="it-IT" sz="4400" dirty="0" smtClean="0">
                <a:solidFill>
                  <a:srgbClr val="FF0066"/>
                </a:solidFill>
              </a:rPr>
              <a:t>II</a:t>
            </a:r>
            <a:endParaRPr lang="it-IT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Calibri" pitchFamily="34" charset="0"/>
              </a:rPr>
              <a:t>CHILDHOOD</a:t>
            </a:r>
            <a:endParaRPr lang="it-IT" sz="40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slow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in learning how to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speak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-  probably affected by autism.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had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a cheeky rebelliousness toward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authority.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slow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verbal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development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curious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about ordinary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things (space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time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tended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</a:rPr>
              <a:t>to think in pictures rather than words. </a:t>
            </a:r>
            <a:endParaRPr lang="it-IT" sz="3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71887"/>
            <a:ext cx="4536504" cy="2361169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algn="just">
              <a:buFont typeface="Calibri" panose="020F0502020204030204" pitchFamily="34" charset="0"/>
              <a:buChar char="−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ad </a:t>
            </a:r>
            <a:r>
              <a:rPr lang="en-US" sz="2400" dirty="0">
                <a:solidFill>
                  <a:srgbClr val="FF0066"/>
                </a:solidFill>
                <a:latin typeface="Calibri" pitchFamily="34" charset="0"/>
              </a:rPr>
              <a:t>a clear view of the problems of physics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determined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to solve them.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Calibri" panose="020F0502020204030204" pitchFamily="34" charset="0"/>
              <a:buChar char="−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personal  strategy </a:t>
            </a:r>
          </a:p>
          <a:p>
            <a:pPr algn="just">
              <a:buFont typeface="Calibri" panose="020F0502020204030204" pitchFamily="34" charset="0"/>
              <a:buChar char="−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able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to visualize the main stages on the way to his goal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buFont typeface="Calibri" panose="020F0502020204030204" pitchFamily="34" charset="0"/>
              <a:buChar char="−"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6615" y="260648"/>
            <a:ext cx="5231508" cy="724942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Calibri" pitchFamily="34" charset="0"/>
              </a:rPr>
              <a:t>AS A STUDENT</a:t>
            </a:r>
            <a:endParaRPr lang="it-IT" sz="4000" dirty="0">
              <a:latin typeface="Calibri" pitchFamily="34" charset="0"/>
            </a:endParaRPr>
          </a:p>
        </p:txBody>
      </p:sp>
      <p:pic>
        <p:nvPicPr>
          <p:cNvPr id="2050" name="Picture 2" descr="C:\Users\Robert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952328" cy="23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436510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SzPct val="7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US" sz="2000" i="1" dirty="0">
                <a:solidFill>
                  <a:srgbClr val="002060"/>
                </a:solidFill>
                <a:latin typeface="Calibri" pitchFamily="34" charset="0"/>
              </a:rPr>
              <a:t>I never failed in </a:t>
            </a:r>
            <a:r>
              <a:rPr lang="en-US" sz="2000" i="1" dirty="0" smtClean="0">
                <a:solidFill>
                  <a:srgbClr val="002060"/>
                </a:solidFill>
                <a:latin typeface="Calibri" pitchFamily="34" charset="0"/>
              </a:rPr>
              <a:t>mathematics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”</a:t>
            </a:r>
          </a:p>
          <a:p>
            <a:pPr algn="just">
              <a:buClr>
                <a:schemeClr val="bg2">
                  <a:lumMod val="50000"/>
                </a:schemeClr>
              </a:buClr>
              <a:buSzPct val="7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US" sz="2000" i="1" dirty="0">
                <a:solidFill>
                  <a:srgbClr val="002060"/>
                </a:solidFill>
                <a:latin typeface="Calibri" pitchFamily="34" charset="0"/>
              </a:rPr>
              <a:t>Before I was fifteen I had mastered differential and integral calculus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."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SzPct val="7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US" sz="2000" i="1" dirty="0">
                <a:solidFill>
                  <a:srgbClr val="002060"/>
                </a:solidFill>
                <a:latin typeface="Calibri" pitchFamily="34" charset="0"/>
              </a:rPr>
              <a:t>far above the school requirements" in </a:t>
            </a:r>
            <a:r>
              <a:rPr lang="en-US" sz="2000" i="1" dirty="0" smtClean="0">
                <a:solidFill>
                  <a:srgbClr val="002060"/>
                </a:solidFill>
                <a:latin typeface="Calibri" pitchFamily="34" charset="0"/>
              </a:rPr>
              <a:t>math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s – in primary school</a:t>
            </a:r>
          </a:p>
          <a:p>
            <a:pPr algn="just">
              <a:buClr>
                <a:schemeClr val="bg2">
                  <a:lumMod val="50000"/>
                </a:schemeClr>
              </a:buClr>
              <a:buSzPct val="70000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By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age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12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- "</a:t>
            </a:r>
            <a:r>
              <a:rPr lang="en-US" sz="2000" i="1" dirty="0" smtClean="0">
                <a:solidFill>
                  <a:srgbClr val="002060"/>
                </a:solidFill>
                <a:latin typeface="Calibri" pitchFamily="34" charset="0"/>
              </a:rPr>
              <a:t>he </a:t>
            </a:r>
            <a:r>
              <a:rPr lang="en-US" sz="2000" i="1" dirty="0">
                <a:solidFill>
                  <a:srgbClr val="002060"/>
                </a:solidFill>
                <a:latin typeface="Calibri" pitchFamily="34" charset="0"/>
              </a:rPr>
              <a:t>already had a predilection for solving complicated problems in applied </a:t>
            </a:r>
            <a:r>
              <a:rPr lang="en-US" sz="2000" i="1" dirty="0" smtClean="0">
                <a:solidFill>
                  <a:srgbClr val="002060"/>
                </a:solidFill>
                <a:latin typeface="Calibri" pitchFamily="34" charset="0"/>
              </a:rPr>
              <a:t>arithmetic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“ (his sister) 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SzPct val="70000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decided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to see if he could jump ahead by learning geometry and algebra on his own. 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8625" y="1196752"/>
            <a:ext cx="8358188" cy="5472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A.EINSTEIN’S REPUTATION </a:t>
            </a:r>
            <a:r>
              <a:rPr lang="it-IT" sz="4200" i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it-IT" sz="4200" i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it-IT" sz="4200" i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19" y="1529710"/>
            <a:ext cx="8712683" cy="5113978"/>
          </a:xfrm>
          <a:noFill/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The academic and the scientific community did not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immediately consider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quickly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his ideas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true.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During  German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nationalism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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target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of campaigns to discredit his theories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because of 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his Jewish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descent.</a:t>
            </a: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His  theories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on relativity became a convenient target for Nazi propaganda.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Only after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World War I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scientists approved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of his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ideas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common people began to believe in him.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When he became famous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, Einstein was hounded by reporters and photographers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Einstein became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a scientific icon and humanist star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The public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 elevated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him into a cult of genius, and canonized him as a secular saint. </a:t>
            </a:r>
            <a:endParaRPr lang="en-GB" sz="2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A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century after his great triumphs, </a:t>
            </a: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Einstein </a:t>
            </a:r>
            <a:r>
              <a:rPr lang="en-GB" sz="2200" dirty="0">
                <a:solidFill>
                  <a:srgbClr val="002060"/>
                </a:solidFill>
                <a:latin typeface="Calibri" pitchFamily="34" charset="0"/>
              </a:rPr>
              <a:t>is considered a real genius. </a:t>
            </a:r>
            <a:r>
              <a:rPr lang="it-IT" sz="2000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70254" y="188640"/>
            <a:ext cx="8228766" cy="1063362"/>
          </a:xfrm>
        </p:spPr>
        <p:txBody>
          <a:bodyPr lIns="82945" tIns="41473" rIns="82945" bIns="41473">
            <a:normAutofit/>
          </a:bodyPr>
          <a:lstStyle/>
          <a:p>
            <a:pPr lvl="0" algn="ctr">
              <a:buNone/>
            </a:pPr>
            <a:r>
              <a:rPr lang="it-IT" sz="4000" b="1" dirty="0">
                <a:latin typeface="Calibri" pitchFamily="34" charset="0"/>
              </a:rPr>
              <a:t>RELIGION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79512" y="1469267"/>
            <a:ext cx="5184576" cy="5109148"/>
          </a:xfrm>
        </p:spPr>
        <p:txBody>
          <a:bodyPr lIns="82945" tIns="41473" rIns="82945" bIns="41473">
            <a:normAutofit/>
          </a:bodyPr>
          <a:lstStyle/>
          <a:p>
            <a:pPr lvl="0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believed 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in a pantheistic </a:t>
            </a: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God</a:t>
            </a:r>
          </a:p>
          <a:p>
            <a:pPr marL="109728" lvl="0" indent="0">
              <a:buClr>
                <a:srgbClr val="FF0066"/>
              </a:buClr>
              <a:buSzPct val="100000"/>
              <a:buNone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		</a:t>
            </a:r>
            <a:endParaRPr lang="en-GB" sz="1900" dirty="0">
              <a:solidFill>
                <a:srgbClr val="002060"/>
              </a:solidFill>
              <a:latin typeface="Calibri" pitchFamily="34" charset="0"/>
            </a:endParaRPr>
          </a:p>
          <a:p>
            <a:pPr marL="109728" lvl="0" indent="0" algn="ctr">
              <a:buClr>
                <a:srgbClr val="FF0066"/>
              </a:buClr>
              <a:buSzPct val="100000"/>
              <a:buNone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1900" b="1" dirty="0" smtClean="0">
                <a:solidFill>
                  <a:srgbClr val="002060"/>
                </a:solidFill>
                <a:latin typeface="Calibri" pitchFamily="34" charset="0"/>
              </a:rPr>
              <a:t>represented 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by the harmony of nature's laws and the beauty of all that </a:t>
            </a:r>
            <a:r>
              <a:rPr lang="en-GB" sz="1900" b="1" dirty="0" smtClean="0">
                <a:solidFill>
                  <a:srgbClr val="002060"/>
                </a:solidFill>
                <a:latin typeface="Calibri" pitchFamily="34" charset="0"/>
              </a:rPr>
              <a:t>exists</a:t>
            </a:r>
            <a:endParaRPr lang="en-GB" sz="19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his 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cosmic religious feeling was the motivation for scientific work;</a:t>
            </a:r>
          </a:p>
          <a:p>
            <a:pPr lvl="0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identified closely with 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Baruch Spinoza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  <a:sym typeface="Wingdings"/>
              </a:rPr>
              <a:t> </a:t>
            </a:r>
            <a:r>
              <a:rPr lang="en-GB" sz="1900" b="1" dirty="0" smtClean="0">
                <a:solidFill>
                  <a:srgbClr val="FF0066"/>
                </a:solidFill>
                <a:latin typeface="Calibri" pitchFamily="34" charset="0"/>
              </a:rPr>
              <a:t>believed the </a:t>
            </a:r>
            <a:r>
              <a:rPr lang="en-GB" sz="1900" b="1" dirty="0">
                <a:solidFill>
                  <a:srgbClr val="FF0066"/>
                </a:solidFill>
                <a:latin typeface="Calibri" pitchFamily="34" charset="0"/>
              </a:rPr>
              <a:t>universe is governed by mechanical and mathematical laws of cause and </a:t>
            </a:r>
            <a:r>
              <a:rPr lang="en-GB" sz="1900" b="1" dirty="0" smtClean="0">
                <a:solidFill>
                  <a:srgbClr val="FF0066"/>
                </a:solidFill>
                <a:latin typeface="Calibri" pitchFamily="34" charset="0"/>
              </a:rPr>
              <a:t>effect</a:t>
            </a:r>
            <a:endParaRPr lang="en-GB" sz="19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loved solitude 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intellectual independence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lvl="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900" dirty="0" smtClean="0">
                <a:solidFill>
                  <a:srgbClr val="002060"/>
                </a:solidFill>
                <a:latin typeface="Calibri" pitchFamily="34" charset="0"/>
              </a:rPr>
              <a:t>understood science </a:t>
            </a:r>
            <a:r>
              <a:rPr lang="en-GB" sz="1900" dirty="0">
                <a:solidFill>
                  <a:srgbClr val="002060"/>
                </a:solidFill>
                <a:latin typeface="Calibri" pitchFamily="34" charset="0"/>
              </a:rPr>
              <a:t>and religion were connected </a:t>
            </a:r>
            <a:endParaRPr lang="en-GB" sz="19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9728" lvl="0" indent="0" algn="ctr">
              <a:buNone/>
            </a:pPr>
            <a:r>
              <a:rPr lang="en-GB" sz="1900" i="1" dirty="0" smtClean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GB" sz="1900" b="1" i="1" dirty="0">
                <a:solidFill>
                  <a:srgbClr val="002060"/>
                </a:solidFill>
                <a:latin typeface="Calibri" pitchFamily="34" charset="0"/>
              </a:rPr>
              <a:t>Science without religion is lame, </a:t>
            </a:r>
            <a:endParaRPr lang="en-GB" sz="19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9728" lvl="0" indent="0" algn="ctr">
              <a:buNone/>
            </a:pPr>
            <a:r>
              <a:rPr lang="en-GB" sz="1900" b="1" i="1" dirty="0" smtClean="0">
                <a:solidFill>
                  <a:srgbClr val="002060"/>
                </a:solidFill>
                <a:latin typeface="Calibri" pitchFamily="34" charset="0"/>
              </a:rPr>
              <a:t>religion </a:t>
            </a:r>
            <a:r>
              <a:rPr lang="en-GB" sz="1900" b="1" i="1" dirty="0">
                <a:solidFill>
                  <a:srgbClr val="002060"/>
                </a:solidFill>
                <a:latin typeface="Calibri" pitchFamily="34" charset="0"/>
              </a:rPr>
              <a:t>without science is blind</a:t>
            </a:r>
            <a:r>
              <a:rPr lang="en-GB" sz="1900" i="1" dirty="0">
                <a:latin typeface="Calibri" pitchFamily="34" charset="0"/>
              </a:rPr>
              <a:t>"</a:t>
            </a:r>
            <a:r>
              <a:rPr lang="en-GB" sz="1900" dirty="0">
                <a:latin typeface="Calibri" pitchFamily="34" charset="0"/>
              </a:rPr>
              <a:t>.</a:t>
            </a:r>
            <a:endParaRPr lang="it-IT" sz="1900" dirty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en-GB" sz="19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GB" sz="1300" dirty="0"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46" y="1469267"/>
            <a:ext cx="3226654" cy="38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486447" y="5584699"/>
            <a:ext cx="3265513" cy="5248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Baruch Spinoza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(1632-1677)</a:t>
            </a:r>
          </a:p>
        </p:txBody>
      </p:sp>
    </p:spTree>
    <p:extLst>
      <p:ext uri="{BB962C8B-B14F-4D97-AF65-F5344CB8AC3E}">
        <p14:creationId xmlns:p14="http://schemas.microsoft.com/office/powerpoint/2010/main" val="29995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he insisted he believed in God 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 algn="ctr">
              <a:buNone/>
            </a:pP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believed 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God's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handiwork was reflected in the harmony of nature's laws and the beauty of all that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exists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 algn="ctr"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  <a:sym typeface="Wingdings"/>
              </a:rPr>
              <a:t></a:t>
            </a:r>
          </a:p>
          <a:p>
            <a:pPr marL="109728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wondrous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mixture of confidence and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humility</a:t>
            </a:r>
          </a:p>
          <a:p>
            <a:pPr marL="109728" indent="0" algn="ctr">
              <a:buNone/>
            </a:pPr>
            <a:r>
              <a:rPr lang="en-US" sz="2400" b="1" dirty="0">
                <a:solidFill>
                  <a:srgbClr val="FF0066"/>
                </a:solidFill>
                <a:latin typeface="Calibri" pitchFamily="34" charset="0"/>
                <a:sym typeface="Wingdings"/>
              </a:rPr>
              <a:t></a:t>
            </a:r>
          </a:p>
          <a:p>
            <a:pPr marL="109728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hlinkClick r:id="rId2" action="ppaction://hlinkfile"/>
              </a:rPr>
              <a:t>God in His Words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09728" indent="0" algn="ctr">
              <a:buNone/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it-IT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IDEA OF GOD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24839" y="547309"/>
            <a:ext cx="8228766" cy="699309"/>
          </a:xfrm>
        </p:spPr>
        <p:txBody>
          <a:bodyPr lIns="82945" tIns="41473" rIns="82945" bIns="41473">
            <a:spAutoFit/>
          </a:bodyPr>
          <a:lstStyle/>
          <a:p>
            <a:pPr lvl="0" algn="ctr">
              <a:buNone/>
            </a:pPr>
            <a:r>
              <a:rPr lang="it-IT" sz="4000" b="1" dirty="0">
                <a:latin typeface="Calibri" pitchFamily="34" charset="0"/>
              </a:rPr>
              <a:t>EINSTEIN AND ZIONISM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79512" y="1484784"/>
            <a:ext cx="4277820" cy="5264661"/>
          </a:xfrm>
        </p:spPr>
        <p:txBody>
          <a:bodyPr lIns="82945" tIns="41473" rIns="82945" bIns="41473">
            <a:spAutoFit/>
          </a:bodyPr>
          <a:lstStyle/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Zionism was a movement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promoting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a Jewish state in Palestine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(19th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and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20ieth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century )</a:t>
            </a:r>
          </a:p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P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assionate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about preserving the Jewish values of social justice and intellectual aspiration </a:t>
            </a:r>
          </a:p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he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wanted to create a place where Jewish could gain an education;</a:t>
            </a:r>
          </a:p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strong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supporter of Hebrew University </a:t>
            </a:r>
          </a:p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 1921: he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went on a worldwide tour to raise money for this establishment.</a:t>
            </a:r>
          </a:p>
          <a:p>
            <a:pPr lvl="0" algn="just">
              <a:buClr>
                <a:srgbClr val="FF0066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He thought a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Jewish state would serve as a cultural centre and not as a real state.</a:t>
            </a:r>
          </a:p>
        </p:txBody>
      </p:sp>
      <p:sp>
        <p:nvSpPr>
          <p:cNvPr id="4" name="CasellaDiTesto 4"/>
          <p:cNvSpPr txBox="1"/>
          <p:nvPr/>
        </p:nvSpPr>
        <p:spPr>
          <a:xfrm>
            <a:off x="4898363" y="4603820"/>
            <a:ext cx="4245637" cy="61334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April 2, 1921 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i="1" dirty="0" err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Zionist</a:t>
            </a:r>
            <a:r>
              <a:rPr lang="it-IT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Movement</a:t>
            </a:r>
            <a:r>
              <a:rPr lang="it-IT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it-IT" b="1" i="1" dirty="0" err="1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fundraising</a:t>
            </a:r>
            <a:r>
              <a:rPr lang="it-IT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it-IT" b="1" i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tour</a:t>
            </a:r>
            <a:endParaRPr lang="it-IT" b="1" i="1" dirty="0"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17" y="1700808"/>
            <a:ext cx="3623070" cy="26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3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9512" y="314174"/>
            <a:ext cx="8637368" cy="666554"/>
          </a:xfrm>
        </p:spPr>
        <p:txBody>
          <a:bodyPr lIns="82945" tIns="41473" rIns="82945" bIns="41473">
            <a:normAutofit fontScale="90000"/>
          </a:bodyPr>
          <a:lstStyle/>
          <a:p>
            <a:pPr lvl="0" algn="ctr">
              <a:buNone/>
            </a:pPr>
            <a:r>
              <a:rPr lang="it-IT" sz="4000" b="1" dirty="0" smtClean="0">
                <a:latin typeface="Calibri" pitchFamily="34" charset="0"/>
              </a:rPr>
              <a:t>PEACE  AND</a:t>
            </a:r>
            <a:r>
              <a:rPr lang="it-IT" sz="4000" dirty="0" smtClean="0">
                <a:latin typeface="Calibri" pitchFamily="34" charset="0"/>
              </a:rPr>
              <a:t> </a:t>
            </a:r>
            <a:r>
              <a:rPr lang="it-IT" sz="4000" b="1" dirty="0" smtClean="0">
                <a:latin typeface="Calibri" pitchFamily="34" charset="0"/>
              </a:rPr>
              <a:t>WAR</a:t>
            </a:r>
            <a:endParaRPr lang="it-IT" sz="4000" b="1" dirty="0">
              <a:latin typeface="Calibri" pitchFamily="34" charset="0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79512" y="1196753"/>
            <a:ext cx="4702858" cy="5400599"/>
          </a:xfrm>
          <a:ln>
            <a:solidFill>
              <a:schemeClr val="tx1"/>
            </a:solidFill>
            <a:prstDash val="dashDot"/>
          </a:ln>
        </p:spPr>
        <p:txBody>
          <a:bodyPr lIns="82945" tIns="41473" rIns="82945" bIns="41473">
            <a:noAutofit/>
          </a:bodyPr>
          <a:lstStyle/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he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did not in principle oppose to the using of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arms,</a:t>
            </a: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WWI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transformed him into </a:t>
            </a: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a hard-core </a:t>
            </a: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pacifist</a:t>
            </a:r>
            <a:endParaRPr lang="en-GB" sz="2000" b="1" dirty="0">
              <a:solidFill>
                <a:srgbClr val="000066"/>
              </a:solidFill>
              <a:latin typeface="Calibri" pitchFamily="34" charset="0"/>
            </a:endParaRP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1920s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and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1930s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  <a:sym typeface="Wingdings"/>
              </a:rPr>
              <a:t>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criticized the evils of armed struggle, </a:t>
            </a:r>
            <a:endParaRPr lang="en-GB" sz="2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he </a:t>
            </a: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urged young men to refuse military </a:t>
            </a: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service</a:t>
            </a:r>
          </a:p>
          <a:p>
            <a:pPr lvl="0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lent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his name to international commissions </a:t>
            </a: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to prevent future </a:t>
            </a: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wars</a:t>
            </a:r>
            <a:endParaRPr lang="en-GB" sz="2000" dirty="0">
              <a:solidFill>
                <a:srgbClr val="000066"/>
              </a:solidFill>
              <a:latin typeface="Calibri" pitchFamily="34" charset="0"/>
            </a:endParaRP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before WW II declared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the situation was so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terrible that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war was the only solution;</a:t>
            </a: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urged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the building of </a:t>
            </a: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the atom </a:t>
            </a:r>
            <a:r>
              <a:rPr lang="en-GB" sz="2000" b="1" dirty="0" smtClean="0">
                <a:solidFill>
                  <a:srgbClr val="000066"/>
                </a:solidFill>
                <a:latin typeface="Calibri" pitchFamily="34" charset="0"/>
              </a:rPr>
              <a:t>bomb</a:t>
            </a:r>
            <a:endParaRPr lang="en-GB" sz="2000" b="1" dirty="0">
              <a:solidFill>
                <a:srgbClr val="000066"/>
              </a:solidFill>
              <a:latin typeface="Calibri" pitchFamily="34" charset="0"/>
            </a:endParaRPr>
          </a:p>
          <a:p>
            <a:pPr lvl="0" algn="just">
              <a:buClr>
                <a:srgbClr val="FF006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l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ater became </a:t>
            </a:r>
            <a:r>
              <a:rPr lang="en-GB" sz="2000" b="1" dirty="0">
                <a:solidFill>
                  <a:srgbClr val="000066"/>
                </a:solidFill>
                <a:latin typeface="Calibri" pitchFamily="34" charset="0"/>
              </a:rPr>
              <a:t>a leader in the movement to find ways to </a:t>
            </a:r>
            <a:r>
              <a:rPr lang="en-GB" sz="2000" dirty="0">
                <a:solidFill>
                  <a:srgbClr val="000066"/>
                </a:solidFill>
                <a:latin typeface="Calibri" pitchFamily="34" charset="0"/>
              </a:rPr>
              <a:t>control </a:t>
            </a:r>
            <a:r>
              <a:rPr lang="en-GB" sz="2000" dirty="0" smtClean="0">
                <a:solidFill>
                  <a:srgbClr val="000066"/>
                </a:solidFill>
                <a:latin typeface="Calibri" pitchFamily="34" charset="0"/>
              </a:rPr>
              <a:t>war</a:t>
            </a:r>
            <a:endParaRPr lang="en-GB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57526" y="1268760"/>
            <a:ext cx="3927755" cy="2678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361306" y="4149080"/>
            <a:ext cx="3592462" cy="52486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1" compatLnSpc="0">
            <a:spAutoFit/>
          </a:bodyPr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1" kern="0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Albert Einstein</a:t>
            </a: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500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it-IT" sz="1500" b="1" i="1" dirty="0" smtClean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1879-1955</a:t>
            </a:r>
            <a:r>
              <a:rPr lang="it-IT" sz="1500" b="1" i="1" dirty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60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3797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OBJECTIVE</a:t>
            </a:r>
            <a:endParaRPr lang="it-IT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984776" cy="3600400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answer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our 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curiosities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Albert Einstein</a:t>
            </a:r>
          </a:p>
          <a:p>
            <a:pPr marL="457200" indent="-4572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experiment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how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 to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learn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groups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L="457200" indent="-4572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rgbClr val="002060"/>
                </a:solidFill>
                <a:latin typeface="Calibri" pitchFamily="34" charset="0"/>
              </a:rPr>
              <a:t>T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o use our competences in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view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of our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interests</a:t>
            </a:r>
            <a:endParaRPr lang="it-IT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experiment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innovative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methods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of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learning</a:t>
            </a:r>
            <a:endParaRPr lang="it-IT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To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improve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our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knowledge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 of the English </a:t>
            </a:r>
            <a:r>
              <a:rPr lang="it-IT" sz="2800" dirty="0" err="1" smtClean="0">
                <a:solidFill>
                  <a:srgbClr val="002060"/>
                </a:solidFill>
                <a:latin typeface="Calibri" pitchFamily="34" charset="0"/>
              </a:rPr>
              <a:t>language</a:t>
            </a:r>
            <a:r>
              <a:rPr lang="it-IT" sz="28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it-IT" sz="2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TEACHINGS HE LEFT POSTERITY</a:t>
            </a:r>
            <a:endParaRPr lang="it-IT" sz="4000" b="1" dirty="0">
              <a:latin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96944" cy="4608512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Physics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discoveries 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85750" indent="-28575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the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war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is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the worst kind of evil </a:t>
            </a:r>
          </a:p>
          <a:p>
            <a:pPr marL="285750" indent="-285750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humanity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mustn’t be destroyed by his own thirst 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of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power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it-IT" sz="1800" dirty="0">
              <a:solidFill>
                <a:srgbClr val="000066"/>
              </a:solidFill>
              <a:latin typeface="Calibri" pitchFamily="34" charset="0"/>
            </a:endParaRPr>
          </a:p>
          <a:p>
            <a:pPr marL="285750" indent="-285750" algn="ctr">
              <a:buFont typeface="Calibri" panose="020F0502020204030204" pitchFamily="34" charset="0"/>
              <a:buChar char="−"/>
            </a:pPr>
            <a:endParaRPr lang="it-IT" sz="1800" dirty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"</a:t>
            </a:r>
            <a:r>
              <a:rPr lang="en-US" sz="1800" b="1" i="1" dirty="0">
                <a:solidFill>
                  <a:srgbClr val="FF0066"/>
                </a:solidFill>
                <a:latin typeface="Calibri" pitchFamily="34" charset="0"/>
              </a:rPr>
              <a:t>war </a:t>
            </a:r>
            <a:r>
              <a:rPr lang="en-US" sz="1800" b="1" i="1" dirty="0" smtClean="0">
                <a:solidFill>
                  <a:srgbClr val="FF0066"/>
                </a:solidFill>
                <a:latin typeface="Calibri" pitchFamily="34" charset="0"/>
              </a:rPr>
              <a:t>is </a:t>
            </a:r>
            <a:r>
              <a:rPr lang="en-US" sz="1800" b="1" i="1" dirty="0">
                <a:solidFill>
                  <a:srgbClr val="FF0066"/>
                </a:solidFill>
                <a:latin typeface="Calibri" pitchFamily="34" charset="0"/>
              </a:rPr>
              <a:t>a </a:t>
            </a:r>
            <a:r>
              <a:rPr lang="en-US" sz="1800" b="1" i="1" dirty="0" smtClean="0">
                <a:solidFill>
                  <a:srgbClr val="FF0066"/>
                </a:solidFill>
                <a:latin typeface="Calibri" pitchFamily="34" charset="0"/>
              </a:rPr>
              <a:t>disease</a:t>
            </a: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” </a:t>
            </a:r>
          </a:p>
          <a:p>
            <a:pPr algn="just">
              <a:spcBef>
                <a:spcPts val="0"/>
              </a:spcBef>
            </a:pP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By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signing the letter to Roosevelt he went against his pacifist principles. 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0066"/>
                </a:solidFill>
                <a:latin typeface="Calibri" pitchFamily="34" charset="0"/>
              </a:rPr>
              <a:t>In 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1954, a year before his death, </a:t>
            </a:r>
            <a:r>
              <a:rPr lang="en-US" sz="1800" b="1" dirty="0">
                <a:solidFill>
                  <a:srgbClr val="000066"/>
                </a:solidFill>
                <a:latin typeface="Calibri" pitchFamily="34" charset="0"/>
              </a:rPr>
              <a:t>Einstein said to his old friend, Linus Pauling</a:t>
            </a:r>
            <a:r>
              <a:rPr lang="en-US" sz="1800" dirty="0">
                <a:solidFill>
                  <a:srgbClr val="000066"/>
                </a:solidFill>
                <a:latin typeface="Calibri" pitchFamily="34" charset="0"/>
              </a:rPr>
              <a:t>: </a:t>
            </a:r>
            <a:endParaRPr lang="en-US" sz="18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/>
            <a:endParaRPr lang="it-IT" sz="1800" dirty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rgbClr val="000066"/>
                </a:solidFill>
                <a:latin typeface="Calibri" pitchFamily="34" charset="0"/>
              </a:rPr>
              <a:t>"</a:t>
            </a:r>
            <a:r>
              <a:rPr lang="en-US" sz="2400" i="1" dirty="0">
                <a:solidFill>
                  <a:srgbClr val="000066"/>
                </a:solidFill>
                <a:latin typeface="Calibri" pitchFamily="34" charset="0"/>
              </a:rPr>
              <a:t>I made one great mistake in my life, when I signed the letter to President Roosevelt recommending that atom bombs be made; but there was some justification: the danger that the Germans would make them ..."</a:t>
            </a:r>
            <a:endParaRPr lang="it-IT" sz="2400" dirty="0">
              <a:solidFill>
                <a:srgbClr val="000066"/>
              </a:solidFill>
              <a:latin typeface="Calibri" pitchFamily="34" charset="0"/>
            </a:endParaRPr>
          </a:p>
          <a:p>
            <a:pPr algn="just"/>
            <a:endParaRPr lang="it-IT" sz="24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12819"/>
              </p:ext>
            </p:extLst>
          </p:nvPr>
        </p:nvGraphicFramePr>
        <p:xfrm>
          <a:off x="251520" y="1196752"/>
          <a:ext cx="8568952" cy="5306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/>
              </a:tblGrid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BAIS VALENTINA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BELTRAMINO DAVIDE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BODIGOI DAVIDE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CANDOTTI SARA</a:t>
                      </a:r>
                      <a:endParaRPr lang="it-IT" sz="1000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CECCHETTO RICCARDO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DEL STABILE SOFIA</a:t>
                      </a:r>
                      <a:endParaRPr lang="it-IT" sz="1000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DE LUCA ALESSANDRO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DONAGGIO VALENTINA</a:t>
                      </a:r>
                      <a:endParaRPr lang="it-IT" sz="1000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FERRO GIADA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FRANCO RICCARDO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MAREGA PAOLO</a:t>
                      </a:r>
                      <a:endParaRPr lang="it-IT" sz="1000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MARTINELLO FEDERICO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PAOLINI LEONARDO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PARLATI VITTORIA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VIANELLO LUCA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>
                          <a:solidFill>
                            <a:srgbClr val="000066"/>
                          </a:solidFill>
                          <a:effectLst/>
                        </a:rPr>
                        <a:t>VIDAL ROBERTA</a:t>
                      </a:r>
                      <a:endParaRPr lang="it-IT" sz="100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VITA GIORGIA</a:t>
                      </a:r>
                      <a:endParaRPr lang="it-IT" sz="1000" dirty="0">
                        <a:solidFill>
                          <a:srgbClr val="00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77" marR="14223" marT="7619" marB="0"/>
                </a:tc>
              </a:tr>
              <a:tr h="2602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600" dirty="0">
                          <a:solidFill>
                            <a:srgbClr val="000066"/>
                          </a:solidFill>
                          <a:effectLst/>
                        </a:rPr>
                        <a:t>WASCHL </a:t>
                      </a:r>
                      <a:r>
                        <a:rPr lang="it-IT" sz="1600" dirty="0" smtClean="0">
                          <a:solidFill>
                            <a:srgbClr val="000066"/>
                          </a:solidFill>
                          <a:effectLst/>
                        </a:rPr>
                        <a:t>ANDREA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3200" dirty="0" err="1" smtClean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Teacher</a:t>
                      </a:r>
                      <a:r>
                        <a:rPr lang="it-IT" sz="3200" dirty="0" smtClean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: prof. Marilena Beltramini</a:t>
                      </a:r>
                    </a:p>
                  </a:txBody>
                  <a:tcPr marL="43177" marR="14223" marT="7619" marB="0"/>
                </a:tc>
              </a:tr>
            </a:tbl>
          </a:graphicData>
        </a:graphic>
      </p:graphicFrame>
      <p:sp>
        <p:nvSpPr>
          <p:cNvPr id="4" name="Sotto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500" dirty="0" smtClean="0">
                <a:solidFill>
                  <a:schemeClr val="tx1"/>
                </a:solidFill>
                <a:latin typeface="Calibri" pitchFamily="34" charset="0"/>
              </a:rPr>
              <a:t>             </a:t>
            </a:r>
            <a:br>
              <a:rPr lang="it-IT" sz="35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it-IT" sz="4900" dirty="0" smtClean="0">
                <a:solidFill>
                  <a:srgbClr val="000066"/>
                </a:solidFill>
                <a:latin typeface="Calibri" pitchFamily="34" charset="0"/>
              </a:rPr>
              <a:t>CREDITS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8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7"/>
          </a:xfrm>
        </p:spPr>
        <p:txBody>
          <a:bodyPr>
            <a:noAutofit/>
          </a:bodyPr>
          <a:lstStyle/>
          <a:p>
            <a:pPr algn="ctr"/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FF0066"/>
                </a:solidFill>
                <a:latin typeface="Calibri" pitchFamily="34" charset="0"/>
              </a:rPr>
              <a:t>STEPS OF WORKSHOP</a:t>
            </a:r>
            <a:endParaRPr lang="it-IT" sz="28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9" y="1772816"/>
            <a:ext cx="417646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SELECTION </a:t>
            </a:r>
            <a:r>
              <a:rPr lang="it-IT" sz="2800" b="1" dirty="0" smtClean="0">
                <a:solidFill>
                  <a:srgbClr val="FF0066"/>
                </a:solidFill>
                <a:latin typeface="Calibri" pitchFamily="34" charset="0"/>
              </a:rPr>
              <a:t>OF RELEVANT INFORMATION</a:t>
            </a:r>
            <a:r>
              <a:rPr lang="it-IT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Calibri" pitchFamily="34" charset="0"/>
              </a:rPr>
              <a:t>COLLECTED </a:t>
            </a:r>
            <a:endParaRPr lang="it-IT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9204" y="1751036"/>
            <a:ext cx="37832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66"/>
                </a:solidFill>
                <a:latin typeface="Calibri" pitchFamily="34" charset="0"/>
              </a:rPr>
              <a:t>ARGUMENTATIVE STRUCTURE </a:t>
            </a:r>
          </a:p>
          <a:p>
            <a:r>
              <a:rPr lang="it-IT" sz="2200" b="1" dirty="0" smtClean="0">
                <a:solidFill>
                  <a:srgbClr val="002060"/>
                </a:solidFill>
                <a:latin typeface="Calibri" pitchFamily="34" charset="0"/>
              </a:rPr>
              <a:t>FOR PRESENTATION </a:t>
            </a:r>
            <a:r>
              <a:rPr lang="it-IT" sz="2200" b="1" dirty="0" smtClean="0">
                <a:solidFill>
                  <a:srgbClr val="FF0066"/>
                </a:solidFill>
                <a:latin typeface="Calibri" pitchFamily="34" charset="0"/>
              </a:rPr>
              <a:t>OUTLINE</a:t>
            </a:r>
            <a:endParaRPr lang="it-IT" sz="22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20072" y="3282247"/>
            <a:ext cx="32756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Calibri" pitchFamily="34" charset="0"/>
              </a:rPr>
              <a:t>LAY OUT </a:t>
            </a:r>
            <a:r>
              <a:rPr lang="it-IT" sz="3200" b="1" dirty="0" smtClean="0">
                <a:solidFill>
                  <a:srgbClr val="FF0066"/>
                </a:solidFill>
                <a:latin typeface="Calibri" pitchFamily="34" charset="0"/>
              </a:rPr>
              <a:t>DESIGN</a:t>
            </a:r>
            <a:endParaRPr lang="it-IT" sz="32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247" y="3286725"/>
            <a:ext cx="35283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Calibri" pitchFamily="34" charset="0"/>
              </a:rPr>
              <a:t>POWER POINT </a:t>
            </a:r>
            <a:r>
              <a:rPr lang="it-IT" sz="2800" b="1" dirty="0">
                <a:solidFill>
                  <a:srgbClr val="FF0066"/>
                </a:solidFill>
                <a:latin typeface="Calibri" pitchFamily="34" charset="0"/>
              </a:rPr>
              <a:t>IMPLEMENTATION</a:t>
            </a:r>
            <a:r>
              <a:rPr lang="it-IT" sz="2400" dirty="0" smtClean="0">
                <a:solidFill>
                  <a:srgbClr val="FF0066"/>
                </a:solidFill>
                <a:latin typeface="Calibri" pitchFamily="34" charset="0"/>
              </a:rPr>
              <a:t>.</a:t>
            </a:r>
            <a:endParaRPr lang="it-IT" sz="24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7574" y="4840786"/>
            <a:ext cx="352839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66"/>
                </a:solidFill>
                <a:latin typeface="Calibri" pitchFamily="34" charset="0"/>
              </a:rPr>
              <a:t>TEXT</a:t>
            </a:r>
            <a:r>
              <a:rPr lang="it-IT" sz="3200" b="1" dirty="0" smtClean="0">
                <a:solidFill>
                  <a:srgbClr val="002060"/>
                </a:solidFill>
                <a:latin typeface="Calibri" pitchFamily="34" charset="0"/>
              </a:rPr>
              <a:t> OF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Calibri" pitchFamily="34" charset="0"/>
              </a:rPr>
              <a:t>POWER POINT</a:t>
            </a:r>
          </a:p>
          <a:p>
            <a:endParaRPr lang="it-IT" sz="2000" dirty="0"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09202" y="4563787"/>
            <a:ext cx="363926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66"/>
                </a:solidFill>
                <a:latin typeface="Calibri" pitchFamily="34" charset="0"/>
              </a:rPr>
              <a:t>COMPLETION </a:t>
            </a:r>
            <a:r>
              <a:rPr lang="it-IT" sz="3000" b="1" dirty="0" smtClean="0">
                <a:solidFill>
                  <a:srgbClr val="002060"/>
                </a:solidFill>
                <a:latin typeface="Calibri" pitchFamily="34" charset="0"/>
              </a:rPr>
              <a:t>OF FILE</a:t>
            </a:r>
            <a:endParaRPr lang="it-IT" sz="3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01904" y="5805264"/>
            <a:ext cx="34938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Calibri" pitchFamily="34" charset="0"/>
              </a:rPr>
              <a:t>TEXT </a:t>
            </a:r>
            <a:r>
              <a:rPr lang="it-IT" sz="3200" b="1" dirty="0" smtClean="0">
                <a:solidFill>
                  <a:srgbClr val="FF0066"/>
                </a:solidFill>
                <a:latin typeface="Calibri" pitchFamily="34" charset="0"/>
              </a:rPr>
              <a:t>REVISION</a:t>
            </a:r>
            <a:endParaRPr lang="it-IT" sz="32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4607291" y="2135756"/>
            <a:ext cx="501911" cy="3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6" idx="2"/>
          </p:cNvCxnSpPr>
          <p:nvPr/>
        </p:nvCxnSpPr>
        <p:spPr>
          <a:xfrm flipH="1">
            <a:off x="6748812" y="2520477"/>
            <a:ext cx="252030" cy="620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7" idx="1"/>
            <a:endCxn id="8" idx="3"/>
          </p:cNvCxnSpPr>
          <p:nvPr/>
        </p:nvCxnSpPr>
        <p:spPr>
          <a:xfrm flipH="1">
            <a:off x="3970639" y="3574635"/>
            <a:ext cx="1249433" cy="189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8" idx="2"/>
          </p:cNvCxnSpPr>
          <p:nvPr/>
        </p:nvCxnSpPr>
        <p:spPr>
          <a:xfrm>
            <a:off x="2206443" y="4240832"/>
            <a:ext cx="0" cy="196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3"/>
          </p:cNvCxnSpPr>
          <p:nvPr/>
        </p:nvCxnSpPr>
        <p:spPr>
          <a:xfrm flipV="1">
            <a:off x="4185966" y="5194729"/>
            <a:ext cx="864096" cy="338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0" idx="2"/>
          </p:cNvCxnSpPr>
          <p:nvPr/>
        </p:nvCxnSpPr>
        <p:spPr>
          <a:xfrm flipH="1">
            <a:off x="6748813" y="5117785"/>
            <a:ext cx="180020" cy="543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7667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Peculiarities about Albert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Most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relevant discoveries: 1905 – Annus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Mirabilis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Nobel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rize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Additional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prizes and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awards</a:t>
            </a:r>
            <a:endParaRPr lang="en-US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real genius or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one who also made mistakes?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Personality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The story of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his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life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Childhood</a:t>
            </a:r>
            <a:endParaRPr lang="it-IT" sz="2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Kind of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student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 R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eputation among common people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Religion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His relationship with God 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The scientist and Zionism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Calibri" pitchFamily="34" charset="0"/>
              </a:rPr>
              <a:t>Peace and </a:t>
            </a: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War</a:t>
            </a:r>
          </a:p>
          <a:p>
            <a:pPr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alibri" pitchFamily="34" charset="0"/>
              </a:rPr>
              <a:t>Teachings he left posterity</a:t>
            </a:r>
            <a:endParaRPr lang="it-IT" sz="26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it-IT" sz="3300" dirty="0">
              <a:latin typeface="Calibri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92088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OUR CURIOSITIES</a:t>
            </a:r>
            <a:endParaRPr lang="it-IT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237234" cy="29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5" cy="5328592"/>
          </a:xfrm>
        </p:spPr>
        <p:txBody>
          <a:bodyPr>
            <a:noAutofit/>
          </a:bodyPr>
          <a:lstStyle/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What does 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a light beam would look like if you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can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run alongside it at the same speed. 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If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light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is 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a wave, then the light beam should appear stationary, like a frozen wave.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And  yet</a:t>
            </a:r>
            <a:r>
              <a:rPr lang="en-US" sz="2000" dirty="0">
                <a:solidFill>
                  <a:srgbClr val="000066"/>
                </a:solidFill>
                <a:latin typeface="Calibri" pitchFamily="34" charset="0"/>
              </a:rPr>
              <a:t>, in reality, the light beam is moving. 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The question  of  his main thinking </a:t>
            </a:r>
            <a:r>
              <a:rPr lang="en-US" sz="2000" b="1" dirty="0">
                <a:solidFill>
                  <a:srgbClr val="FF0066"/>
                </a:solidFill>
                <a:latin typeface="Calibri" pitchFamily="34" charset="0"/>
              </a:rPr>
              <a:t>for </a:t>
            </a: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10 </a:t>
            </a:r>
            <a:r>
              <a:rPr lang="en-US" sz="2000" b="1" dirty="0">
                <a:solidFill>
                  <a:srgbClr val="FF0066"/>
                </a:solidFill>
                <a:latin typeface="Calibri" pitchFamily="34" charset="0"/>
              </a:rPr>
              <a:t>years. </a:t>
            </a: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sym typeface="Wingdings"/>
              </a:rPr>
              <a:t></a:t>
            </a:r>
            <a:r>
              <a:rPr lang="en-US" sz="2000" dirty="0" smtClean="0">
                <a:latin typeface="Calibri" pitchFamily="34" charset="0"/>
              </a:rPr>
              <a:t> question of the </a:t>
            </a:r>
            <a:r>
              <a:rPr lang="en-US" sz="2000" dirty="0">
                <a:latin typeface="Calibri" pitchFamily="34" charset="0"/>
              </a:rPr>
              <a:t>relative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speed to the stationary observer and the observer moving with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the light.</a:t>
            </a:r>
          </a:p>
          <a:p>
            <a:pPr marL="109728" indent="0" algn="just">
              <a:buClr>
                <a:srgbClr val="FF0066"/>
              </a:buClr>
              <a:buSzPct val="100000"/>
              <a:buNone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First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scientific paper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"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The Investigation of the State of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</a:rPr>
              <a:t>Aether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in Magnetic Fields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.“ He was 16.</a:t>
            </a: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pictured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lightning striking at both ends of a moving train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. A person on the embankment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might see the strikes as simultaneous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, but to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someone on the speeding train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this   </a:t>
            </a: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would appear to have happened at different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moments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US" sz="2800" dirty="0" smtClean="0">
                <a:solidFill>
                  <a:srgbClr val="FF0066"/>
                </a:solidFill>
                <a:latin typeface="Calibri" pitchFamily="34" charset="0"/>
                <a:hlinkClick r:id="rId2" action="ppaction://hlinkfile"/>
              </a:rPr>
              <a:t>?</a:t>
            </a:r>
            <a:endParaRPr lang="it-IT" sz="28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ALBERT’S MAIN QUESTIONS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/>
            </a:r>
            <a:br>
              <a:rPr lang="it-IT" sz="2400" dirty="0"/>
            </a:br>
            <a:r>
              <a:rPr lang="it-IT" sz="3600" dirty="0">
                <a:latin typeface="Calibri" pitchFamily="34" charset="0"/>
              </a:rPr>
              <a:t>HIS </a:t>
            </a:r>
            <a:r>
              <a:rPr lang="en-US" sz="3600" dirty="0" smtClean="0">
                <a:latin typeface="Calibri" pitchFamily="34" charset="0"/>
              </a:rPr>
              <a:t>RELEVANT DISCOVERIES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i="1" dirty="0" smtClean="0">
                <a:solidFill>
                  <a:srgbClr val="FF0066"/>
                </a:solidFill>
                <a:latin typeface="Calibri" pitchFamily="34" charset="0"/>
              </a:rPr>
              <a:t>1905 </a:t>
            </a:r>
            <a:r>
              <a:rPr lang="en-US" sz="3600" i="1" dirty="0">
                <a:solidFill>
                  <a:srgbClr val="FF0066"/>
                </a:solidFill>
                <a:latin typeface="Calibri" pitchFamily="34" charset="0"/>
              </a:rPr>
              <a:t>– Annus Mirabilis</a:t>
            </a:r>
            <a:endParaRPr lang="it-IT" sz="36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220953"/>
          </a:xfrm>
        </p:spPr>
        <p:txBody>
          <a:bodyPr>
            <a:normAutofit fontScale="92500" lnSpcReduction="20000"/>
          </a:bodyPr>
          <a:lstStyle/>
          <a:p>
            <a:pPr marL="179388" indent="-179388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1905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: published four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works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basic to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the foundation of modern physics and changed views on space, time, and matter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. (n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the 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</a:rPr>
              <a:t>Annalen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der 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Physik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algn="just">
              <a:buClr>
                <a:srgbClr val="FF0066"/>
              </a:buClr>
              <a:buSzPct val="100000"/>
            </a:pPr>
            <a:endParaRPr lang="it-IT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179388" indent="-179388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Photoelectric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effect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: it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gave rise to quantum theory by suggesting that energy is exchanged only in discrete amounts (quanta). 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Clr>
                <a:srgbClr val="FF0066"/>
              </a:buClr>
              <a:buSzPct val="100000"/>
            </a:pPr>
            <a:endParaRPr lang="it-IT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79388" indent="-179388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Brownian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motion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It describes the random motion of particles suspended in a fluid resulting from their collision with the quick atoms or that the speed of molecules in the gas or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liquid.</a:t>
            </a:r>
            <a:endParaRPr lang="it-IT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9388" indent="-179388" algn="just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Special </a:t>
            </a: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relativity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: It explains that the speed of light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is independent of the motion of the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observer.</a:t>
            </a:r>
          </a:p>
          <a:p>
            <a:pPr algn="just">
              <a:buClr>
                <a:srgbClr val="FF0066"/>
              </a:buClr>
              <a:buSzPct val="100000"/>
            </a:pPr>
            <a:endParaRPr lang="it-IT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179388" indent="-179388" algn="ctr"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 = 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mc2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The 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matter-energy equivalence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estabilished that energy (E) equals mass (m) times the speed of light (c) squared. It means 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Clr>
                <a:srgbClr val="FF0066"/>
              </a:buClr>
              <a:buSzPct val="100000"/>
            </a:pP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mass </a:t>
            </a:r>
            <a:r>
              <a:rPr lang="en-US" sz="2400" b="1" dirty="0">
                <a:solidFill>
                  <a:srgbClr val="FF0066"/>
                </a:solidFill>
                <a:latin typeface="Calibri" pitchFamily="34" charset="0"/>
              </a:rPr>
              <a:t>is just one form of energy and that a small </a:t>
            </a: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amount</a:t>
            </a:r>
          </a:p>
          <a:p>
            <a:pPr algn="ctr">
              <a:buClr>
                <a:srgbClr val="FF0066"/>
              </a:buClr>
              <a:buSzPct val="100000"/>
            </a:pP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alibri" pitchFamily="34" charset="0"/>
              </a:rPr>
              <a:t>of </a:t>
            </a: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mass can </a:t>
            </a:r>
            <a:r>
              <a:rPr lang="en-US" sz="2400" b="1" dirty="0">
                <a:solidFill>
                  <a:srgbClr val="FF0066"/>
                </a:solidFill>
                <a:latin typeface="Calibri" pitchFamily="34" charset="0"/>
              </a:rPr>
              <a:t>be converted to a phenomenal amount of energy. </a:t>
            </a:r>
            <a:endParaRPr lang="it-IT" sz="2400" b="1" dirty="0">
              <a:solidFill>
                <a:srgbClr val="FF0066"/>
              </a:solidFill>
              <a:latin typeface="Calibri" pitchFamily="34" charset="0"/>
            </a:endParaRPr>
          </a:p>
          <a:p>
            <a:pPr marL="179388" indent="-179388"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280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143000" y="1229722"/>
            <a:ext cx="6858000" cy="11606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7606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800" dirty="0" smtClean="0"/>
              <a:t/>
            </a:r>
            <a:br>
              <a:rPr lang="en-GB" sz="3800" dirty="0" smtClean="0"/>
            </a:br>
            <a:r>
              <a:rPr lang="en-GB" sz="3800" dirty="0" smtClean="0">
                <a:latin typeface="Calibri" pitchFamily="34" charset="0"/>
              </a:rPr>
              <a:t>WHY HIS NOBEL PRIZE?</a:t>
            </a:r>
            <a:r>
              <a:rPr lang="it-IT" sz="3800" dirty="0" smtClean="0">
                <a:latin typeface="Calibri" pitchFamily="34" charset="0"/>
              </a:rPr>
              <a:t/>
            </a:r>
            <a:br>
              <a:rPr lang="it-IT" sz="3800" dirty="0" smtClean="0">
                <a:latin typeface="Calibri" pitchFamily="34" charset="0"/>
              </a:rPr>
            </a:br>
            <a:endParaRPr lang="it-IT" sz="3800" dirty="0">
              <a:latin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568952" cy="144016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  In 1921 Albert Einstein received the Nobel Prize in Physics for:</a:t>
            </a:r>
          </a:p>
          <a:p>
            <a:pPr marL="179388" indent="-179388"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his discovery of </a:t>
            </a: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the law of the photoelectric effect</a:t>
            </a:r>
          </a:p>
          <a:p>
            <a:pPr marL="179388" indent="-179388" algn="just" fontAlgn="auto">
              <a:spcAft>
                <a:spcPts val="0"/>
              </a:spcAft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his </a:t>
            </a:r>
            <a:r>
              <a:rPr lang="en-US" sz="2400" b="1" dirty="0">
                <a:solidFill>
                  <a:srgbClr val="FF0066"/>
                </a:solidFill>
                <a:latin typeface="Calibri" pitchFamily="34" charset="0"/>
              </a:rPr>
              <a:t>services to theoretical </a:t>
            </a: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physics</a:t>
            </a:r>
            <a:endParaRPr lang="it-IT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3" name="Picture 19" descr="http://d.ibtimes.co.uk/en/full/238203/albert-einsteins-theory-was-right-says-c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6431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53" y="3068960"/>
            <a:ext cx="26431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62" y="3068960"/>
            <a:ext cx="24082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8625" y="1143000"/>
            <a:ext cx="8286750" cy="55006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ADDITIONAL PRIZES AND AWARDS</a:t>
            </a:r>
            <a:r>
              <a:rPr lang="it-IT" sz="4000" dirty="0" smtClean="0">
                <a:latin typeface="Calibri" pitchFamily="34" charset="0"/>
              </a:rPr>
              <a:t/>
            </a:r>
            <a:br>
              <a:rPr lang="it-IT" sz="4000" dirty="0" smtClean="0">
                <a:latin typeface="Calibri" pitchFamily="34" charset="0"/>
              </a:rPr>
            </a:br>
            <a:endParaRPr lang="it-IT" sz="40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628800"/>
            <a:ext cx="8287191" cy="5014888"/>
          </a:xfrm>
          <a:noFill/>
          <a:ln>
            <a:solidFill>
              <a:schemeClr val="tx1"/>
            </a:solidFill>
            <a:prstDash val="dash"/>
          </a:ln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66"/>
                </a:solidFill>
                <a:latin typeface="Calibri" pitchFamily="34" charset="0"/>
              </a:rPr>
              <a:t>Albert Einstein’s most important recognitions: </a:t>
            </a:r>
            <a:endParaRPr lang="en-US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1925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The Royal Society awarded him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the Copley Medal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1934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he gave the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Josiah Willard Gibbs lecture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1936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he was awarded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the Franklin Institute's Franklin Medal for his extensive work on relativity and the photo-electric effect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1990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his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name was added to the Walhalla temple for "laudable and distinguished Germans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" which is located in Donaustauf in Bavaria.</a:t>
            </a:r>
          </a:p>
          <a:p>
            <a:pPr algn="just"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1999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Time magazine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named him the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Person of the Century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the biographer’s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words "</a:t>
            </a:r>
            <a:r>
              <a:rPr lang="en-US" sz="2000" b="1" i="1" dirty="0" smtClean="0">
                <a:solidFill>
                  <a:srgbClr val="FF0066"/>
                </a:solidFill>
                <a:latin typeface="Calibri" pitchFamily="34" charset="0"/>
              </a:rPr>
              <a:t>to the scientifically literate and the public at large, Einstein is synonymous with genius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". 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1999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an opinion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poll of 100 leading physicists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ranked Einstein the "</a:t>
            </a: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greatest physicist ever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”. A Gallup poll recorded him as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the fourth most admired person of the 20th century in the U.S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Calibri" panose="020F0502020204030204" pitchFamily="34" charset="0"/>
              <a:buChar char="−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2008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 he was inducted into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the New Jersey Hall of Fame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9807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WAS HE </a:t>
            </a:r>
            <a:r>
              <a:rPr lang="en-US" sz="3200" dirty="0" smtClean="0">
                <a:latin typeface="Calibri" pitchFamily="34" charset="0"/>
              </a:rPr>
              <a:t>A </a:t>
            </a:r>
            <a:r>
              <a:rPr lang="en-US" sz="3200" b="1" dirty="0" smtClean="0">
                <a:latin typeface="Calibri" pitchFamily="34" charset="0"/>
              </a:rPr>
              <a:t>REAL GENIUS OR DID HE HIMSELF MAKE SOME MISTAKES?</a:t>
            </a:r>
            <a:endParaRPr lang="it-IT" sz="3200" b="1" dirty="0">
              <a:latin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9024" y="1412776"/>
            <a:ext cx="8784976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1800" b="1" dirty="0" smtClean="0">
                <a:solidFill>
                  <a:srgbClr val="FF0066"/>
                </a:solidFill>
                <a:latin typeface="Calibri" pitchFamily="34" charset="0"/>
              </a:rPr>
              <a:t>Einstein’ published papers 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179388" indent="-179388" algn="jus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ore than 300</a:t>
            </a:r>
          </a:p>
          <a:p>
            <a:pPr marL="179388" indent="-179388" algn="jus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 over 150 other works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His great achievements and originality have made the word "Einstein" synonymous with genius, </a:t>
            </a:r>
            <a:r>
              <a:rPr lang="en-US" sz="2000" b="1" dirty="0" smtClean="0">
                <a:solidFill>
                  <a:srgbClr val="FF0066"/>
                </a:solidFill>
                <a:latin typeface="Calibri" pitchFamily="34" charset="0"/>
              </a:rPr>
              <a:t>but he also made some mistakes: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v"/>
            </a:pPr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1905 Mistake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transverse mass of high-speed particles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1905 Multiple mistakes in the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mathematics and physics used in calculation of viscosity of liquids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, from which Einstein deduced size of molecules;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1905 Mistakes in the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relationship between thermal radiation and quanta of light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1905 Mistake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the first, second, third, fourth, fifth, sixth and seventh proof of E = mc²;</a:t>
            </a:r>
            <a:endParaRPr lang="it-IT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1907 Mistakes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the Principle of Equivalence of gravitation and acceleration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1911 Mistake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the first calculation of the bending of light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1915 Mistakes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several attempts at theories of general relativity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1919 Mistakes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two attempts to modify general relativity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1933 Mistakes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interpretation of quantum mechanics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  <a:endParaRPr lang="it-IT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5750" lvl="0" indent="-285750" algn="just">
              <a:spcBef>
                <a:spcPts val="0"/>
              </a:spcBef>
              <a:buClr>
                <a:srgbClr val="FF006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1939 Mistake in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the interpretation of the Schwarzschild singularity and gravitational collapse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 (the “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black hole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”)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it-IT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557</TotalTime>
  <Words>1459</Words>
  <Application>Microsoft Office PowerPoint</Application>
  <PresentationFormat>Presentazione su schermo (4:3)</PresentationFormat>
  <Paragraphs>222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Viale</vt:lpstr>
      <vt:lpstr>DISCOVERING EINSTEIN</vt:lpstr>
      <vt:lpstr> OUR OBJECTIVE</vt:lpstr>
      <vt:lpstr>ORGANIZATION</vt:lpstr>
      <vt:lpstr>OUR CURIOSITIES</vt:lpstr>
      <vt:lpstr>ALBERT’S MAIN QUESTIONS</vt:lpstr>
      <vt:lpstr> HIS RELEVANT DISCOVERIES 1905 – Annus Mirabilis</vt:lpstr>
      <vt:lpstr> WHY HIS NOBEL PRIZE? </vt:lpstr>
      <vt:lpstr> ADDITIONAL PRIZES AND AWARDS </vt:lpstr>
      <vt:lpstr>WAS HE A REAL GENIUS OR DID HE HIMSELF MAKE SOME MISTAKES?</vt:lpstr>
      <vt:lpstr>PERSONALITY</vt:lpstr>
      <vt:lpstr>HIS LIFE. A TIMELINE I</vt:lpstr>
      <vt:lpstr>HIS LIFE. A TIMELINE II</vt:lpstr>
      <vt:lpstr>CHILDHOOD</vt:lpstr>
      <vt:lpstr>AS A STUDENT</vt:lpstr>
      <vt:lpstr> A.EINSTEIN’S REPUTATION  </vt:lpstr>
      <vt:lpstr>RELIGION</vt:lpstr>
      <vt:lpstr>IDEA OF GOD</vt:lpstr>
      <vt:lpstr>EINSTEIN AND ZIONISM </vt:lpstr>
      <vt:lpstr>PEACE  AND WAR</vt:lpstr>
      <vt:lpstr>TEACHINGS HE LEFT POSTERITY</vt:lpstr>
      <vt:lpstr>              CREDITS 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SCOPRENDO EINSTEIN</dc:title>
  <dc:creator>Valued Acer Customer</dc:creator>
  <cp:lastModifiedBy>admin</cp:lastModifiedBy>
  <cp:revision>78</cp:revision>
  <dcterms:created xsi:type="dcterms:W3CDTF">2014-04-29T14:59:03Z</dcterms:created>
  <dcterms:modified xsi:type="dcterms:W3CDTF">2014-05-26T22:18:27Z</dcterms:modified>
</cp:coreProperties>
</file>