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7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C93985-C680-4FAE-A191-0C9AC90CFBA8}" type="datetimeFigureOut">
              <a:rPr lang="it-IT" smtClean="0"/>
              <a:pPr/>
              <a:t>02/11/2013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7E0037-53E3-4F36-982D-5558F05D58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35696" y="2132856"/>
            <a:ext cx="6548264" cy="1728191"/>
          </a:xfrm>
        </p:spPr>
        <p:txBody>
          <a:bodyPr/>
          <a:lstStyle/>
          <a:p>
            <a:r>
              <a:rPr lang="it-IT" dirty="0" smtClean="0"/>
              <a:t>THE LANGUAGE OF LOVE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148064" y="5993904"/>
            <a:ext cx="3995936" cy="864096"/>
          </a:xfrm>
        </p:spPr>
        <p:txBody>
          <a:bodyPr>
            <a:normAutofit/>
          </a:bodyPr>
          <a:lstStyle/>
          <a:p>
            <a:r>
              <a:rPr lang="it-IT" sz="1600" dirty="0" smtClean="0">
                <a:solidFill>
                  <a:schemeClr val="tx1"/>
                </a:solidFill>
              </a:rPr>
              <a:t>STUDENT:LORENZO MAZZA</a:t>
            </a:r>
          </a:p>
          <a:p>
            <a:r>
              <a:rPr lang="it-IT" sz="1600" dirty="0" smtClean="0">
                <a:solidFill>
                  <a:schemeClr val="tx1"/>
                </a:solidFill>
              </a:rPr>
              <a:t>CLASSE:4^A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DIFFERENCES BETWEEN TODAY’S </a:t>
            </a:r>
            <a:r>
              <a:rPr lang="it-IT" sz="2800" dirty="0" smtClean="0"/>
              <a:t>COURTING AND </a:t>
            </a:r>
            <a:r>
              <a:rPr lang="it-IT" sz="2800" dirty="0" smtClean="0"/>
              <a:t>THE MEDIEVAL ONES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</a:t>
            </a:r>
            <a:r>
              <a:rPr lang="en-US" sz="2400" dirty="0" smtClean="0"/>
              <a:t>uring </a:t>
            </a:r>
            <a:r>
              <a:rPr lang="en-US" sz="2400" dirty="0" smtClean="0"/>
              <a:t>the Middle Ages </a:t>
            </a:r>
            <a:r>
              <a:rPr lang="en-US" sz="2400" dirty="0" smtClean="0"/>
              <a:t>Courting was </a:t>
            </a:r>
            <a:r>
              <a:rPr lang="en-US" sz="2400" dirty="0" smtClean="0"/>
              <a:t>necessarily a male’s </a:t>
            </a:r>
            <a:r>
              <a:rPr lang="en-US" sz="2400" dirty="0" smtClean="0"/>
              <a:t>function. </a:t>
            </a:r>
            <a:r>
              <a:rPr lang="en-US" sz="2400" dirty="0" smtClean="0"/>
              <a:t>N</a:t>
            </a:r>
            <a:r>
              <a:rPr lang="en-US" sz="2400" dirty="0" smtClean="0"/>
              <a:t>owadays things have changed.</a:t>
            </a:r>
            <a:endParaRPr lang="en-US" sz="2400" dirty="0" smtClean="0"/>
          </a:p>
          <a:p>
            <a:r>
              <a:rPr lang="en-US" sz="2400" dirty="0" smtClean="0"/>
              <a:t>The medieval language of love had religious purposes, nowadays it concerns physical standards;</a:t>
            </a:r>
          </a:p>
          <a:p>
            <a:r>
              <a:rPr lang="en-US" sz="2400" dirty="0" smtClean="0"/>
              <a:t>The courtly satisfaction wasn’t given by carnal love.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edieval </a:t>
            </a:r>
            <a:r>
              <a:rPr lang="en-US" sz="2400" dirty="0" smtClean="0"/>
              <a:t>love usually </a:t>
            </a:r>
            <a:r>
              <a:rPr lang="en-US" sz="2400" dirty="0" smtClean="0"/>
              <a:t>elapsed </a:t>
            </a:r>
            <a:r>
              <a:rPr lang="en-US" sz="2400" dirty="0" smtClean="0"/>
              <a:t>between people who belonged to the same social class.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dirty="0" smtClean="0"/>
              <a:t>TABLE OF CONTENTS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does the expression </a:t>
            </a:r>
            <a:r>
              <a:rPr lang="en-US" sz="2000" dirty="0" smtClean="0"/>
              <a:t>“the Language </a:t>
            </a:r>
            <a:r>
              <a:rPr lang="en-US" sz="2000" dirty="0" smtClean="0"/>
              <a:t>of love” mean?</a:t>
            </a:r>
          </a:p>
          <a:p>
            <a:r>
              <a:rPr lang="en-US" sz="2000" dirty="0" smtClean="0"/>
              <a:t>Why is </a:t>
            </a:r>
            <a:r>
              <a:rPr lang="en-US" sz="2000" dirty="0" smtClean="0"/>
              <a:t>it difficult </a:t>
            </a:r>
            <a:r>
              <a:rPr lang="en-US" sz="2000" dirty="0" smtClean="0"/>
              <a:t>to express emotions?</a:t>
            </a:r>
          </a:p>
          <a:p>
            <a:r>
              <a:rPr lang="en-US" sz="2000" dirty="0" smtClean="0"/>
              <a:t>Why </a:t>
            </a:r>
            <a:r>
              <a:rPr lang="en-US" sz="2000" dirty="0" smtClean="0"/>
              <a:t>do people often </a:t>
            </a:r>
            <a:r>
              <a:rPr lang="en-US" sz="2000" dirty="0" smtClean="0"/>
              <a:t>choose to use poetry to speak about love?</a:t>
            </a:r>
          </a:p>
          <a:p>
            <a:r>
              <a:rPr lang="en-US" sz="2000" dirty="0" smtClean="0"/>
              <a:t>What are the differences between the court of the Middle Ages and today’s court?</a:t>
            </a:r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WHAT DOES THE EXPRESSION “LANGUAGE OF LOVE” MEAN?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000" dirty="0" smtClean="0"/>
              <a:t>The </a:t>
            </a:r>
            <a:r>
              <a:rPr lang="it-IT" sz="2000" dirty="0" err="1" smtClean="0"/>
              <a:t>language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love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way </a:t>
            </a:r>
            <a:r>
              <a:rPr lang="it-IT" sz="2000" dirty="0" err="1" smtClean="0"/>
              <a:t>we</a:t>
            </a:r>
            <a:r>
              <a:rPr lang="it-IT" sz="2000" dirty="0" smtClean="0"/>
              <a:t> express </a:t>
            </a:r>
            <a:r>
              <a:rPr lang="it-IT" sz="2000" dirty="0" err="1" smtClean="0"/>
              <a:t>our</a:t>
            </a:r>
            <a:r>
              <a:rPr lang="it-IT" sz="2000" dirty="0" smtClean="0"/>
              <a:t> </a:t>
            </a:r>
            <a:r>
              <a:rPr lang="it-IT" sz="2000" dirty="0" err="1" smtClean="0"/>
              <a:t>feelings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person</a:t>
            </a:r>
            <a:r>
              <a:rPr lang="it-IT" sz="2000" dirty="0" smtClean="0"/>
              <a:t> </a:t>
            </a:r>
            <a:r>
              <a:rPr lang="it-IT" sz="2000" dirty="0" err="1" smtClean="0"/>
              <a:t>we</a:t>
            </a:r>
            <a:r>
              <a:rPr lang="it-IT" sz="2000" dirty="0" smtClean="0"/>
              <a:t> love.</a:t>
            </a:r>
          </a:p>
          <a:p>
            <a:pPr>
              <a:buNone/>
            </a:pPr>
            <a:r>
              <a:rPr lang="it-IT" sz="2000" dirty="0" smtClean="0"/>
              <a:t>The </a:t>
            </a:r>
            <a:r>
              <a:rPr lang="it-IT" sz="2000" dirty="0" err="1" smtClean="0"/>
              <a:t>language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love </a:t>
            </a:r>
            <a:r>
              <a:rPr lang="it-IT" sz="2000" dirty="0" err="1" smtClean="0"/>
              <a:t>embodies</a:t>
            </a:r>
            <a:r>
              <a:rPr lang="it-IT" sz="2000" dirty="0" smtClean="0"/>
              <a:t> </a:t>
            </a:r>
            <a:r>
              <a:rPr lang="it-IT" sz="2000" dirty="0" err="1" smtClean="0"/>
              <a:t>three</a:t>
            </a:r>
            <a:r>
              <a:rPr lang="it-IT" sz="2000" dirty="0" smtClean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 </a:t>
            </a:r>
            <a:r>
              <a:rPr lang="it-IT" sz="2000" dirty="0" err="1" smtClean="0"/>
              <a:t>categories</a:t>
            </a:r>
            <a:r>
              <a:rPr lang="it-IT" sz="2000" dirty="0" smtClean="0"/>
              <a:t>:</a:t>
            </a:r>
          </a:p>
          <a:p>
            <a:r>
              <a:rPr lang="it-IT" sz="2000" dirty="0" smtClean="0"/>
              <a:t>The </a:t>
            </a:r>
            <a:r>
              <a:rPr lang="it-IT" sz="2000" dirty="0" err="1" smtClean="0"/>
              <a:t>sonnet</a:t>
            </a:r>
            <a:r>
              <a:rPr lang="it-IT" sz="2000" dirty="0" smtClean="0"/>
              <a:t>, a </a:t>
            </a:r>
            <a:r>
              <a:rPr lang="it-IT" sz="2000" dirty="0" err="1" smtClean="0"/>
              <a:t>poetic</a:t>
            </a:r>
            <a:r>
              <a:rPr lang="it-IT" sz="2000" dirty="0" smtClean="0"/>
              <a:t> </a:t>
            </a:r>
            <a:r>
              <a:rPr lang="it-IT" sz="2000" dirty="0" err="1" smtClean="0"/>
              <a:t>form</a:t>
            </a:r>
            <a:r>
              <a:rPr lang="it-IT" sz="2000" dirty="0" smtClean="0"/>
              <a:t> </a:t>
            </a:r>
            <a:r>
              <a:rPr lang="it-IT" sz="2000" dirty="0" err="1" smtClean="0"/>
              <a:t>originated</a:t>
            </a:r>
            <a:r>
              <a:rPr lang="it-IT" sz="2000" dirty="0" smtClean="0"/>
              <a:t> in </a:t>
            </a:r>
            <a:r>
              <a:rPr lang="it-IT" sz="2000" dirty="0" err="1" smtClean="0"/>
              <a:t>Italy</a:t>
            </a:r>
            <a:r>
              <a:rPr lang="it-IT" sz="2000" dirty="0" smtClean="0"/>
              <a:t> in  </a:t>
            </a:r>
            <a:r>
              <a:rPr lang="it-IT" sz="2000" dirty="0" smtClean="0"/>
              <a:t>the </a:t>
            </a:r>
            <a:r>
              <a:rPr lang="it-IT" sz="2000" dirty="0" err="1" smtClean="0"/>
              <a:t>thirteenth</a:t>
            </a:r>
            <a:r>
              <a:rPr lang="it-IT" sz="2000" dirty="0" smtClean="0"/>
              <a:t> </a:t>
            </a:r>
            <a:r>
              <a:rPr lang="it-IT" sz="2000" dirty="0" err="1" smtClean="0"/>
              <a:t>century</a:t>
            </a:r>
            <a:r>
              <a:rPr lang="it-IT" sz="2000" dirty="0" smtClean="0"/>
              <a:t> a </a:t>
            </a:r>
            <a:r>
              <a:rPr lang="it-IT" sz="2000" dirty="0" err="1" smtClean="0"/>
              <a:t>poem</a:t>
            </a:r>
            <a:r>
              <a:rPr lang="it-IT" sz="2000" dirty="0" smtClean="0"/>
              <a:t> of </a:t>
            </a:r>
            <a:r>
              <a:rPr lang="it-IT" sz="2000" dirty="0" err="1" smtClean="0"/>
              <a:t>fourteen</a:t>
            </a:r>
            <a:r>
              <a:rPr lang="it-IT" sz="2000" dirty="0" smtClean="0"/>
              <a:t> </a:t>
            </a:r>
            <a:r>
              <a:rPr lang="it-IT" sz="2000" dirty="0" err="1" smtClean="0"/>
              <a:t>lines</a:t>
            </a:r>
            <a:r>
              <a:rPr lang="it-IT" sz="2000" dirty="0" smtClean="0"/>
              <a:t> with a </a:t>
            </a:r>
            <a:r>
              <a:rPr lang="it-IT" sz="2000" dirty="0" err="1" smtClean="0"/>
              <a:t>specific</a:t>
            </a:r>
            <a:r>
              <a:rPr lang="it-IT" sz="2000" dirty="0" smtClean="0"/>
              <a:t> </a:t>
            </a:r>
            <a:r>
              <a:rPr lang="it-IT" sz="2000" dirty="0" err="1" smtClean="0"/>
              <a:t>structure</a:t>
            </a:r>
            <a:r>
              <a:rPr lang="it-IT" sz="2000" dirty="0" smtClean="0"/>
              <a:t>;</a:t>
            </a:r>
          </a:p>
          <a:p>
            <a:r>
              <a:rPr lang="it-IT" sz="2000" dirty="0" smtClean="0"/>
              <a:t>The </a:t>
            </a:r>
            <a:r>
              <a:rPr lang="it-IT" sz="2000" dirty="0" err="1" smtClean="0"/>
              <a:t>tragedy</a:t>
            </a:r>
            <a:r>
              <a:rPr lang="it-IT" sz="2000" dirty="0" smtClean="0"/>
              <a:t>, a </a:t>
            </a:r>
            <a:r>
              <a:rPr lang="it-IT" sz="2000" dirty="0" err="1" smtClean="0"/>
              <a:t>particular</a:t>
            </a:r>
            <a:r>
              <a:rPr lang="it-IT" sz="2000" dirty="0" smtClean="0"/>
              <a:t> </a:t>
            </a:r>
            <a:r>
              <a:rPr lang="it-IT" sz="2000" dirty="0" err="1" smtClean="0"/>
              <a:t>form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drama</a:t>
            </a:r>
            <a:r>
              <a:rPr lang="it-IT" sz="2000" dirty="0" smtClean="0"/>
              <a:t> </a:t>
            </a:r>
            <a:r>
              <a:rPr lang="it-IT" sz="2000" dirty="0" err="1" smtClean="0"/>
              <a:t>based</a:t>
            </a:r>
            <a:r>
              <a:rPr lang="it-IT" sz="2000" dirty="0" smtClean="0"/>
              <a:t> on </a:t>
            </a:r>
            <a:r>
              <a:rPr lang="it-IT" sz="2000" dirty="0" err="1" smtClean="0"/>
              <a:t>human</a:t>
            </a:r>
            <a:r>
              <a:rPr lang="it-IT" sz="2000" dirty="0" smtClean="0"/>
              <a:t> </a:t>
            </a:r>
            <a:r>
              <a:rPr lang="it-IT" sz="2000" dirty="0" err="1" smtClean="0"/>
              <a:t>suffering</a:t>
            </a:r>
            <a:r>
              <a:rPr lang="it-IT" sz="2000" dirty="0" smtClean="0"/>
              <a:t>;</a:t>
            </a:r>
          </a:p>
          <a:p>
            <a:r>
              <a:rPr lang="it-IT" sz="2000" dirty="0" err="1" smtClean="0"/>
              <a:t>Any</a:t>
            </a:r>
            <a:r>
              <a:rPr lang="it-IT" sz="2000" dirty="0" smtClean="0"/>
              <a:t> </a:t>
            </a:r>
            <a:r>
              <a:rPr lang="it-IT" sz="2000" dirty="0" err="1" smtClean="0"/>
              <a:t>other</a:t>
            </a:r>
            <a:r>
              <a:rPr lang="it-IT" sz="2000" dirty="0" smtClean="0"/>
              <a:t> </a:t>
            </a:r>
            <a:r>
              <a:rPr lang="it-IT" sz="2000" dirty="0" err="1" smtClean="0"/>
              <a:t>form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lyric</a:t>
            </a:r>
            <a:r>
              <a:rPr lang="it-IT" sz="2000" dirty="0" smtClean="0"/>
              <a:t> </a:t>
            </a:r>
            <a:r>
              <a:rPr lang="it-IT" sz="2000" dirty="0" err="1" smtClean="0"/>
              <a:t>poetry</a:t>
            </a:r>
            <a:r>
              <a:rPr lang="it-IT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WHY IS DIFFICULT TO EXPRESS EMOTIONS?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err="1" smtClean="0"/>
              <a:t>Expressing</a:t>
            </a:r>
            <a:r>
              <a:rPr lang="it-IT" sz="2400" dirty="0" smtClean="0"/>
              <a:t>  </a:t>
            </a:r>
            <a:r>
              <a:rPr lang="it-IT" sz="2400" dirty="0" err="1" smtClean="0"/>
              <a:t>our</a:t>
            </a:r>
            <a:r>
              <a:rPr lang="it-IT" sz="2400" dirty="0" smtClean="0"/>
              <a:t> </a:t>
            </a:r>
            <a:r>
              <a:rPr lang="it-IT" sz="2400" dirty="0" err="1" smtClean="0"/>
              <a:t>emotions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really</a:t>
            </a:r>
            <a:r>
              <a:rPr lang="it-IT" sz="2400" dirty="0" smtClean="0"/>
              <a:t> </a:t>
            </a:r>
            <a:r>
              <a:rPr lang="it-IT" sz="2400" dirty="0" err="1" smtClean="0"/>
              <a:t>tough</a:t>
            </a:r>
            <a:r>
              <a:rPr lang="it-IT" sz="2400" dirty="0" smtClean="0"/>
              <a:t>, </a:t>
            </a:r>
            <a:r>
              <a:rPr lang="it-IT" sz="2400" dirty="0" err="1" smtClean="0"/>
              <a:t>because</a:t>
            </a:r>
            <a:endParaRPr lang="it-IT" sz="2400" dirty="0"/>
          </a:p>
          <a:p>
            <a:pPr>
              <a:buNone/>
            </a:pPr>
            <a:r>
              <a:rPr lang="it-IT" sz="2400" dirty="0" err="1" smtClean="0"/>
              <a:t>we</a:t>
            </a:r>
            <a:r>
              <a:rPr lang="it-IT" sz="2400" dirty="0" smtClean="0"/>
              <a:t> are </a:t>
            </a:r>
            <a:r>
              <a:rPr lang="it-IT" sz="2400" dirty="0" err="1" smtClean="0"/>
              <a:t>scared</a:t>
            </a:r>
            <a:r>
              <a:rPr lang="it-IT" sz="2400" dirty="0" smtClean="0"/>
              <a:t> to </a:t>
            </a:r>
            <a:r>
              <a:rPr lang="it-IT" sz="2400" dirty="0" err="1" smtClean="0"/>
              <a:t>know</a:t>
            </a:r>
            <a:r>
              <a:rPr lang="it-IT" sz="2400" dirty="0" smtClean="0"/>
              <a:t> </a:t>
            </a:r>
            <a:r>
              <a:rPr lang="it-IT" sz="2400" dirty="0" smtClean="0"/>
              <a:t>the</a:t>
            </a:r>
            <a:r>
              <a:rPr lang="it-IT" sz="2400" dirty="0"/>
              <a:t> </a:t>
            </a:r>
            <a:r>
              <a:rPr lang="it-IT" sz="2400" dirty="0" err="1" smtClean="0"/>
              <a:t>loved.ed</a:t>
            </a:r>
            <a:r>
              <a:rPr lang="it-IT" sz="2400" dirty="0" smtClean="0"/>
              <a:t> </a:t>
            </a:r>
            <a:r>
              <a:rPr lang="it-IT" sz="2400" dirty="0" err="1" smtClean="0"/>
              <a:t>person’s</a:t>
            </a:r>
            <a:r>
              <a:rPr lang="it-IT" sz="2400" dirty="0" smtClean="0"/>
              <a:t> </a:t>
            </a:r>
            <a:r>
              <a:rPr lang="it-IT" sz="2400" dirty="0" err="1" smtClean="0"/>
              <a:t>response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are </a:t>
            </a:r>
            <a:r>
              <a:rPr lang="it-IT" sz="2400" dirty="0" err="1" smtClean="0"/>
              <a:t>scared</a:t>
            </a:r>
            <a:r>
              <a:rPr lang="it-IT" sz="2400" dirty="0" smtClean="0"/>
              <a:t> to be </a:t>
            </a:r>
            <a:r>
              <a:rPr lang="it-IT" sz="2400" dirty="0" err="1" smtClean="0"/>
              <a:t>rejected</a:t>
            </a:r>
            <a:r>
              <a:rPr lang="it-IT" sz="2400" dirty="0" smtClean="0"/>
              <a:t>, so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often</a:t>
            </a:r>
            <a:r>
              <a:rPr lang="it-IT" sz="2400" dirty="0" smtClean="0"/>
              <a:t> </a:t>
            </a:r>
          </a:p>
          <a:p>
            <a:pPr>
              <a:buNone/>
            </a:pPr>
            <a:r>
              <a:rPr lang="it-IT" sz="2400" dirty="0" err="1" smtClean="0"/>
              <a:t>refuse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declare</a:t>
            </a:r>
            <a:r>
              <a:rPr lang="it-IT" sz="2400" dirty="0" smtClean="0"/>
              <a:t> </a:t>
            </a:r>
            <a:r>
              <a:rPr lang="it-IT" sz="2400" dirty="0" err="1" smtClean="0"/>
              <a:t>our</a:t>
            </a:r>
            <a:r>
              <a:rPr lang="it-IT" sz="2400" dirty="0" smtClean="0"/>
              <a:t> love.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WHY DO </a:t>
            </a:r>
            <a:r>
              <a:rPr lang="it-IT" sz="2800" dirty="0" smtClean="0"/>
              <a:t>PEOPLE CHOOSE TO USE POETRY TO SPEAK ABOUT LOVE?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Poetry is a </a:t>
            </a:r>
            <a:r>
              <a:rPr lang="en-US" sz="2400" dirty="0" smtClean="0"/>
              <a:t>form of communication </a:t>
            </a:r>
            <a:r>
              <a:rPr lang="en-US" sz="2400" dirty="0" smtClean="0"/>
              <a:t>that </a:t>
            </a:r>
            <a:r>
              <a:rPr lang="en-US" sz="2400" dirty="0" smtClean="0"/>
              <a:t>allows the writer to </a:t>
            </a:r>
            <a:r>
              <a:rPr lang="en-US" sz="2400" dirty="0" smtClean="0"/>
              <a:t>express messages in </a:t>
            </a:r>
            <a:r>
              <a:rPr lang="en-US" sz="2400" dirty="0" smtClean="0"/>
              <a:t>an artistic way;</a:t>
            </a:r>
          </a:p>
          <a:p>
            <a:r>
              <a:rPr lang="en-US" sz="2400" dirty="0" smtClean="0"/>
              <a:t>Poetry can touch people’s feelings and mind.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HOW DOES POETRY TOUCH THE READER FEELINGS?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Through</a:t>
            </a:r>
            <a:r>
              <a:rPr lang="it-IT" dirty="0" smtClean="0"/>
              <a:t> t</a:t>
            </a:r>
            <a:r>
              <a:rPr lang="it-IT" dirty="0" smtClean="0"/>
              <a:t>he </a:t>
            </a:r>
            <a:r>
              <a:rPr lang="it-IT" dirty="0" err="1" smtClean="0"/>
              <a:t>reader’s</a:t>
            </a:r>
            <a:r>
              <a:rPr lang="it-IT" dirty="0" smtClean="0"/>
              <a:t>  </a:t>
            </a:r>
            <a:r>
              <a:rPr lang="it-IT" dirty="0" err="1" smtClean="0"/>
              <a:t>identification</a:t>
            </a:r>
            <a:r>
              <a:rPr lang="it-IT" dirty="0" smtClean="0"/>
              <a:t> in </a:t>
            </a:r>
            <a:r>
              <a:rPr lang="it-IT" dirty="0" smtClean="0"/>
              <a:t>the </a:t>
            </a:r>
            <a:r>
              <a:rPr lang="it-IT" dirty="0" err="1" smtClean="0"/>
              <a:t>poem</a:t>
            </a:r>
            <a:r>
              <a:rPr lang="it-IT" dirty="0" smtClean="0"/>
              <a:t>;</a:t>
            </a:r>
          </a:p>
          <a:p>
            <a:r>
              <a:rPr lang="it-IT" dirty="0" smtClean="0"/>
              <a:t>By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stylistic</a:t>
            </a:r>
            <a:r>
              <a:rPr lang="it-IT" dirty="0" smtClean="0"/>
              <a:t> </a:t>
            </a:r>
            <a:r>
              <a:rPr lang="it-IT" dirty="0" err="1" smtClean="0"/>
              <a:t>choice</a:t>
            </a:r>
            <a:r>
              <a:rPr lang="it-IT" dirty="0" smtClean="0"/>
              <a:t> (</a:t>
            </a:r>
            <a:r>
              <a:rPr lang="it-IT" dirty="0" err="1" smtClean="0"/>
              <a:t>metaphor</a:t>
            </a:r>
            <a:r>
              <a:rPr lang="it-IT" dirty="0" smtClean="0"/>
              <a:t>, </a:t>
            </a:r>
            <a:r>
              <a:rPr lang="it-IT" dirty="0" smtClean="0"/>
              <a:t>simile, …)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COURTING </a:t>
            </a:r>
            <a:r>
              <a:rPr lang="it-IT" dirty="0" smtClean="0"/>
              <a:t>DURING MIDDLE AGES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Courting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exclusively</a:t>
            </a:r>
            <a:r>
              <a:rPr lang="it-IT" sz="2400" dirty="0" smtClean="0"/>
              <a:t> a male’s </a:t>
            </a:r>
            <a:r>
              <a:rPr lang="it-IT" sz="2400" dirty="0" err="1" smtClean="0"/>
              <a:t>function</a:t>
            </a:r>
            <a:r>
              <a:rPr lang="it-IT" sz="2400" dirty="0" smtClean="0"/>
              <a:t>,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accepted</a:t>
            </a:r>
            <a:r>
              <a:rPr lang="it-IT" sz="2400" dirty="0" smtClean="0"/>
              <a:t> for a woman to court a man;</a:t>
            </a:r>
          </a:p>
          <a:p>
            <a:r>
              <a:rPr lang="it-IT" sz="2400" dirty="0" smtClean="0"/>
              <a:t>The “</a:t>
            </a:r>
            <a:r>
              <a:rPr lang="it-IT" sz="2400" dirty="0" err="1" smtClean="0"/>
              <a:t>language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love” </a:t>
            </a:r>
            <a:r>
              <a:rPr lang="it-IT" sz="2400" dirty="0" err="1" smtClean="0"/>
              <a:t>had</a:t>
            </a:r>
            <a:r>
              <a:rPr lang="it-IT" sz="2400" dirty="0" smtClean="0"/>
              <a:t> </a:t>
            </a:r>
            <a:r>
              <a:rPr lang="it-IT" sz="2400" dirty="0" err="1" smtClean="0"/>
              <a:t>religious</a:t>
            </a:r>
            <a:r>
              <a:rPr lang="it-IT" sz="2400" dirty="0" smtClean="0"/>
              <a:t> </a:t>
            </a:r>
            <a:r>
              <a:rPr lang="it-IT" sz="2400" dirty="0" err="1" smtClean="0"/>
              <a:t>purposes</a:t>
            </a:r>
            <a:r>
              <a:rPr lang="it-IT" sz="2400" dirty="0" smtClean="0"/>
              <a:t>;</a:t>
            </a:r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knight</a:t>
            </a:r>
            <a:r>
              <a:rPr lang="it-IT" sz="2400" dirty="0" smtClean="0"/>
              <a:t> </a:t>
            </a:r>
            <a:r>
              <a:rPr lang="it-IT" sz="2400" dirty="0" err="1" smtClean="0"/>
              <a:t>guaranteed</a:t>
            </a:r>
            <a:r>
              <a:rPr lang="it-IT" sz="2400" dirty="0" smtClean="0"/>
              <a:t> </a:t>
            </a:r>
            <a:r>
              <a:rPr lang="it-IT" sz="2400" dirty="0" err="1" smtClean="0"/>
              <a:t>his</a:t>
            </a:r>
            <a:r>
              <a:rPr lang="it-IT" sz="2400" dirty="0" smtClean="0"/>
              <a:t> </a:t>
            </a:r>
            <a:r>
              <a:rPr lang="it-IT" sz="2400" dirty="0" err="1" smtClean="0"/>
              <a:t>services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lady and </a:t>
            </a:r>
            <a:r>
              <a:rPr lang="it-IT" sz="2400" dirty="0" err="1" smtClean="0"/>
              <a:t>she</a:t>
            </a:r>
            <a:r>
              <a:rPr lang="it-IT" sz="2400" dirty="0" smtClean="0"/>
              <a:t> </a:t>
            </a:r>
            <a:r>
              <a:rPr lang="it-IT" sz="2400" dirty="0" err="1" smtClean="0"/>
              <a:t>wouldn</a:t>
            </a:r>
            <a:r>
              <a:rPr lang="it-IT" sz="2400" dirty="0" smtClean="0"/>
              <a:t>’t </a:t>
            </a:r>
            <a:r>
              <a:rPr lang="it-IT" sz="2400" dirty="0" err="1" smtClean="0"/>
              <a:t>return</a:t>
            </a:r>
            <a:r>
              <a:rPr lang="it-IT" sz="2400" dirty="0" smtClean="0"/>
              <a:t> </a:t>
            </a:r>
            <a:r>
              <a:rPr lang="it-IT" sz="2400" dirty="0" err="1" smtClean="0"/>
              <a:t>him</a:t>
            </a:r>
            <a:r>
              <a:rPr lang="it-IT" sz="2400" dirty="0" smtClean="0"/>
              <a:t> </a:t>
            </a:r>
            <a:r>
              <a:rPr lang="it-IT" sz="2400" dirty="0" err="1" smtClean="0"/>
              <a:t>carnal</a:t>
            </a:r>
            <a:r>
              <a:rPr lang="it-IT" sz="2400" dirty="0" smtClean="0"/>
              <a:t> love.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STAGES OF THE COURTLY LOVE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err="1" smtClean="0"/>
              <a:t>According</a:t>
            </a:r>
            <a:r>
              <a:rPr lang="it-IT" sz="2400" dirty="0" smtClean="0"/>
              <a:t> to Andreas </a:t>
            </a:r>
            <a:r>
              <a:rPr lang="it-IT" sz="2400" dirty="0" err="1" smtClean="0"/>
              <a:t>Cappellanus</a:t>
            </a:r>
            <a:r>
              <a:rPr lang="it-IT" sz="2400" dirty="0" smtClean="0"/>
              <a:t>,’s “De </a:t>
            </a:r>
            <a:r>
              <a:rPr lang="it-IT" sz="2400" dirty="0" smtClean="0"/>
              <a:t>Amore”, </a:t>
            </a:r>
            <a:r>
              <a:rPr lang="it-IT" sz="2400" dirty="0" err="1" smtClean="0"/>
              <a:t>there</a:t>
            </a:r>
            <a:r>
              <a:rPr lang="it-IT" sz="2400" dirty="0" smtClean="0"/>
              <a:t> </a:t>
            </a:r>
            <a:r>
              <a:rPr lang="it-IT" sz="2400" dirty="0" err="1" smtClean="0"/>
              <a:t>were</a:t>
            </a:r>
            <a:r>
              <a:rPr lang="it-IT" sz="2400" dirty="0" smtClean="0"/>
              <a:t> </a:t>
            </a:r>
            <a:r>
              <a:rPr lang="it-IT" sz="2400" dirty="0" err="1" smtClean="0"/>
              <a:t>specific</a:t>
            </a:r>
            <a:r>
              <a:rPr lang="it-IT" sz="2400" dirty="0" smtClean="0"/>
              <a:t> </a:t>
            </a:r>
            <a:r>
              <a:rPr lang="it-IT" sz="2400" dirty="0" smtClean="0"/>
              <a:t>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</a:t>
            </a:r>
            <a:r>
              <a:rPr lang="it-IT" sz="2400" dirty="0" smtClean="0"/>
              <a:t>of the </a:t>
            </a:r>
            <a:r>
              <a:rPr lang="it-IT" sz="2400" dirty="0" err="1" smtClean="0"/>
              <a:t>process</a:t>
            </a:r>
            <a:r>
              <a:rPr lang="it-IT" sz="2400" dirty="0" smtClean="0"/>
              <a:t> of Love:</a:t>
            </a:r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process</a:t>
            </a:r>
            <a:r>
              <a:rPr lang="it-IT" sz="2400" dirty="0" smtClean="0"/>
              <a:t> of love </a:t>
            </a:r>
            <a:r>
              <a:rPr lang="it-IT" sz="2400" dirty="0" err="1" smtClean="0"/>
              <a:t>started</a:t>
            </a:r>
            <a:r>
              <a:rPr lang="it-IT" sz="2400" dirty="0" smtClean="0"/>
              <a:t> </a:t>
            </a:r>
            <a:r>
              <a:rPr lang="it-IT" sz="2400" dirty="0" smtClean="0"/>
              <a:t>from </a:t>
            </a:r>
            <a:r>
              <a:rPr lang="it-IT" sz="2400" dirty="0" err="1" smtClean="0"/>
              <a:t>eye-contact</a:t>
            </a:r>
            <a:r>
              <a:rPr lang="it-IT" sz="2400" dirty="0" smtClean="0"/>
              <a:t> with the woman;</a:t>
            </a:r>
          </a:p>
          <a:p>
            <a:pPr lvl="0"/>
            <a:r>
              <a:rPr lang="en-US" sz="2400" dirty="0" smtClean="0"/>
              <a:t>The worship of the lady from afar;</a:t>
            </a:r>
          </a:p>
          <a:p>
            <a:pPr lvl="0"/>
            <a:r>
              <a:rPr lang="en-US" sz="2400" dirty="0" smtClean="0"/>
              <a:t>The declaration of passionate devotion;</a:t>
            </a:r>
          </a:p>
          <a:p>
            <a:pPr lvl="0"/>
            <a:r>
              <a:rPr lang="en-US" sz="2400" dirty="0" smtClean="0"/>
              <a:t>The raising of the woman figure;</a:t>
            </a:r>
          </a:p>
          <a:p>
            <a:pPr lvl="0"/>
            <a:r>
              <a:rPr lang="en-US" sz="2400" dirty="0" smtClean="0"/>
              <a:t>The virtuous rejection by the lady;</a:t>
            </a:r>
          </a:p>
          <a:p>
            <a:pPr lvl="0"/>
            <a:r>
              <a:rPr lang="en-US" sz="2400" dirty="0" smtClean="0"/>
              <a:t>Heroic deeds by the man, whose level is increased by the presence of the lady;</a:t>
            </a:r>
          </a:p>
          <a:p>
            <a:pPr lvl="0"/>
            <a:r>
              <a:rPr lang="en-US" sz="2400" dirty="0" smtClean="0"/>
              <a:t>Consummation of the secret love;</a:t>
            </a:r>
          </a:p>
          <a:p>
            <a:pPr lvl="0"/>
            <a:r>
              <a:rPr lang="en-US" sz="2400" dirty="0" smtClean="0"/>
              <a:t>Endless adventures and subterfuges avoiding detection;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COURT NOWADAYS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Nowadays the act of courting is generally a</a:t>
            </a:r>
          </a:p>
          <a:p>
            <a:pPr>
              <a:buNone/>
            </a:pPr>
            <a:r>
              <a:rPr lang="en-US" sz="2400" dirty="0" smtClean="0"/>
              <a:t>male’s function, even if there are many cases </a:t>
            </a:r>
          </a:p>
          <a:p>
            <a:pPr>
              <a:buNone/>
            </a:pPr>
            <a:r>
              <a:rPr lang="en-US" sz="2400" dirty="0" smtClean="0"/>
              <a:t>where the woman </a:t>
            </a:r>
            <a:r>
              <a:rPr lang="en-US" sz="2400" dirty="0" smtClean="0"/>
              <a:t>courts </a:t>
            </a:r>
            <a:r>
              <a:rPr lang="en-US" sz="2400" dirty="0" smtClean="0"/>
              <a:t>the man.</a:t>
            </a:r>
          </a:p>
          <a:p>
            <a:pPr>
              <a:buNone/>
            </a:pPr>
            <a:r>
              <a:rPr lang="en-US" sz="2400" dirty="0" smtClean="0"/>
              <a:t>The most common court forms are:</a:t>
            </a:r>
          </a:p>
          <a:p>
            <a:r>
              <a:rPr lang="en-US" sz="2400" dirty="0" smtClean="0"/>
              <a:t>Speaking directly to the girl to show her </a:t>
            </a:r>
            <a:r>
              <a:rPr lang="en-US" sz="2400" dirty="0" smtClean="0"/>
              <a:t>one’s involvement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Sending text messages;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285</TotalTime>
  <Words>498</Words>
  <Application>Microsoft Office PowerPoint</Application>
  <PresentationFormat>Presentazione su schermo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Solstizio</vt:lpstr>
      <vt:lpstr>THE LANGUAGE OF LOVE</vt:lpstr>
      <vt:lpstr>TABLE OF CONTENTS</vt:lpstr>
      <vt:lpstr>WHAT DOES THE EXPRESSION “LANGUAGE OF LOVE” MEAN?</vt:lpstr>
      <vt:lpstr>WHY IS DIFFICULT TO EXPRESS EMOTIONS?</vt:lpstr>
      <vt:lpstr>WHY DO PEOPLE CHOOSE TO USE POETRY TO SPEAK ABOUT LOVE?</vt:lpstr>
      <vt:lpstr>HOW DOES POETRY TOUCH THE READER FEELINGS?</vt:lpstr>
      <vt:lpstr>COURTING DURING MIDDLE AGES</vt:lpstr>
      <vt:lpstr>STAGES OF THE COURTLY LOVE</vt:lpstr>
      <vt:lpstr>COURT NOWADAYS</vt:lpstr>
      <vt:lpstr>DIFFERENCES BETWEEN TODAY’S COURTING AND THE MEDIEVAL 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LANGUAGE OF LOVE</dc:title>
  <dc:creator>Ciuffolor</dc:creator>
  <cp:lastModifiedBy>admin</cp:lastModifiedBy>
  <cp:revision>35</cp:revision>
  <dcterms:created xsi:type="dcterms:W3CDTF">2013-10-30T15:26:21Z</dcterms:created>
  <dcterms:modified xsi:type="dcterms:W3CDTF">2013-11-02T21:38:38Z</dcterms:modified>
</cp:coreProperties>
</file>