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57" r:id="rId4"/>
    <p:sldId id="258" r:id="rId5"/>
    <p:sldId id="259" r:id="rId6"/>
    <p:sldId id="260" r:id="rId7"/>
    <p:sldId id="261" r:id="rId8"/>
    <p:sldId id="262" r:id="rId9"/>
    <p:sldId id="263" r:id="rId10"/>
    <p:sldId id="267"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11" name="Segnaposto numero diapositiva 10"/>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6DFCFC5-27FF-43B9-8CCF-C8CA73C844E3}"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61EE3F7-D617-4D65-B38B-1D77ED521E69}" type="datetimeFigureOut">
              <a:rPr lang="it-IT" smtClean="0"/>
              <a:t>03/02/2015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6DFCFC5-27FF-43B9-8CCF-C8CA73C844E3}" type="slidenum">
              <a:rPr lang="it-IT" smtClean="0"/>
              <a:t>‹N›</a:t>
            </a:fld>
            <a:endParaRPr lang="it-IT"/>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1EE3F7-D617-4D65-B38B-1D77ED521E69}" type="datetimeFigureOut">
              <a:rPr lang="it-IT" smtClean="0"/>
              <a:t>03/02/2015</a:t>
            </a:fld>
            <a:endParaRPr lang="it-IT"/>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t-IT"/>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6DFCFC5-27FF-43B9-8CCF-C8CA73C844E3}"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420888"/>
            <a:ext cx="7772400" cy="1828800"/>
          </a:xfrm>
        </p:spPr>
        <p:txBody>
          <a:bodyPr>
            <a:normAutofit/>
          </a:bodyPr>
          <a:lstStyle/>
          <a:p>
            <a:pPr algn="ctr"/>
            <a:r>
              <a:rPr lang="it-IT" sz="8800" dirty="0" smtClean="0"/>
              <a:t>IRELAND</a:t>
            </a:r>
            <a:endParaRPr lang="it-IT" sz="8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484784"/>
            <a:ext cx="8183880" cy="1051560"/>
          </a:xfrm>
        </p:spPr>
        <p:txBody>
          <a:bodyPr>
            <a:normAutofit/>
          </a:bodyPr>
          <a:lstStyle/>
          <a:p>
            <a:pPr algn="ctr"/>
            <a:r>
              <a:rPr lang="it-IT" sz="6000" dirty="0" smtClean="0"/>
              <a:t>THE END</a:t>
            </a:r>
            <a:endParaRPr lang="it-IT" sz="6000" dirty="0"/>
          </a:p>
        </p:txBody>
      </p:sp>
      <p:sp>
        <p:nvSpPr>
          <p:cNvPr id="3" name="CasellaDiTesto 2"/>
          <p:cNvSpPr txBox="1"/>
          <p:nvPr/>
        </p:nvSpPr>
        <p:spPr>
          <a:xfrm>
            <a:off x="539552" y="3068960"/>
            <a:ext cx="7560840" cy="1384995"/>
          </a:xfrm>
          <a:prstGeom prst="rect">
            <a:avLst/>
          </a:prstGeom>
          <a:noFill/>
        </p:spPr>
        <p:txBody>
          <a:bodyPr wrap="square" rtlCol="0">
            <a:spAutoFit/>
          </a:bodyPr>
          <a:lstStyle/>
          <a:p>
            <a:r>
              <a:rPr lang="en-IE" sz="2800" dirty="0" smtClean="0"/>
              <a:t>The work is produced by: </a:t>
            </a:r>
          </a:p>
          <a:p>
            <a:r>
              <a:rPr lang="en-IE" sz="2800" dirty="0" smtClean="0"/>
              <a:t>Camilla </a:t>
            </a:r>
            <a:r>
              <a:rPr lang="en-IE" sz="2800" dirty="0" err="1" smtClean="0"/>
              <a:t>Toso</a:t>
            </a:r>
            <a:endParaRPr lang="en-IE" sz="2800" dirty="0" smtClean="0"/>
          </a:p>
          <a:p>
            <a:r>
              <a:rPr lang="en-IE" sz="2800" dirty="0" smtClean="0"/>
              <a:t>4ALS </a:t>
            </a:r>
            <a:r>
              <a:rPr lang="en-IE" sz="2800" dirty="0" err="1" smtClean="0"/>
              <a:t>Liceo</a:t>
            </a:r>
            <a:r>
              <a:rPr lang="en-IE" sz="2800" dirty="0" smtClean="0"/>
              <a:t> </a:t>
            </a:r>
            <a:r>
              <a:rPr lang="en-IE" sz="2800" dirty="0" err="1" smtClean="0"/>
              <a:t>Scientifico</a:t>
            </a:r>
            <a:r>
              <a:rPr lang="en-IE" sz="2800" dirty="0" smtClean="0"/>
              <a:t> “A. Einstein”</a:t>
            </a:r>
            <a:endParaRPr lang="en-IE"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95536" y="260648"/>
            <a:ext cx="8183880" cy="1051560"/>
          </a:xfrm>
        </p:spPr>
        <p:txBody>
          <a:bodyPr>
            <a:normAutofit/>
          </a:bodyPr>
          <a:lstStyle/>
          <a:p>
            <a:r>
              <a:rPr lang="it-IT" sz="3800" b="0" i="1" u="sng" dirty="0" smtClean="0">
                <a:solidFill>
                  <a:schemeClr val="tx1">
                    <a:lumMod val="85000"/>
                    <a:lumOff val="15000"/>
                  </a:schemeClr>
                </a:solidFill>
                <a:effectLst/>
              </a:rPr>
              <a:t>INDEX:</a:t>
            </a:r>
            <a:endParaRPr lang="it-IT" sz="3800" b="0" i="1" u="sng" dirty="0">
              <a:solidFill>
                <a:schemeClr val="tx1">
                  <a:lumMod val="85000"/>
                  <a:lumOff val="15000"/>
                </a:schemeClr>
              </a:solidFill>
              <a:effectLst/>
            </a:endParaRPr>
          </a:p>
        </p:txBody>
      </p:sp>
      <p:sp>
        <p:nvSpPr>
          <p:cNvPr id="6" name="CasellaDiTesto 5"/>
          <p:cNvSpPr txBox="1"/>
          <p:nvPr/>
        </p:nvSpPr>
        <p:spPr>
          <a:xfrm>
            <a:off x="539552" y="1700808"/>
            <a:ext cx="7416824" cy="3385542"/>
          </a:xfrm>
          <a:prstGeom prst="rect">
            <a:avLst/>
          </a:prstGeom>
          <a:noFill/>
        </p:spPr>
        <p:txBody>
          <a:bodyPr wrap="square" rtlCol="0">
            <a:spAutoFit/>
          </a:bodyPr>
          <a:lstStyle/>
          <a:p>
            <a:pPr>
              <a:buFont typeface="Wingdings" pitchFamily="2" charset="2"/>
              <a:buChar char="Ø"/>
            </a:pPr>
            <a:r>
              <a:rPr lang="en-GB" sz="2800" dirty="0" smtClean="0"/>
              <a:t> Presentation</a:t>
            </a:r>
          </a:p>
          <a:p>
            <a:pPr>
              <a:buFont typeface="Wingdings" pitchFamily="2" charset="2"/>
              <a:buChar char="Ø"/>
            </a:pPr>
            <a:r>
              <a:rPr lang="en-GB" sz="2800" dirty="0" smtClean="0"/>
              <a:t> Irish flag</a:t>
            </a:r>
          </a:p>
          <a:p>
            <a:pPr>
              <a:buFont typeface="Wingdings" pitchFamily="2" charset="2"/>
              <a:buChar char="Ø"/>
            </a:pPr>
            <a:r>
              <a:rPr lang="en-GB" sz="2800" dirty="0" smtClean="0"/>
              <a:t> History brief</a:t>
            </a:r>
          </a:p>
          <a:p>
            <a:pPr>
              <a:buFont typeface="Wingdings" pitchFamily="2" charset="2"/>
              <a:buChar char="Ø"/>
            </a:pPr>
            <a:r>
              <a:rPr lang="en-GB" sz="2800" dirty="0" smtClean="0"/>
              <a:t> Capital</a:t>
            </a:r>
          </a:p>
          <a:p>
            <a:pPr>
              <a:buFont typeface="Wingdings" pitchFamily="2" charset="2"/>
              <a:buChar char="Ø"/>
            </a:pPr>
            <a:r>
              <a:rPr lang="en-GB" sz="2800" dirty="0" smtClean="0"/>
              <a:t> Languages</a:t>
            </a:r>
          </a:p>
          <a:p>
            <a:pPr>
              <a:buFont typeface="Wingdings" pitchFamily="2" charset="2"/>
              <a:buChar char="Ø"/>
            </a:pPr>
            <a:r>
              <a:rPr lang="en-GB" sz="2800" dirty="0" smtClean="0"/>
              <a:t> Food</a:t>
            </a:r>
          </a:p>
          <a:p>
            <a:pPr>
              <a:buFont typeface="Wingdings" pitchFamily="2" charset="2"/>
              <a:buChar char="Ø"/>
            </a:pPr>
            <a:r>
              <a:rPr lang="en-GB" sz="2800" dirty="0" smtClean="0"/>
              <a:t> Festivities</a:t>
            </a:r>
          </a:p>
          <a:p>
            <a:pPr>
              <a:buFont typeface="Wingdings" pitchFamily="2" charset="2"/>
              <a:buChar char="Ø"/>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 name="Picture 4" descr="Map of Ireland"/>
          <p:cNvPicPr>
            <a:picLocks noGrp="1" noChangeAspect="1" noChangeArrowheads="1"/>
          </p:cNvPicPr>
          <p:nvPr>
            <p:ph idx="1"/>
          </p:nvPr>
        </p:nvPicPr>
        <p:blipFill>
          <a:blip r:embed="rId2" cstate="print"/>
          <a:srcRect l="1796" t="1596" r="2994" b="2596"/>
          <a:stretch>
            <a:fillRect/>
          </a:stretch>
        </p:blipFill>
        <p:spPr bwMode="auto">
          <a:xfrm>
            <a:off x="467544" y="548680"/>
            <a:ext cx="4706963" cy="5328592"/>
          </a:xfrm>
          <a:prstGeom prst="rect">
            <a:avLst/>
          </a:prstGeom>
          <a:noFill/>
        </p:spPr>
      </p:pic>
      <p:sp>
        <p:nvSpPr>
          <p:cNvPr id="5" name="CasellaDiTesto 4"/>
          <p:cNvSpPr txBox="1"/>
          <p:nvPr/>
        </p:nvSpPr>
        <p:spPr>
          <a:xfrm>
            <a:off x="5292080" y="1556792"/>
            <a:ext cx="3240360" cy="3231654"/>
          </a:xfrm>
          <a:prstGeom prst="rect">
            <a:avLst/>
          </a:prstGeom>
          <a:noFill/>
        </p:spPr>
        <p:txBody>
          <a:bodyPr wrap="square" rtlCol="0">
            <a:spAutoFit/>
          </a:bodyPr>
          <a:lstStyle/>
          <a:p>
            <a:r>
              <a:rPr lang="en-US" sz="2800" dirty="0">
                <a:latin typeface="Calibri" pitchFamily="34" charset="0"/>
              </a:rPr>
              <a:t>Ireland </a:t>
            </a:r>
            <a:r>
              <a:rPr lang="en-US" sz="2800" dirty="0" smtClean="0">
                <a:latin typeface="Calibri" pitchFamily="34" charset="0"/>
              </a:rPr>
              <a:t>is an island </a:t>
            </a:r>
            <a:r>
              <a:rPr lang="en-US" sz="2800" dirty="0">
                <a:latin typeface="Calibri" pitchFamily="34" charset="0"/>
              </a:rPr>
              <a:t>situated in the Atlantic Ocean and separated from Great Britain by the Irish Sea</a:t>
            </a:r>
            <a:r>
              <a:rPr lang="en-US" sz="2800" dirty="0" smtClean="0">
                <a:latin typeface="Calibri" pitchFamily="34" charset="0"/>
              </a:rPr>
              <a:t>.</a:t>
            </a:r>
          </a:p>
          <a:p>
            <a:r>
              <a:rPr lang="en-US" dirty="0"/>
              <a:t/>
            </a:r>
            <a:br>
              <a:rPr lang="en-US" dirty="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ttp://www.33ff.com/flags/XL_flags_embossed/Ireland_flag.gif"/>
          <p:cNvPicPr>
            <a:picLocks noGrp="1" noChangeAspect="1" noChangeArrowheads="1"/>
          </p:cNvPicPr>
          <p:nvPr>
            <p:ph idx="1"/>
          </p:nvPr>
        </p:nvPicPr>
        <p:blipFill>
          <a:blip r:embed="rId2" cstate="print"/>
          <a:srcRect/>
          <a:stretch>
            <a:fillRect/>
          </a:stretch>
        </p:blipFill>
        <p:spPr bwMode="auto">
          <a:xfrm>
            <a:off x="539552" y="1628800"/>
            <a:ext cx="3429000" cy="2286000"/>
          </a:xfrm>
          <a:prstGeom prst="rect">
            <a:avLst/>
          </a:prstGeom>
          <a:noFill/>
        </p:spPr>
      </p:pic>
      <p:sp>
        <p:nvSpPr>
          <p:cNvPr id="5" name="CasellaDiTesto 4"/>
          <p:cNvSpPr txBox="1"/>
          <p:nvPr/>
        </p:nvSpPr>
        <p:spPr>
          <a:xfrm>
            <a:off x="4283968" y="764704"/>
            <a:ext cx="4104456" cy="369332"/>
          </a:xfrm>
          <a:prstGeom prst="rect">
            <a:avLst/>
          </a:prstGeom>
          <a:noFill/>
        </p:spPr>
        <p:txBody>
          <a:bodyPr wrap="square" rtlCol="0">
            <a:spAutoFit/>
          </a:bodyPr>
          <a:lstStyle/>
          <a:p>
            <a:endParaRPr lang="it-IT" dirty="0"/>
          </a:p>
        </p:txBody>
      </p:sp>
      <p:sp>
        <p:nvSpPr>
          <p:cNvPr id="6" name="CasellaDiTesto 5"/>
          <p:cNvSpPr txBox="1"/>
          <p:nvPr/>
        </p:nvSpPr>
        <p:spPr>
          <a:xfrm>
            <a:off x="683568" y="764704"/>
            <a:ext cx="7848872" cy="584775"/>
          </a:xfrm>
          <a:prstGeom prst="rect">
            <a:avLst/>
          </a:prstGeom>
          <a:noFill/>
        </p:spPr>
        <p:txBody>
          <a:bodyPr wrap="square" rtlCol="0">
            <a:spAutoFit/>
          </a:bodyPr>
          <a:lstStyle/>
          <a:p>
            <a:pPr algn="ctr"/>
            <a:r>
              <a:rPr lang="it-IT" sz="3200" dirty="0" smtClean="0">
                <a:solidFill>
                  <a:schemeClr val="tx1">
                    <a:lumMod val="85000"/>
                    <a:lumOff val="15000"/>
                  </a:schemeClr>
                </a:solidFill>
              </a:rPr>
              <a:t>MEANINGOF THE IRISH FLAG</a:t>
            </a:r>
            <a:endParaRPr lang="it-IT" sz="3200" dirty="0">
              <a:solidFill>
                <a:schemeClr val="tx1">
                  <a:lumMod val="85000"/>
                  <a:lumOff val="15000"/>
                </a:schemeClr>
              </a:solidFill>
            </a:endParaRPr>
          </a:p>
        </p:txBody>
      </p:sp>
      <p:sp>
        <p:nvSpPr>
          <p:cNvPr id="7" name="CasellaDiTesto 6"/>
          <p:cNvSpPr txBox="1"/>
          <p:nvPr/>
        </p:nvSpPr>
        <p:spPr>
          <a:xfrm>
            <a:off x="4283968" y="2852936"/>
            <a:ext cx="4104456" cy="646331"/>
          </a:xfrm>
          <a:prstGeom prst="rect">
            <a:avLst/>
          </a:prstGeom>
          <a:noFill/>
        </p:spPr>
        <p:txBody>
          <a:bodyPr wrap="square" rtlCol="0">
            <a:spAutoFit/>
          </a:bodyPr>
          <a:lstStyle/>
          <a:p>
            <a:r>
              <a:rPr lang="it-IT" dirty="0" smtClean="0"/>
              <a:t>WHITE: </a:t>
            </a:r>
            <a:r>
              <a:rPr lang="it-IT" dirty="0" err="1" smtClean="0"/>
              <a:t>represents</a:t>
            </a:r>
            <a:r>
              <a:rPr lang="it-IT" dirty="0" smtClean="0"/>
              <a:t> the </a:t>
            </a:r>
            <a:r>
              <a:rPr lang="it-IT" dirty="0" err="1" smtClean="0"/>
              <a:t>hope</a:t>
            </a:r>
            <a:r>
              <a:rPr lang="it-IT" dirty="0" smtClean="0"/>
              <a:t> </a:t>
            </a:r>
            <a:r>
              <a:rPr lang="it-IT" dirty="0" err="1" smtClean="0"/>
              <a:t>for</a:t>
            </a:r>
            <a:r>
              <a:rPr lang="it-IT" dirty="0" smtClean="0"/>
              <a:t> </a:t>
            </a:r>
            <a:r>
              <a:rPr lang="it-IT" dirty="0" err="1" smtClean="0"/>
              <a:t>peace</a:t>
            </a:r>
            <a:endParaRPr lang="it-IT" dirty="0"/>
          </a:p>
        </p:txBody>
      </p:sp>
      <p:sp>
        <p:nvSpPr>
          <p:cNvPr id="8" name="CasellaDiTesto 7"/>
          <p:cNvSpPr txBox="1"/>
          <p:nvPr/>
        </p:nvSpPr>
        <p:spPr>
          <a:xfrm>
            <a:off x="4283968" y="1844824"/>
            <a:ext cx="3816424" cy="923330"/>
          </a:xfrm>
          <a:prstGeom prst="rect">
            <a:avLst/>
          </a:prstGeom>
          <a:noFill/>
        </p:spPr>
        <p:txBody>
          <a:bodyPr wrap="square" rtlCol="0">
            <a:spAutoFit/>
          </a:bodyPr>
          <a:lstStyle/>
          <a:p>
            <a:r>
              <a:rPr lang="it-IT" dirty="0" smtClean="0">
                <a:solidFill>
                  <a:schemeClr val="tx1">
                    <a:lumMod val="85000"/>
                    <a:lumOff val="15000"/>
                  </a:schemeClr>
                </a:solidFill>
              </a:rPr>
              <a:t>GREEN: </a:t>
            </a:r>
            <a:r>
              <a:rPr lang="it-IT" dirty="0" err="1" smtClean="0">
                <a:solidFill>
                  <a:schemeClr val="tx1">
                    <a:lumMod val="85000"/>
                    <a:lumOff val="15000"/>
                  </a:schemeClr>
                </a:solidFill>
              </a:rPr>
              <a:t>represents</a:t>
            </a:r>
            <a:r>
              <a:rPr lang="it-IT" dirty="0" smtClean="0">
                <a:solidFill>
                  <a:schemeClr val="tx1">
                    <a:lumMod val="85000"/>
                    <a:lumOff val="15000"/>
                  </a:schemeClr>
                </a:solidFill>
              </a:rPr>
              <a:t> the </a:t>
            </a:r>
            <a:r>
              <a:rPr lang="it-IT" dirty="0" err="1" smtClean="0">
                <a:solidFill>
                  <a:schemeClr val="tx1">
                    <a:lumMod val="85000"/>
                    <a:lumOff val="15000"/>
                  </a:schemeClr>
                </a:solidFill>
              </a:rPr>
              <a:t>catholics</a:t>
            </a:r>
            <a:r>
              <a:rPr lang="it-IT" dirty="0" smtClean="0">
                <a:solidFill>
                  <a:schemeClr val="tx1">
                    <a:lumMod val="85000"/>
                    <a:lumOff val="15000"/>
                  </a:schemeClr>
                </a:solidFill>
              </a:rPr>
              <a:t> </a:t>
            </a:r>
            <a:r>
              <a:rPr lang="it-IT" dirty="0" err="1" smtClean="0">
                <a:solidFill>
                  <a:schemeClr val="tx1">
                    <a:lumMod val="85000"/>
                    <a:lumOff val="15000"/>
                  </a:schemeClr>
                </a:solidFill>
              </a:rPr>
              <a:t>who</a:t>
            </a:r>
            <a:r>
              <a:rPr lang="it-IT" dirty="0" smtClean="0">
                <a:solidFill>
                  <a:schemeClr val="tx1">
                    <a:lumMod val="85000"/>
                    <a:lumOff val="15000"/>
                  </a:schemeClr>
                </a:solidFill>
              </a:rPr>
              <a:t> </a:t>
            </a:r>
            <a:r>
              <a:rPr lang="it-IT" dirty="0" err="1" smtClean="0">
                <a:solidFill>
                  <a:schemeClr val="tx1">
                    <a:lumMod val="85000"/>
                    <a:lumOff val="15000"/>
                  </a:schemeClr>
                </a:solidFill>
              </a:rPr>
              <a:t>want</a:t>
            </a:r>
            <a:r>
              <a:rPr lang="it-IT" dirty="0" smtClean="0">
                <a:solidFill>
                  <a:schemeClr val="tx1">
                    <a:lumMod val="85000"/>
                    <a:lumOff val="15000"/>
                  </a:schemeClr>
                </a:solidFill>
              </a:rPr>
              <a:t> </a:t>
            </a:r>
            <a:r>
              <a:rPr lang="it-IT" dirty="0" err="1" smtClean="0">
                <a:solidFill>
                  <a:schemeClr val="tx1">
                    <a:lumMod val="85000"/>
                    <a:lumOff val="15000"/>
                  </a:schemeClr>
                </a:solidFill>
              </a:rPr>
              <a:t>an</a:t>
            </a:r>
            <a:r>
              <a:rPr lang="it-IT" dirty="0" smtClean="0">
                <a:solidFill>
                  <a:schemeClr val="tx1">
                    <a:lumMod val="85000"/>
                    <a:lumOff val="15000"/>
                  </a:schemeClr>
                </a:solidFill>
              </a:rPr>
              <a:t> </a:t>
            </a:r>
            <a:r>
              <a:rPr lang="it-IT" dirty="0" err="1" smtClean="0">
                <a:solidFill>
                  <a:schemeClr val="tx1">
                    <a:lumMod val="85000"/>
                    <a:lumOff val="15000"/>
                  </a:schemeClr>
                </a:solidFill>
              </a:rPr>
              <a:t>unit</a:t>
            </a:r>
            <a:r>
              <a:rPr lang="it-IT" dirty="0" smtClean="0">
                <a:solidFill>
                  <a:schemeClr val="tx1">
                    <a:lumMod val="85000"/>
                    <a:lumOff val="15000"/>
                  </a:schemeClr>
                </a:solidFill>
              </a:rPr>
              <a:t> </a:t>
            </a:r>
            <a:r>
              <a:rPr lang="it-IT" dirty="0" err="1" smtClean="0">
                <a:solidFill>
                  <a:schemeClr val="tx1">
                    <a:lumMod val="85000"/>
                    <a:lumOff val="15000"/>
                  </a:schemeClr>
                </a:solidFill>
              </a:rPr>
              <a:t>Ireland</a:t>
            </a:r>
            <a:endParaRPr lang="it-IT" dirty="0">
              <a:solidFill>
                <a:schemeClr val="tx1">
                  <a:lumMod val="85000"/>
                  <a:lumOff val="15000"/>
                </a:schemeClr>
              </a:solidFill>
            </a:endParaRPr>
          </a:p>
        </p:txBody>
      </p:sp>
      <p:sp>
        <p:nvSpPr>
          <p:cNvPr id="9" name="CasellaDiTesto 8"/>
          <p:cNvSpPr txBox="1"/>
          <p:nvPr/>
        </p:nvSpPr>
        <p:spPr>
          <a:xfrm>
            <a:off x="4283968" y="3573016"/>
            <a:ext cx="3672408" cy="646331"/>
          </a:xfrm>
          <a:prstGeom prst="rect">
            <a:avLst/>
          </a:prstGeom>
          <a:noFill/>
        </p:spPr>
        <p:txBody>
          <a:bodyPr wrap="square" rtlCol="0">
            <a:spAutoFit/>
          </a:bodyPr>
          <a:lstStyle/>
          <a:p>
            <a:r>
              <a:rPr lang="it-IT" dirty="0" smtClean="0">
                <a:solidFill>
                  <a:schemeClr val="tx1">
                    <a:lumMod val="85000"/>
                    <a:lumOff val="15000"/>
                  </a:schemeClr>
                </a:solidFill>
              </a:rPr>
              <a:t>ORANGE: </a:t>
            </a:r>
            <a:r>
              <a:rPr lang="it-IT" dirty="0" err="1" smtClean="0">
                <a:solidFill>
                  <a:schemeClr val="tx1">
                    <a:lumMod val="85000"/>
                    <a:lumOff val="15000"/>
                  </a:schemeClr>
                </a:solidFill>
              </a:rPr>
              <a:t>represents</a:t>
            </a:r>
            <a:r>
              <a:rPr lang="it-IT" dirty="0" smtClean="0">
                <a:solidFill>
                  <a:schemeClr val="tx1">
                    <a:lumMod val="85000"/>
                    <a:lumOff val="15000"/>
                  </a:schemeClr>
                </a:solidFill>
              </a:rPr>
              <a:t> the </a:t>
            </a:r>
            <a:r>
              <a:rPr lang="it-IT" dirty="0" err="1" smtClean="0">
                <a:solidFill>
                  <a:schemeClr val="tx1">
                    <a:lumMod val="85000"/>
                    <a:lumOff val="15000"/>
                  </a:schemeClr>
                </a:solidFill>
              </a:rPr>
              <a:t>protestant</a:t>
            </a:r>
            <a:r>
              <a:rPr lang="it-IT" dirty="0" smtClean="0">
                <a:solidFill>
                  <a:schemeClr val="tx1">
                    <a:lumMod val="85000"/>
                    <a:lumOff val="15000"/>
                  </a:schemeClr>
                </a:solidFill>
              </a:rPr>
              <a:t> community</a:t>
            </a:r>
            <a:endParaRPr lang="it-IT"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95536" y="0"/>
            <a:ext cx="8183880" cy="1051560"/>
          </a:xfrm>
        </p:spPr>
        <p:txBody>
          <a:bodyPr>
            <a:normAutofit/>
          </a:bodyPr>
          <a:lstStyle/>
          <a:p>
            <a:pPr algn="ctr"/>
            <a:r>
              <a:rPr lang="it-IT" sz="3200" b="0" dirty="0" smtClean="0">
                <a:solidFill>
                  <a:schemeClr val="tx1">
                    <a:lumMod val="85000"/>
                    <a:lumOff val="15000"/>
                  </a:schemeClr>
                </a:solidFill>
                <a:effectLst/>
              </a:rPr>
              <a:t>HISTORY BRIEF</a:t>
            </a:r>
            <a:endParaRPr lang="it-IT" sz="3200" b="0" dirty="0">
              <a:solidFill>
                <a:schemeClr val="tx1">
                  <a:lumMod val="85000"/>
                  <a:lumOff val="15000"/>
                </a:schemeClr>
              </a:solidFill>
              <a:effectLst/>
            </a:endParaRPr>
          </a:p>
        </p:txBody>
      </p:sp>
      <p:sp>
        <p:nvSpPr>
          <p:cNvPr id="5" name="Sottotitolo 4"/>
          <p:cNvSpPr>
            <a:spLocks noGrp="1"/>
          </p:cNvSpPr>
          <p:nvPr>
            <p:ph sz="quarter" idx="4294967295"/>
          </p:nvPr>
        </p:nvSpPr>
        <p:spPr>
          <a:xfrm>
            <a:off x="467544" y="1196752"/>
            <a:ext cx="8208912" cy="4824536"/>
          </a:xfrm>
        </p:spPr>
        <p:txBody>
          <a:bodyPr>
            <a:normAutofit fontScale="62500" lnSpcReduction="20000"/>
          </a:bodyPr>
          <a:lstStyle/>
          <a:p>
            <a:pPr algn="l">
              <a:buFont typeface="Wingdings" pitchFamily="2" charset="2"/>
              <a:buChar char="Ø"/>
            </a:pPr>
            <a:r>
              <a:rPr lang="en-US" dirty="0" smtClean="0"/>
              <a:t>The republic of Ireland gained self government since 1922, consists of 26 counties.</a:t>
            </a:r>
          </a:p>
          <a:p>
            <a:pPr algn="l">
              <a:buFont typeface="Wingdings" pitchFamily="2" charset="2"/>
              <a:buChar char="Ø"/>
            </a:pPr>
            <a:r>
              <a:rPr lang="en-US" dirty="0" smtClean="0"/>
              <a:t> Norman invasion started in the early 12</a:t>
            </a:r>
            <a:r>
              <a:rPr lang="en-US" baseline="30000" dirty="0" smtClean="0"/>
              <a:t>th</a:t>
            </a:r>
            <a:r>
              <a:rPr lang="en-US" dirty="0" smtClean="0"/>
              <a:t> century and set in place Ireland’s uneasy position within England’s sphere of influence.</a:t>
            </a:r>
          </a:p>
          <a:p>
            <a:pPr algn="l">
              <a:buFont typeface="Wingdings" pitchFamily="2" charset="2"/>
              <a:buChar char="Ø"/>
            </a:pPr>
            <a:r>
              <a:rPr lang="en-US" dirty="0" smtClean="0"/>
              <a:t>1800: “The Act of Union” in which Catholics were excluded from Parliament.</a:t>
            </a:r>
          </a:p>
          <a:p>
            <a:pPr algn="l">
              <a:buFont typeface="Wingdings" pitchFamily="2" charset="2"/>
              <a:buChar char="Ø"/>
            </a:pPr>
            <a:r>
              <a:rPr lang="en-US" dirty="0" smtClean="0"/>
              <a:t>1914: “Home Rule” </a:t>
            </a:r>
          </a:p>
          <a:p>
            <a:pPr algn="l">
              <a:buFont typeface="Wingdings" pitchFamily="2" charset="2"/>
              <a:buChar char="Ø"/>
            </a:pPr>
            <a:r>
              <a:rPr lang="en-US" dirty="0" smtClean="0"/>
              <a:t>1916: A failed rebellion on a Eastern Monday (15 of the surrendered leaders were shot by firing squad and 1 hanged).</a:t>
            </a:r>
          </a:p>
          <a:p>
            <a:pPr algn="l">
              <a:buFont typeface="Wingdings" pitchFamily="2" charset="2"/>
              <a:buChar char="Ø"/>
            </a:pPr>
            <a:r>
              <a:rPr lang="en-US" dirty="0" smtClean="0"/>
              <a:t>1919-1921: “Irish War of </a:t>
            </a:r>
            <a:r>
              <a:rPr lang="en-GB" dirty="0" smtClean="0"/>
              <a:t>Independence</a:t>
            </a:r>
            <a:r>
              <a:rPr lang="en-US" dirty="0" smtClean="0"/>
              <a:t>”</a:t>
            </a:r>
          </a:p>
          <a:p>
            <a:pPr algn="l">
              <a:buFont typeface="Wingdings" pitchFamily="2" charset="2"/>
              <a:buChar char="Ø"/>
            </a:pPr>
            <a:r>
              <a:rPr lang="en-US" dirty="0" smtClean="0"/>
              <a:t>1922-1923: “Irish Civil War”</a:t>
            </a:r>
          </a:p>
          <a:p>
            <a:pPr algn="l">
              <a:buFont typeface="Wingdings" pitchFamily="2" charset="2"/>
              <a:buChar char="Ø"/>
            </a:pPr>
            <a:r>
              <a:rPr lang="en-US" dirty="0" smtClean="0"/>
              <a:t>1949: Irish free State became “Ireland” and withdrew from the British Commonwealth of Nations.</a:t>
            </a:r>
          </a:p>
          <a:p>
            <a:pPr algn="l">
              <a:buFont typeface="Wingdings" pitchFamily="2" charset="2"/>
              <a:buChar char="Ø"/>
            </a:pPr>
            <a:r>
              <a:rPr lang="en-US" dirty="0" smtClean="0"/>
              <a:t>Late 1960s: “The </a:t>
            </a:r>
            <a:r>
              <a:rPr lang="en-US" dirty="0" err="1" smtClean="0"/>
              <a:t>Trubles</a:t>
            </a:r>
            <a:r>
              <a:rPr lang="en-US" dirty="0" smtClean="0"/>
              <a:t>” saw large scale confrontation between opposing paramilitary groups seeking to either keep Northern Ireland as part of the United Kingdom or bring it into the Republic of Ireland</a:t>
            </a:r>
          </a:p>
          <a:p>
            <a:pPr algn="l">
              <a:buFont typeface="Wingdings" pitchFamily="2" charset="2"/>
              <a:buChar char="Ø"/>
            </a:pPr>
            <a:r>
              <a:rPr lang="en-US" dirty="0" smtClean="0"/>
              <a:t>1998: “Good Friday Agreement” </a:t>
            </a:r>
          </a:p>
          <a:p>
            <a:pPr algn="l">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8183880" cy="1051560"/>
          </a:xfrm>
        </p:spPr>
        <p:txBody>
          <a:bodyPr>
            <a:normAutofit/>
          </a:bodyPr>
          <a:lstStyle/>
          <a:p>
            <a:pPr algn="ctr"/>
            <a:r>
              <a:rPr lang="it-IT" sz="3800" b="0" dirty="0" smtClean="0">
                <a:solidFill>
                  <a:schemeClr val="tx1">
                    <a:lumMod val="85000"/>
                    <a:lumOff val="15000"/>
                  </a:schemeClr>
                </a:solidFill>
                <a:effectLst/>
              </a:rPr>
              <a:t>THE CAPITAL</a:t>
            </a:r>
            <a:endParaRPr lang="it-IT" sz="3800" b="0" dirty="0">
              <a:solidFill>
                <a:schemeClr val="tx1">
                  <a:lumMod val="85000"/>
                  <a:lumOff val="15000"/>
                </a:schemeClr>
              </a:solidFill>
              <a:effectLst/>
            </a:endParaRPr>
          </a:p>
        </p:txBody>
      </p:sp>
      <p:sp>
        <p:nvSpPr>
          <p:cNvPr id="3" name="CasellaDiTesto 2"/>
          <p:cNvSpPr txBox="1"/>
          <p:nvPr/>
        </p:nvSpPr>
        <p:spPr>
          <a:xfrm>
            <a:off x="539552" y="1412776"/>
            <a:ext cx="3528392" cy="3693319"/>
          </a:xfrm>
          <a:prstGeom prst="rect">
            <a:avLst/>
          </a:prstGeom>
          <a:noFill/>
        </p:spPr>
        <p:txBody>
          <a:bodyPr wrap="square" rtlCol="0">
            <a:spAutoFit/>
          </a:bodyPr>
          <a:lstStyle/>
          <a:p>
            <a:pPr algn="just"/>
            <a:r>
              <a:rPr lang="en-IE" dirty="0" smtClean="0">
                <a:solidFill>
                  <a:schemeClr val="tx1">
                    <a:lumMod val="85000"/>
                    <a:lumOff val="15000"/>
                  </a:schemeClr>
                </a:solidFill>
              </a:rPr>
              <a:t>Dublin is the capital of Ireland and it has got 325,000 inhabitants.</a:t>
            </a:r>
          </a:p>
          <a:p>
            <a:pPr algn="just"/>
            <a:r>
              <a:rPr lang="en-IE" dirty="0" smtClean="0">
                <a:solidFill>
                  <a:schemeClr val="tx1">
                    <a:lumMod val="85000"/>
                    <a:lumOff val="15000"/>
                  </a:schemeClr>
                </a:solidFill>
              </a:rPr>
              <a:t>Dublin is a major European cultural centre and the origin of many prominent literary figures.</a:t>
            </a:r>
          </a:p>
          <a:p>
            <a:pPr algn="just"/>
            <a:r>
              <a:rPr lang="en-IE" dirty="0" smtClean="0">
                <a:solidFill>
                  <a:schemeClr val="tx1">
                    <a:lumMod val="85000"/>
                    <a:lumOff val="15000"/>
                  </a:schemeClr>
                </a:solidFill>
              </a:rPr>
              <a:t>Dublin is the centre of both media and communications in Ireland, with many newspapers, radio stations, television stations and telephone companies.</a:t>
            </a:r>
            <a:endParaRPr lang="en-IE" dirty="0">
              <a:solidFill>
                <a:schemeClr val="tx1">
                  <a:lumMod val="85000"/>
                  <a:lumOff val="15000"/>
                </a:schemeClr>
              </a:solidFill>
            </a:endParaRPr>
          </a:p>
        </p:txBody>
      </p:sp>
      <p:pic>
        <p:nvPicPr>
          <p:cNvPr id="15362" name="Picture 2" descr="http://www.mondolingua.it/wp-content/uploads/dublino1.jpg"/>
          <p:cNvPicPr>
            <a:picLocks noChangeAspect="1" noChangeArrowheads="1"/>
          </p:cNvPicPr>
          <p:nvPr/>
        </p:nvPicPr>
        <p:blipFill>
          <a:blip r:embed="rId2" cstate="print"/>
          <a:srcRect/>
          <a:stretch>
            <a:fillRect/>
          </a:stretch>
        </p:blipFill>
        <p:spPr bwMode="auto">
          <a:xfrm>
            <a:off x="4283968" y="2348880"/>
            <a:ext cx="4274840" cy="230425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183880" cy="1051560"/>
          </a:xfrm>
        </p:spPr>
        <p:txBody>
          <a:bodyPr>
            <a:normAutofit/>
          </a:bodyPr>
          <a:lstStyle/>
          <a:p>
            <a:pPr algn="ctr"/>
            <a:r>
              <a:rPr lang="it-IT" sz="3800" b="0" dirty="0" smtClean="0">
                <a:solidFill>
                  <a:schemeClr val="tx1">
                    <a:lumMod val="85000"/>
                    <a:lumOff val="15000"/>
                  </a:schemeClr>
                </a:solidFill>
                <a:effectLst/>
              </a:rPr>
              <a:t>L</a:t>
            </a:r>
            <a:r>
              <a:rPr lang="it-IT" sz="3800" b="0" dirty="0" smtClean="0">
                <a:solidFill>
                  <a:schemeClr val="tx1">
                    <a:lumMod val="85000"/>
                    <a:lumOff val="15000"/>
                  </a:schemeClr>
                </a:solidFill>
                <a:effectLst/>
              </a:rPr>
              <a:t>ANGUAGES</a:t>
            </a:r>
            <a:endParaRPr lang="it-IT" sz="3800" b="0" dirty="0">
              <a:solidFill>
                <a:schemeClr val="tx1">
                  <a:lumMod val="85000"/>
                  <a:lumOff val="15000"/>
                </a:schemeClr>
              </a:solidFill>
              <a:effectLst/>
            </a:endParaRPr>
          </a:p>
        </p:txBody>
      </p:sp>
      <p:sp>
        <p:nvSpPr>
          <p:cNvPr id="3" name="CasellaDiTesto 2"/>
          <p:cNvSpPr txBox="1"/>
          <p:nvPr/>
        </p:nvSpPr>
        <p:spPr>
          <a:xfrm>
            <a:off x="467544" y="1988840"/>
            <a:ext cx="7416824" cy="1477328"/>
          </a:xfrm>
          <a:prstGeom prst="rect">
            <a:avLst/>
          </a:prstGeom>
          <a:noFill/>
        </p:spPr>
        <p:txBody>
          <a:bodyPr wrap="square" rtlCol="0">
            <a:spAutoFit/>
          </a:bodyPr>
          <a:lstStyle/>
          <a:p>
            <a:pPr>
              <a:buFont typeface="Wingdings" pitchFamily="2" charset="2"/>
              <a:buChar char="Ø"/>
            </a:pPr>
            <a:r>
              <a:rPr lang="en-US" dirty="0">
                <a:solidFill>
                  <a:schemeClr val="tx1">
                    <a:lumMod val="85000"/>
                    <a:lumOff val="15000"/>
                  </a:schemeClr>
                </a:solidFill>
              </a:rPr>
              <a:t>The Irish language has a vast treasure of written texts from many centuries, and is divided by linguists into Old Irish from the 6th to 10th century, Middle Irish from the 10th to 13th century, Early Modern Irish until the 17th century, and the Modern Irish spoken today. </a:t>
            </a:r>
            <a:endParaRPr lang="it-IT" dirty="0">
              <a:solidFill>
                <a:schemeClr val="tx1">
                  <a:lumMod val="85000"/>
                  <a:lumOff val="15000"/>
                </a:schemeClr>
              </a:solidFill>
            </a:endParaRPr>
          </a:p>
        </p:txBody>
      </p:sp>
      <p:sp>
        <p:nvSpPr>
          <p:cNvPr id="4" name="CasellaDiTesto 3"/>
          <p:cNvSpPr txBox="1"/>
          <p:nvPr/>
        </p:nvSpPr>
        <p:spPr>
          <a:xfrm>
            <a:off x="467544" y="1340768"/>
            <a:ext cx="7560840" cy="369332"/>
          </a:xfrm>
          <a:prstGeom prst="rect">
            <a:avLst/>
          </a:prstGeom>
          <a:noFill/>
        </p:spPr>
        <p:txBody>
          <a:bodyPr wrap="square" rtlCol="0">
            <a:spAutoFit/>
          </a:bodyPr>
          <a:lstStyle/>
          <a:p>
            <a:r>
              <a:rPr lang="en-US" dirty="0"/>
              <a:t>Two main languages are spoken in Ireland: Irish and English</a:t>
            </a:r>
            <a:endParaRPr lang="it-IT" dirty="0"/>
          </a:p>
        </p:txBody>
      </p:sp>
      <p:sp>
        <p:nvSpPr>
          <p:cNvPr id="5" name="CasellaDiTesto 4"/>
          <p:cNvSpPr txBox="1"/>
          <p:nvPr/>
        </p:nvSpPr>
        <p:spPr>
          <a:xfrm>
            <a:off x="467544" y="3717032"/>
            <a:ext cx="7488832" cy="1200329"/>
          </a:xfrm>
          <a:prstGeom prst="rect">
            <a:avLst/>
          </a:prstGeom>
          <a:noFill/>
        </p:spPr>
        <p:txBody>
          <a:bodyPr wrap="square" rtlCol="0">
            <a:spAutoFit/>
          </a:bodyPr>
          <a:lstStyle/>
          <a:p>
            <a:pPr>
              <a:buFont typeface="Wingdings" pitchFamily="2" charset="2"/>
              <a:buChar char="Ø"/>
            </a:pPr>
            <a:r>
              <a:rPr lang="en-US" dirty="0"/>
              <a:t>English was first introduced to Ireland in the Norman invasion. It was spoken by a few peasants and merchants brought over from England, and was largely replaced by Irish before the Tudor Conquest of Ireland.</a:t>
            </a:r>
            <a:r>
              <a:rPr lang="it-IT" dirty="0" smtClean="0"/>
              <a:t>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183880" cy="1051560"/>
          </a:xfrm>
        </p:spPr>
        <p:txBody>
          <a:bodyPr>
            <a:normAutofit/>
          </a:bodyPr>
          <a:lstStyle/>
          <a:p>
            <a:pPr algn="ctr"/>
            <a:r>
              <a:rPr lang="it-IT" sz="3800" b="0" dirty="0" smtClean="0">
                <a:solidFill>
                  <a:schemeClr val="tx1">
                    <a:lumMod val="85000"/>
                    <a:lumOff val="15000"/>
                  </a:schemeClr>
                </a:solidFill>
                <a:effectLst/>
              </a:rPr>
              <a:t>FOOD</a:t>
            </a:r>
            <a:endParaRPr lang="it-IT" sz="3800" b="0" dirty="0">
              <a:solidFill>
                <a:schemeClr val="tx1">
                  <a:lumMod val="85000"/>
                  <a:lumOff val="15000"/>
                </a:schemeClr>
              </a:solidFill>
              <a:effectLst/>
            </a:endParaRPr>
          </a:p>
        </p:txBody>
      </p:sp>
      <p:sp>
        <p:nvSpPr>
          <p:cNvPr id="3" name="CasellaDiTesto 2"/>
          <p:cNvSpPr txBox="1"/>
          <p:nvPr/>
        </p:nvSpPr>
        <p:spPr>
          <a:xfrm>
            <a:off x="611560" y="1484784"/>
            <a:ext cx="7848872" cy="3693319"/>
          </a:xfrm>
          <a:prstGeom prst="rect">
            <a:avLst/>
          </a:prstGeom>
          <a:noFill/>
        </p:spPr>
        <p:txBody>
          <a:bodyPr wrap="square" rtlCol="0">
            <a:spAutoFit/>
          </a:bodyPr>
          <a:lstStyle/>
          <a:p>
            <a:r>
              <a:rPr lang="en-US" b="1" dirty="0"/>
              <a:t>Irish cuisine</a:t>
            </a:r>
            <a:r>
              <a:rPr lang="en-US" dirty="0"/>
              <a:t> is a style of cooking originating from Ireland or developed by Irish people. </a:t>
            </a:r>
            <a:r>
              <a:rPr lang="en-US" dirty="0" smtClean="0"/>
              <a:t>It </a:t>
            </a:r>
            <a:r>
              <a:rPr lang="en-US" dirty="0"/>
              <a:t>evolved from centuries of social and political change. </a:t>
            </a:r>
            <a:endParaRPr lang="en-US" dirty="0" smtClean="0"/>
          </a:p>
          <a:p>
            <a:endParaRPr lang="en-US" dirty="0" smtClean="0"/>
          </a:p>
          <a:p>
            <a:pPr>
              <a:buFont typeface="Wingdings" pitchFamily="2" charset="2"/>
              <a:buChar char="Ø"/>
            </a:pPr>
            <a:r>
              <a:rPr lang="en-US" dirty="0" smtClean="0"/>
              <a:t>The</a:t>
            </a:r>
            <a:r>
              <a:rPr lang="en-US" dirty="0"/>
              <a:t> cuisine takes its influence from the crops grown and animals farmed in its temperate climate. </a:t>
            </a:r>
            <a:endParaRPr lang="en-US" dirty="0" smtClean="0"/>
          </a:p>
          <a:p>
            <a:pPr>
              <a:buFont typeface="Wingdings" pitchFamily="2" charset="2"/>
              <a:buChar char="Ø"/>
            </a:pPr>
            <a:endParaRPr lang="en-US" dirty="0" smtClean="0"/>
          </a:p>
          <a:p>
            <a:pPr>
              <a:buFont typeface="Wingdings" pitchFamily="2" charset="2"/>
              <a:buChar char="Ø"/>
            </a:pPr>
            <a:r>
              <a:rPr lang="en-US" dirty="0" smtClean="0"/>
              <a:t>The </a:t>
            </a:r>
            <a:r>
              <a:rPr lang="en-US" dirty="0"/>
              <a:t>introduction of the potato in the second half of the 16th century heavily influenced Ireland's cuisine thereafter and, as a result, is often closely associated with Ireland</a:t>
            </a:r>
            <a:r>
              <a:rPr lang="en-US" dirty="0" smtClean="0"/>
              <a:t>.</a:t>
            </a:r>
          </a:p>
          <a:p>
            <a:r>
              <a:rPr lang="en-US" dirty="0" smtClean="0"/>
              <a:t> </a:t>
            </a:r>
          </a:p>
          <a:p>
            <a:pPr>
              <a:buFont typeface="Wingdings" pitchFamily="2" charset="2"/>
              <a:buChar char="Ø"/>
            </a:pPr>
            <a:r>
              <a:rPr lang="en-US" dirty="0" smtClean="0"/>
              <a:t>Representative </a:t>
            </a:r>
            <a:r>
              <a:rPr lang="en-US" dirty="0"/>
              <a:t>Irish </a:t>
            </a:r>
            <a:r>
              <a:rPr lang="en-US" dirty="0" smtClean="0"/>
              <a:t>dishes: Irish </a:t>
            </a:r>
            <a:r>
              <a:rPr lang="en-US" dirty="0"/>
              <a:t>stew, bacon </a:t>
            </a:r>
            <a:r>
              <a:rPr lang="en-US" dirty="0" smtClean="0"/>
              <a:t>and </a:t>
            </a:r>
            <a:r>
              <a:rPr lang="en-US" dirty="0"/>
              <a:t>cabbage, </a:t>
            </a:r>
            <a:r>
              <a:rPr lang="en-US" dirty="0" err="1"/>
              <a:t>boxty</a:t>
            </a:r>
            <a:r>
              <a:rPr lang="en-US" dirty="0"/>
              <a:t>, coddle, and colcannon.</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183880" cy="1051560"/>
          </a:xfrm>
        </p:spPr>
        <p:txBody>
          <a:bodyPr>
            <a:normAutofit/>
          </a:bodyPr>
          <a:lstStyle/>
          <a:p>
            <a:pPr algn="ctr"/>
            <a:r>
              <a:rPr lang="it-IT" sz="3800" b="0" dirty="0" smtClean="0">
                <a:solidFill>
                  <a:schemeClr val="tx1">
                    <a:lumMod val="85000"/>
                    <a:lumOff val="15000"/>
                  </a:schemeClr>
                </a:solidFill>
                <a:effectLst/>
              </a:rPr>
              <a:t>IRELAND FESTIVITIES</a:t>
            </a:r>
            <a:endParaRPr lang="it-IT" sz="3800" b="0" dirty="0">
              <a:solidFill>
                <a:schemeClr val="tx1">
                  <a:lumMod val="85000"/>
                  <a:lumOff val="15000"/>
                </a:schemeClr>
              </a:solidFill>
              <a:effectLst/>
            </a:endParaRPr>
          </a:p>
        </p:txBody>
      </p:sp>
      <p:sp>
        <p:nvSpPr>
          <p:cNvPr id="3" name="CasellaDiTesto 2"/>
          <p:cNvSpPr txBox="1"/>
          <p:nvPr/>
        </p:nvSpPr>
        <p:spPr>
          <a:xfrm>
            <a:off x="539552" y="1196752"/>
            <a:ext cx="8064896" cy="4801314"/>
          </a:xfrm>
          <a:prstGeom prst="rect">
            <a:avLst/>
          </a:prstGeom>
          <a:noFill/>
        </p:spPr>
        <p:txBody>
          <a:bodyPr wrap="square" rtlCol="0">
            <a:spAutoFit/>
          </a:bodyPr>
          <a:lstStyle/>
          <a:p>
            <a:pPr>
              <a:buFont typeface="Wingdings" pitchFamily="2" charset="2"/>
              <a:buChar char="Ø"/>
            </a:pPr>
            <a:r>
              <a:rPr lang="en-US" dirty="0" smtClean="0"/>
              <a:t> St</a:t>
            </a:r>
            <a:r>
              <a:rPr lang="en-US" dirty="0"/>
              <a:t>. Patrick's </a:t>
            </a:r>
            <a:r>
              <a:rPr lang="en-US" dirty="0" smtClean="0"/>
              <a:t>Festival is </a:t>
            </a:r>
            <a:r>
              <a:rPr lang="en-US" dirty="0"/>
              <a:t>Ireland's official </a:t>
            </a:r>
            <a:r>
              <a:rPr lang="en-US" dirty="0" smtClean="0"/>
              <a:t>celebration. </a:t>
            </a:r>
            <a:r>
              <a:rPr lang="en-US" dirty="0"/>
              <a:t>Around the globe on Saturday 17th March Ireland is celebrated with parties and </a:t>
            </a:r>
            <a:r>
              <a:rPr lang="en-US" dirty="0" smtClean="0"/>
              <a:t>parades.</a:t>
            </a:r>
          </a:p>
          <a:p>
            <a:pPr>
              <a:buFont typeface="Wingdings" pitchFamily="2" charset="2"/>
              <a:buChar char="Ø"/>
            </a:pPr>
            <a:endParaRPr lang="en-US" dirty="0"/>
          </a:p>
          <a:p>
            <a:pPr>
              <a:buFont typeface="Wingdings" pitchFamily="2" charset="2"/>
              <a:buChar char="Ø"/>
            </a:pPr>
            <a:r>
              <a:rPr lang="en-US" dirty="0" smtClean="0"/>
              <a:t> Pan </a:t>
            </a:r>
            <a:r>
              <a:rPr lang="en-US" dirty="0"/>
              <a:t>Celtic </a:t>
            </a:r>
            <a:r>
              <a:rPr lang="en-US" dirty="0" smtClean="0"/>
              <a:t>Festival began </a:t>
            </a:r>
            <a:r>
              <a:rPr lang="en-US" dirty="0"/>
              <a:t>in Killarney in 1971 when it aimed to foster better relations between the Celtic nations of Ireland, Scotland, Brittany, the Isle of Mann, Cornwall and Wales. Today it has grown to a fully fledged celebration of Celtic culture with parades, music, dancing and sports.</a:t>
            </a:r>
          </a:p>
          <a:p>
            <a:pPr>
              <a:buFont typeface="Wingdings" pitchFamily="2" charset="2"/>
              <a:buChar char="Ø"/>
            </a:pPr>
            <a:endParaRPr lang="en-US" dirty="0" smtClean="0"/>
          </a:p>
          <a:p>
            <a:pPr>
              <a:buFont typeface="Wingdings" pitchFamily="2" charset="2"/>
              <a:buChar char="Ø"/>
            </a:pPr>
            <a:r>
              <a:rPr lang="en-US" dirty="0" smtClean="0"/>
              <a:t> </a:t>
            </a:r>
            <a:r>
              <a:rPr lang="en-US" dirty="0" err="1" smtClean="0"/>
              <a:t>Fleadh</a:t>
            </a:r>
            <a:r>
              <a:rPr lang="en-US" dirty="0" smtClean="0"/>
              <a:t> </a:t>
            </a:r>
            <a:r>
              <a:rPr lang="en-US" dirty="0" err="1"/>
              <a:t>Nua</a:t>
            </a:r>
            <a:r>
              <a:rPr lang="en-US" dirty="0"/>
              <a:t> </a:t>
            </a:r>
            <a:r>
              <a:rPr lang="en-US" dirty="0" smtClean="0"/>
              <a:t>Festival brings </a:t>
            </a:r>
            <a:r>
              <a:rPr lang="en-US" dirty="0"/>
              <a:t>together </a:t>
            </a:r>
            <a:r>
              <a:rPr lang="en-US" dirty="0" smtClean="0"/>
              <a:t>concerts, </a:t>
            </a:r>
            <a:r>
              <a:rPr lang="en-US" dirty="0"/>
              <a:t>music, song and dancing workshops, and each year thousands of people in search of traditional entertainment </a:t>
            </a:r>
            <a:r>
              <a:rPr lang="en-US" dirty="0" smtClean="0"/>
              <a:t>attend.</a:t>
            </a:r>
            <a:endParaRPr lang="en-US" dirty="0"/>
          </a:p>
          <a:p>
            <a:pPr>
              <a:buFont typeface="Wingdings" pitchFamily="2" charset="2"/>
              <a:buChar char="Ø"/>
            </a:pPr>
            <a:endParaRPr lang="en-US" dirty="0" smtClean="0"/>
          </a:p>
          <a:p>
            <a:pPr>
              <a:buFont typeface="Wingdings" pitchFamily="2" charset="2"/>
              <a:buChar char="Ø"/>
            </a:pPr>
            <a:r>
              <a:rPr lang="en-US" dirty="0" smtClean="0"/>
              <a:t> Puck </a:t>
            </a:r>
            <a:r>
              <a:rPr lang="en-US" dirty="0"/>
              <a:t>Fair is one of Ireland's oldest and most popular festivals, with hours of free family entertainment, a traditional horse fair, open air concerts, parades and fireworks.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134</TotalTime>
  <Words>477</Words>
  <Application>Microsoft Office PowerPoint</Application>
  <PresentationFormat>Presentazione su schermo (4:3)</PresentationFormat>
  <Paragraphs>54</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Astro</vt:lpstr>
      <vt:lpstr>IRELAND</vt:lpstr>
      <vt:lpstr>INDEX:</vt:lpstr>
      <vt:lpstr>Diapositiva 3</vt:lpstr>
      <vt:lpstr>Diapositiva 4</vt:lpstr>
      <vt:lpstr>HISTORY BRIEF</vt:lpstr>
      <vt:lpstr>THE CAPITAL</vt:lpstr>
      <vt:lpstr>LANGUAGES</vt:lpstr>
      <vt:lpstr>FOOD</vt:lpstr>
      <vt:lpstr>IRELAND FESTIVITIES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Veronica</dc:creator>
  <cp:lastModifiedBy>Veronica</cp:lastModifiedBy>
  <cp:revision>11</cp:revision>
  <dcterms:created xsi:type="dcterms:W3CDTF">2015-02-03T14:54:31Z</dcterms:created>
  <dcterms:modified xsi:type="dcterms:W3CDTF">2015-02-03T17:08:40Z</dcterms:modified>
</cp:coreProperties>
</file>