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5" r:id="rId7"/>
    <p:sldId id="261" r:id="rId8"/>
    <p:sldId id="266" r:id="rId9"/>
    <p:sldId id="262" r:id="rId10"/>
    <p:sldId id="267" r:id="rId11"/>
    <p:sldId id="263" r:id="rId12"/>
    <p:sldId id="264" r:id="rId13"/>
  </p:sldIdLst>
  <p:sldSz cx="13004800" cy="9753600"/>
  <p:notesSz cx="6858000" cy="9144000"/>
  <p:defaultTextStyle>
    <a:lvl1pPr algn="ctr" defTabSz="584200">
      <a:defRPr sz="3800">
        <a:solidFill>
          <a:srgbClr val="FFFFFF"/>
        </a:solidFill>
        <a:latin typeface="+mn-lt"/>
        <a:ea typeface="+mn-ea"/>
        <a:cs typeface="+mn-cs"/>
        <a:sym typeface="Helvetica Light"/>
      </a:defRPr>
    </a:lvl1pPr>
    <a:lvl2pPr indent="228600" algn="ctr" defTabSz="584200">
      <a:defRPr sz="3800">
        <a:solidFill>
          <a:srgbClr val="FFFFFF"/>
        </a:solidFill>
        <a:latin typeface="+mn-lt"/>
        <a:ea typeface="+mn-ea"/>
        <a:cs typeface="+mn-cs"/>
        <a:sym typeface="Helvetica Light"/>
      </a:defRPr>
    </a:lvl2pPr>
    <a:lvl3pPr indent="457200" algn="ctr" defTabSz="584200">
      <a:defRPr sz="3800">
        <a:solidFill>
          <a:srgbClr val="FFFFFF"/>
        </a:solidFill>
        <a:latin typeface="+mn-lt"/>
        <a:ea typeface="+mn-ea"/>
        <a:cs typeface="+mn-cs"/>
        <a:sym typeface="Helvetica Light"/>
      </a:defRPr>
    </a:lvl3pPr>
    <a:lvl4pPr indent="685800" algn="ctr" defTabSz="584200">
      <a:defRPr sz="3800">
        <a:solidFill>
          <a:srgbClr val="FFFFFF"/>
        </a:solidFill>
        <a:latin typeface="+mn-lt"/>
        <a:ea typeface="+mn-ea"/>
        <a:cs typeface="+mn-cs"/>
        <a:sym typeface="Helvetica Light"/>
      </a:defRPr>
    </a:lvl4pPr>
    <a:lvl5pPr indent="914400" algn="ctr" defTabSz="584200">
      <a:defRPr sz="3800">
        <a:solidFill>
          <a:srgbClr val="FFFFFF"/>
        </a:solidFill>
        <a:latin typeface="+mn-lt"/>
        <a:ea typeface="+mn-ea"/>
        <a:cs typeface="+mn-cs"/>
        <a:sym typeface="Helvetica Light"/>
      </a:defRPr>
    </a:lvl5pPr>
    <a:lvl6pPr indent="1143000" algn="ctr" defTabSz="584200">
      <a:defRPr sz="3800">
        <a:solidFill>
          <a:srgbClr val="FFFFFF"/>
        </a:solidFill>
        <a:latin typeface="+mn-lt"/>
        <a:ea typeface="+mn-ea"/>
        <a:cs typeface="+mn-cs"/>
        <a:sym typeface="Helvetica Light"/>
      </a:defRPr>
    </a:lvl6pPr>
    <a:lvl7pPr indent="1371600" algn="ctr" defTabSz="584200">
      <a:defRPr sz="3800">
        <a:solidFill>
          <a:srgbClr val="FFFFFF"/>
        </a:solidFill>
        <a:latin typeface="+mn-lt"/>
        <a:ea typeface="+mn-ea"/>
        <a:cs typeface="+mn-cs"/>
        <a:sym typeface="Helvetica Light"/>
      </a:defRPr>
    </a:lvl7pPr>
    <a:lvl8pPr indent="1600200" algn="ctr" defTabSz="584200">
      <a:defRPr sz="3800">
        <a:solidFill>
          <a:srgbClr val="FFFFFF"/>
        </a:solidFill>
        <a:latin typeface="+mn-lt"/>
        <a:ea typeface="+mn-ea"/>
        <a:cs typeface="+mn-cs"/>
        <a:sym typeface="Helvetica Light"/>
      </a:defRPr>
    </a:lvl8pPr>
    <a:lvl9pPr indent="1828800" algn="ctr" defTabSz="584200">
      <a:defRPr sz="3800">
        <a:solidFill>
          <a:srgbClr val="FFFFFF"/>
        </a:solidFill>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189B1A"/>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A433"/>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rgbClr val="E8A433"/>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32" y="-108"/>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olo e sottotitolo">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Titolo Testo</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Corpo livello uno</a:t>
            </a:r>
          </a:p>
          <a:p>
            <a:pPr lvl="1">
              <a:defRPr sz="1800">
                <a:solidFill>
                  <a:srgbClr val="000000"/>
                </a:solidFill>
              </a:defRPr>
            </a:pPr>
            <a:r>
              <a:rPr sz="3200">
                <a:solidFill>
                  <a:srgbClr val="FFFFFF"/>
                </a:solidFill>
              </a:rPr>
              <a:t>Corpo livello due</a:t>
            </a:r>
          </a:p>
          <a:p>
            <a:pPr lvl="2">
              <a:defRPr sz="1800">
                <a:solidFill>
                  <a:srgbClr val="000000"/>
                </a:solidFill>
              </a:defRPr>
            </a:pPr>
            <a:r>
              <a:rPr sz="3200">
                <a:solidFill>
                  <a:srgbClr val="FFFFFF"/>
                </a:solidFill>
              </a:rPr>
              <a:t>Corpo livello tre</a:t>
            </a:r>
          </a:p>
          <a:p>
            <a:pPr lvl="3">
              <a:defRPr sz="1800">
                <a:solidFill>
                  <a:srgbClr val="000000"/>
                </a:solidFill>
              </a:defRPr>
            </a:pPr>
            <a:r>
              <a:rPr sz="3200">
                <a:solidFill>
                  <a:srgbClr val="FFFFFF"/>
                </a:solidFill>
              </a:rPr>
              <a:t>Corpo livello quattro</a:t>
            </a:r>
          </a:p>
          <a:p>
            <a:pPr lvl="4">
              <a:defRPr sz="1800">
                <a:solidFill>
                  <a:srgbClr val="000000"/>
                </a:solidFill>
              </a:defRPr>
            </a:pPr>
            <a:r>
              <a:rPr sz="3200">
                <a:solidFill>
                  <a:srgbClr val="FFFFFF"/>
                </a:solidFill>
              </a:rPr>
              <a:t>Livello 5</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Orizzontale">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solidFill>
                  <a:srgbClr val="000000"/>
                </a:solidFill>
              </a:defRPr>
            </a:pPr>
            <a:r>
              <a:rPr sz="8000">
                <a:solidFill>
                  <a:srgbClr val="FFFFFF"/>
                </a:solidFill>
              </a:rPr>
              <a:t>Titolo Testo</a:t>
            </a:r>
          </a:p>
        </p:txBody>
      </p:sp>
      <p:sp>
        <p:nvSpPr>
          <p:cNvPr id="9" name="Shape 9"/>
          <p:cNvSpPr>
            <a:spLocks noGrp="1"/>
          </p:cNvSpPr>
          <p:nvPr>
            <p:ph type="body"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Corpo livello uno</a:t>
            </a:r>
          </a:p>
          <a:p>
            <a:pPr lvl="1">
              <a:defRPr sz="1800">
                <a:solidFill>
                  <a:srgbClr val="000000"/>
                </a:solidFill>
              </a:defRPr>
            </a:pPr>
            <a:r>
              <a:rPr sz="3200">
                <a:solidFill>
                  <a:srgbClr val="FFFFFF"/>
                </a:solidFill>
              </a:rPr>
              <a:t>Corpo livello due</a:t>
            </a:r>
          </a:p>
          <a:p>
            <a:pPr lvl="2">
              <a:defRPr sz="1800">
                <a:solidFill>
                  <a:srgbClr val="000000"/>
                </a:solidFill>
              </a:defRPr>
            </a:pPr>
            <a:r>
              <a:rPr sz="3200">
                <a:solidFill>
                  <a:srgbClr val="FFFFFF"/>
                </a:solidFill>
              </a:rPr>
              <a:t>Corpo livello tre</a:t>
            </a:r>
          </a:p>
          <a:p>
            <a:pPr lvl="3">
              <a:defRPr sz="1800">
                <a:solidFill>
                  <a:srgbClr val="000000"/>
                </a:solidFill>
              </a:defRPr>
            </a:pPr>
            <a:r>
              <a:rPr sz="3200">
                <a:solidFill>
                  <a:srgbClr val="FFFFFF"/>
                </a:solidFill>
              </a:rPr>
              <a:t>Corpo livello quattro</a:t>
            </a:r>
          </a:p>
          <a:p>
            <a:pPr lvl="4">
              <a:defRPr sz="1800">
                <a:solidFill>
                  <a:srgbClr val="000000"/>
                </a:solidFill>
              </a:defRPr>
            </a:pPr>
            <a:r>
              <a:rPr sz="3200">
                <a:solidFill>
                  <a:srgbClr val="FFFFFF"/>
                </a:solidFill>
              </a:rPr>
              <a:t>Livello 5</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 Centrato">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solidFill>
                  <a:srgbClr val="000000"/>
                </a:solidFill>
              </a:defRPr>
            </a:pPr>
            <a:r>
              <a:rPr sz="8000">
                <a:solidFill>
                  <a:srgbClr val="FFFFFF"/>
                </a:solidFill>
              </a:rPr>
              <a:t>Titolo Testo</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cale">
    <p:spTree>
      <p:nvGrpSpPr>
        <p:cNvPr id="1" name=""/>
        <p:cNvGrpSpPr/>
        <p:nvPr/>
      </p:nvGrpSpPr>
      <p:grpSpPr>
        <a:xfrm>
          <a:off x="0" y="0"/>
          <a:ext cx="0" cy="0"/>
          <a:chOff x="0" y="0"/>
          <a:chExt cx="0" cy="0"/>
        </a:xfrm>
      </p:grpSpPr>
      <p:sp>
        <p:nvSpPr>
          <p:cNvPr id="13" name="Shape 13"/>
          <p:cNvSpPr>
            <a:spLocks noGrp="1"/>
          </p:cNvSpPr>
          <p:nvPr>
            <p:ph type="title"/>
          </p:nvPr>
        </p:nvSpPr>
        <p:spPr>
          <a:xfrm>
            <a:off x="952500" y="762000"/>
            <a:ext cx="5334000" cy="4000500"/>
          </a:xfrm>
          <a:prstGeom prst="rect">
            <a:avLst/>
          </a:prstGeom>
        </p:spPr>
        <p:txBody>
          <a:bodyPr anchor="b"/>
          <a:lstStyle>
            <a:lvl1pPr>
              <a:defRPr sz="6000"/>
            </a:lvl1pPr>
          </a:lstStyle>
          <a:p>
            <a:pPr lvl="0">
              <a:defRPr sz="1800">
                <a:solidFill>
                  <a:srgbClr val="000000"/>
                </a:solidFill>
              </a:defRPr>
            </a:pPr>
            <a:r>
              <a:rPr sz="6000">
                <a:solidFill>
                  <a:srgbClr val="FFFFFF"/>
                </a:solidFill>
              </a:rPr>
              <a:t>Titolo Testo</a:t>
            </a:r>
          </a:p>
        </p:txBody>
      </p:sp>
      <p:sp>
        <p:nvSpPr>
          <p:cNvPr id="14" name="Shape 14"/>
          <p:cNvSpPr>
            <a:spLocks noGrp="1"/>
          </p:cNvSpPr>
          <p:nvPr>
            <p:ph type="body"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solidFill>
                  <a:srgbClr val="000000"/>
                </a:solidFill>
              </a:defRPr>
            </a:pPr>
            <a:r>
              <a:rPr sz="3200">
                <a:solidFill>
                  <a:srgbClr val="FFFFFF"/>
                </a:solidFill>
              </a:rPr>
              <a:t>Corpo livello uno</a:t>
            </a:r>
          </a:p>
          <a:p>
            <a:pPr lvl="1">
              <a:defRPr sz="1800">
                <a:solidFill>
                  <a:srgbClr val="000000"/>
                </a:solidFill>
              </a:defRPr>
            </a:pPr>
            <a:r>
              <a:rPr sz="3200">
                <a:solidFill>
                  <a:srgbClr val="FFFFFF"/>
                </a:solidFill>
              </a:rPr>
              <a:t>Corpo livello due</a:t>
            </a:r>
          </a:p>
          <a:p>
            <a:pPr lvl="2">
              <a:defRPr sz="1800">
                <a:solidFill>
                  <a:srgbClr val="000000"/>
                </a:solidFill>
              </a:defRPr>
            </a:pPr>
            <a:r>
              <a:rPr sz="3200">
                <a:solidFill>
                  <a:srgbClr val="FFFFFF"/>
                </a:solidFill>
              </a:rPr>
              <a:t>Corpo livello tre</a:t>
            </a:r>
          </a:p>
          <a:p>
            <a:pPr lvl="3">
              <a:defRPr sz="1800">
                <a:solidFill>
                  <a:srgbClr val="000000"/>
                </a:solidFill>
              </a:defRPr>
            </a:pPr>
            <a:r>
              <a:rPr sz="3200">
                <a:solidFill>
                  <a:srgbClr val="FFFFFF"/>
                </a:solidFill>
              </a:rPr>
              <a:t>Corpo livello quattro</a:t>
            </a:r>
          </a:p>
          <a:p>
            <a:pPr lvl="4">
              <a:defRPr sz="1800">
                <a:solidFill>
                  <a:srgbClr val="000000"/>
                </a:solidFill>
              </a:defRPr>
            </a:pPr>
            <a:r>
              <a:rPr sz="3200">
                <a:solidFill>
                  <a:srgbClr val="FFFFFF"/>
                </a:solidFill>
              </a:rPr>
              <a:t>Livello 5</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solidFill>
                  <a:srgbClr val="000000"/>
                </a:solidFill>
              </a:defRPr>
            </a:pPr>
            <a:r>
              <a:rPr sz="8000">
                <a:solidFill>
                  <a:srgbClr val="FFFFFF"/>
                </a:solidFill>
              </a:rPr>
              <a:t>Titolo Testo</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olo e punti elenco">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solidFill>
                  <a:srgbClr val="000000"/>
                </a:solidFill>
              </a:defRPr>
            </a:pPr>
            <a:r>
              <a:rPr sz="8000">
                <a:solidFill>
                  <a:srgbClr val="FFFFFF"/>
                </a:solidFill>
              </a:rPr>
              <a:t>Titolo Testo</a:t>
            </a:r>
          </a:p>
        </p:txBody>
      </p:sp>
      <p:sp>
        <p:nvSpPr>
          <p:cNvPr id="19" name="Shape 19"/>
          <p:cNvSpPr>
            <a:spLocks noGrp="1"/>
          </p:cNvSpPr>
          <p:nvPr>
            <p:ph type="body" idx="1"/>
          </p:nvPr>
        </p:nvSpPr>
        <p:spPr>
          <a:prstGeom prst="rect">
            <a:avLst/>
          </a:prstGeom>
        </p:spPr>
        <p:txBody>
          <a:bodyPr/>
          <a:lstStyle/>
          <a:p>
            <a:pPr lvl="0">
              <a:defRPr sz="1800">
                <a:solidFill>
                  <a:srgbClr val="000000"/>
                </a:solidFill>
              </a:defRPr>
            </a:pPr>
            <a:r>
              <a:rPr sz="3800">
                <a:solidFill>
                  <a:srgbClr val="FFFFFF"/>
                </a:solidFill>
              </a:rPr>
              <a:t>Corpo livello uno</a:t>
            </a:r>
          </a:p>
          <a:p>
            <a:pPr lvl="1">
              <a:defRPr sz="1800">
                <a:solidFill>
                  <a:srgbClr val="000000"/>
                </a:solidFill>
              </a:defRPr>
            </a:pPr>
            <a:r>
              <a:rPr sz="3800">
                <a:solidFill>
                  <a:srgbClr val="FFFFFF"/>
                </a:solidFill>
              </a:rPr>
              <a:t>Corpo livello due</a:t>
            </a:r>
          </a:p>
          <a:p>
            <a:pPr lvl="2">
              <a:defRPr sz="1800">
                <a:solidFill>
                  <a:srgbClr val="000000"/>
                </a:solidFill>
              </a:defRPr>
            </a:pPr>
            <a:r>
              <a:rPr sz="3800">
                <a:solidFill>
                  <a:srgbClr val="FFFFFF"/>
                </a:solidFill>
              </a:rPr>
              <a:t>Corpo livello tre</a:t>
            </a:r>
          </a:p>
          <a:p>
            <a:pPr lvl="3">
              <a:defRPr sz="1800">
                <a:solidFill>
                  <a:srgbClr val="000000"/>
                </a:solidFill>
              </a:defRPr>
            </a:pPr>
            <a:r>
              <a:rPr sz="3800">
                <a:solidFill>
                  <a:srgbClr val="FFFFFF"/>
                </a:solidFill>
              </a:rPr>
              <a:t>Corpo livello quattro</a:t>
            </a:r>
          </a:p>
          <a:p>
            <a:pPr lvl="4">
              <a:defRPr sz="1800">
                <a:solidFill>
                  <a:srgbClr val="000000"/>
                </a:solidFill>
              </a:defRPr>
            </a:pPr>
            <a:r>
              <a:rPr sz="3800">
                <a:solidFill>
                  <a:srgbClr val="FFFFFF"/>
                </a:solidFill>
              </a:rPr>
              <a:t>Livello 5</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punti elenco e f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solidFill>
                  <a:srgbClr val="000000"/>
                </a:solidFill>
              </a:defRPr>
            </a:pPr>
            <a:r>
              <a:rPr sz="8000">
                <a:solidFill>
                  <a:srgbClr val="FFFFFF"/>
                </a:solidFill>
              </a:rPr>
              <a:t>Titolo Testo</a:t>
            </a:r>
          </a:p>
        </p:txBody>
      </p:sp>
      <p:sp>
        <p:nvSpPr>
          <p:cNvPr id="22" name="Shape 22"/>
          <p:cNvSpPr>
            <a:spLocks noGrp="1"/>
          </p:cNvSpPr>
          <p:nvPr>
            <p:ph type="body"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lvl="0">
              <a:defRPr sz="1800">
                <a:solidFill>
                  <a:srgbClr val="000000"/>
                </a:solidFill>
              </a:defRPr>
            </a:pPr>
            <a:r>
              <a:rPr sz="2800">
                <a:solidFill>
                  <a:srgbClr val="FFFFFF"/>
                </a:solidFill>
              </a:rPr>
              <a:t>Corpo livello uno</a:t>
            </a:r>
          </a:p>
          <a:p>
            <a:pPr lvl="1">
              <a:defRPr sz="1800">
                <a:solidFill>
                  <a:srgbClr val="000000"/>
                </a:solidFill>
              </a:defRPr>
            </a:pPr>
            <a:r>
              <a:rPr sz="2800">
                <a:solidFill>
                  <a:srgbClr val="FFFFFF"/>
                </a:solidFill>
              </a:rPr>
              <a:t>Corpo livello due</a:t>
            </a:r>
          </a:p>
          <a:p>
            <a:pPr lvl="2">
              <a:defRPr sz="1800">
                <a:solidFill>
                  <a:srgbClr val="000000"/>
                </a:solidFill>
              </a:defRPr>
            </a:pPr>
            <a:r>
              <a:rPr sz="2800">
                <a:solidFill>
                  <a:srgbClr val="FFFFFF"/>
                </a:solidFill>
              </a:rPr>
              <a:t>Corpo livello tre</a:t>
            </a:r>
          </a:p>
          <a:p>
            <a:pPr lvl="3">
              <a:defRPr sz="1800">
                <a:solidFill>
                  <a:srgbClr val="000000"/>
                </a:solidFill>
              </a:defRPr>
            </a:pPr>
            <a:r>
              <a:rPr sz="2800">
                <a:solidFill>
                  <a:srgbClr val="FFFFFF"/>
                </a:solidFill>
              </a:rPr>
              <a:t>Corpo livello quattro</a:t>
            </a:r>
          </a:p>
          <a:p>
            <a:pPr lvl="4">
              <a:defRPr sz="1800">
                <a:solidFill>
                  <a:srgbClr val="000000"/>
                </a:solidFill>
              </a:defRPr>
            </a:pPr>
            <a:r>
              <a:rPr sz="2800">
                <a:solidFill>
                  <a:srgbClr val="FFFFFF"/>
                </a:solidFill>
              </a:rPr>
              <a:t>Livello 5</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solidFill>
                  <a:srgbClr val="000000"/>
                </a:solidFill>
              </a:defRPr>
            </a:pPr>
            <a:r>
              <a:rPr sz="3800">
                <a:solidFill>
                  <a:srgbClr val="FFFFFF"/>
                </a:solidFill>
              </a:rPr>
              <a:t>Corpo livello uno</a:t>
            </a:r>
          </a:p>
          <a:p>
            <a:pPr lvl="1">
              <a:defRPr sz="1800">
                <a:solidFill>
                  <a:srgbClr val="000000"/>
                </a:solidFill>
              </a:defRPr>
            </a:pPr>
            <a:r>
              <a:rPr sz="3800">
                <a:solidFill>
                  <a:srgbClr val="FFFFFF"/>
                </a:solidFill>
              </a:rPr>
              <a:t>Corpo livello due</a:t>
            </a:r>
          </a:p>
          <a:p>
            <a:pPr lvl="2">
              <a:defRPr sz="1800">
                <a:solidFill>
                  <a:srgbClr val="000000"/>
                </a:solidFill>
              </a:defRPr>
            </a:pPr>
            <a:r>
              <a:rPr sz="3800">
                <a:solidFill>
                  <a:srgbClr val="FFFFFF"/>
                </a:solidFill>
              </a:rPr>
              <a:t>Corpo livello tre</a:t>
            </a:r>
          </a:p>
          <a:p>
            <a:pPr lvl="3">
              <a:defRPr sz="1800">
                <a:solidFill>
                  <a:srgbClr val="000000"/>
                </a:solidFill>
              </a:defRPr>
            </a:pPr>
            <a:r>
              <a:rPr sz="3800">
                <a:solidFill>
                  <a:srgbClr val="FFFFFF"/>
                </a:solidFill>
              </a:rPr>
              <a:t>Corpo livello quattro</a:t>
            </a:r>
          </a:p>
          <a:p>
            <a:pPr lvl="4">
              <a:defRPr sz="1800">
                <a:solidFill>
                  <a:srgbClr val="000000"/>
                </a:solidFill>
              </a:defRPr>
            </a:pPr>
            <a:r>
              <a:rPr sz="3800">
                <a:solidFill>
                  <a:srgbClr val="FFFFFF"/>
                </a:solidFill>
              </a:rPr>
              <a:t>Livello 5</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sz="8000">
                <a:solidFill>
                  <a:srgbClr val="FFFFFF"/>
                </a:solidFill>
              </a:rPr>
              <a:t>Titolo Testo</a:t>
            </a:r>
          </a:p>
        </p:txBody>
      </p:sp>
      <p:sp>
        <p:nvSpPr>
          <p:cNvPr id="3" name="Shape 3"/>
          <p:cNvSpPr>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sz="3800">
                <a:solidFill>
                  <a:srgbClr val="FFFFFF"/>
                </a:solidFill>
              </a:rPr>
              <a:t>Corpo livello uno</a:t>
            </a:r>
          </a:p>
          <a:p>
            <a:pPr lvl="1">
              <a:defRPr sz="1800">
                <a:solidFill>
                  <a:srgbClr val="000000"/>
                </a:solidFill>
              </a:defRPr>
            </a:pPr>
            <a:r>
              <a:rPr sz="3800">
                <a:solidFill>
                  <a:srgbClr val="FFFFFF"/>
                </a:solidFill>
              </a:rPr>
              <a:t>Corpo livello due</a:t>
            </a:r>
          </a:p>
          <a:p>
            <a:pPr lvl="2">
              <a:defRPr sz="1800">
                <a:solidFill>
                  <a:srgbClr val="000000"/>
                </a:solidFill>
              </a:defRPr>
            </a:pPr>
            <a:r>
              <a:rPr sz="3800">
                <a:solidFill>
                  <a:srgbClr val="FFFFFF"/>
                </a:solidFill>
              </a:rPr>
              <a:t>Corpo livello tre</a:t>
            </a:r>
          </a:p>
          <a:p>
            <a:pPr lvl="3">
              <a:defRPr sz="1800">
                <a:solidFill>
                  <a:srgbClr val="000000"/>
                </a:solidFill>
              </a:defRPr>
            </a:pPr>
            <a:r>
              <a:rPr sz="3800">
                <a:solidFill>
                  <a:srgbClr val="FFFFFF"/>
                </a:solidFill>
              </a:rPr>
              <a:t>Corpo livello quattro</a:t>
            </a:r>
          </a:p>
          <a:p>
            <a:pPr lvl="4">
              <a:defRPr sz="1800">
                <a:solidFill>
                  <a:srgbClr val="000000"/>
                </a:solidFill>
              </a:defRPr>
            </a:pPr>
            <a:r>
              <a:rPr sz="3800">
                <a:solidFill>
                  <a:srgbClr val="FFFFFF"/>
                </a:solidFill>
              </a:rPr>
              <a:t>Livello 5</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defTabSz="584200">
        <a:defRPr sz="8000">
          <a:solidFill>
            <a:srgbClr val="FFFFFF"/>
          </a:solidFill>
          <a:latin typeface="+mn-lt"/>
          <a:ea typeface="+mn-ea"/>
          <a:cs typeface="+mn-cs"/>
          <a:sym typeface="Helvetica Light"/>
        </a:defRPr>
      </a:lvl1pPr>
      <a:lvl2pPr indent="228600" algn="ctr" defTabSz="584200">
        <a:defRPr sz="8000">
          <a:solidFill>
            <a:srgbClr val="FFFFFF"/>
          </a:solidFill>
          <a:latin typeface="+mn-lt"/>
          <a:ea typeface="+mn-ea"/>
          <a:cs typeface="+mn-cs"/>
          <a:sym typeface="Helvetica Light"/>
        </a:defRPr>
      </a:lvl2pPr>
      <a:lvl3pPr indent="457200" algn="ctr" defTabSz="584200">
        <a:defRPr sz="8000">
          <a:solidFill>
            <a:srgbClr val="FFFFFF"/>
          </a:solidFill>
          <a:latin typeface="+mn-lt"/>
          <a:ea typeface="+mn-ea"/>
          <a:cs typeface="+mn-cs"/>
          <a:sym typeface="Helvetica Light"/>
        </a:defRPr>
      </a:lvl3pPr>
      <a:lvl4pPr indent="685800" algn="ctr" defTabSz="584200">
        <a:defRPr sz="8000">
          <a:solidFill>
            <a:srgbClr val="FFFFFF"/>
          </a:solidFill>
          <a:latin typeface="+mn-lt"/>
          <a:ea typeface="+mn-ea"/>
          <a:cs typeface="+mn-cs"/>
          <a:sym typeface="Helvetica Light"/>
        </a:defRPr>
      </a:lvl4pPr>
      <a:lvl5pPr indent="914400" algn="ctr" defTabSz="584200">
        <a:defRPr sz="8000">
          <a:solidFill>
            <a:srgbClr val="FFFFFF"/>
          </a:solidFill>
          <a:latin typeface="+mn-lt"/>
          <a:ea typeface="+mn-ea"/>
          <a:cs typeface="+mn-cs"/>
          <a:sym typeface="Helvetica Light"/>
        </a:defRPr>
      </a:lvl5pPr>
      <a:lvl6pPr indent="1143000" algn="ctr" defTabSz="584200">
        <a:defRPr sz="8000">
          <a:solidFill>
            <a:srgbClr val="FFFFFF"/>
          </a:solidFill>
          <a:latin typeface="+mn-lt"/>
          <a:ea typeface="+mn-ea"/>
          <a:cs typeface="+mn-cs"/>
          <a:sym typeface="Helvetica Light"/>
        </a:defRPr>
      </a:lvl6pPr>
      <a:lvl7pPr indent="1371600" algn="ctr" defTabSz="584200">
        <a:defRPr sz="8000">
          <a:solidFill>
            <a:srgbClr val="FFFFFF"/>
          </a:solidFill>
          <a:latin typeface="+mn-lt"/>
          <a:ea typeface="+mn-ea"/>
          <a:cs typeface="+mn-cs"/>
          <a:sym typeface="Helvetica Light"/>
        </a:defRPr>
      </a:lvl7pPr>
      <a:lvl8pPr indent="1600200" algn="ctr" defTabSz="584200">
        <a:defRPr sz="8000">
          <a:solidFill>
            <a:srgbClr val="FFFFFF"/>
          </a:solidFill>
          <a:latin typeface="+mn-lt"/>
          <a:ea typeface="+mn-ea"/>
          <a:cs typeface="+mn-cs"/>
          <a:sym typeface="Helvetica Light"/>
        </a:defRPr>
      </a:lvl8pPr>
      <a:lvl9pPr indent="1828800" algn="ctr" defTabSz="584200">
        <a:defRPr sz="8000">
          <a:solidFill>
            <a:srgbClr val="FFFFFF"/>
          </a:solidFill>
          <a:latin typeface="+mn-lt"/>
          <a:ea typeface="+mn-ea"/>
          <a:cs typeface="+mn-cs"/>
          <a:sym typeface="Helvetica Light"/>
        </a:defRPr>
      </a:lvl9pPr>
    </p:titleStyle>
    <p:bodyStyle>
      <a:lvl1pPr marL="457200" indent="-457200" defTabSz="584200">
        <a:spcBef>
          <a:spcPts val="4200"/>
        </a:spcBef>
        <a:buSzPct val="75000"/>
        <a:buChar char="•"/>
        <a:defRPr sz="3800">
          <a:solidFill>
            <a:srgbClr val="FFFFFF"/>
          </a:solidFill>
          <a:latin typeface="+mn-lt"/>
          <a:ea typeface="+mn-ea"/>
          <a:cs typeface="+mn-cs"/>
          <a:sym typeface="Helvetica Light"/>
        </a:defRPr>
      </a:lvl1pPr>
      <a:lvl2pPr marL="914400" indent="-457200" defTabSz="584200">
        <a:spcBef>
          <a:spcPts val="4200"/>
        </a:spcBef>
        <a:buSzPct val="75000"/>
        <a:buChar char="•"/>
        <a:defRPr sz="3800">
          <a:solidFill>
            <a:srgbClr val="FFFFFF"/>
          </a:solidFill>
          <a:latin typeface="+mn-lt"/>
          <a:ea typeface="+mn-ea"/>
          <a:cs typeface="+mn-cs"/>
          <a:sym typeface="Helvetica Light"/>
        </a:defRPr>
      </a:lvl2pPr>
      <a:lvl3pPr marL="1371600" indent="-457200" defTabSz="584200">
        <a:spcBef>
          <a:spcPts val="4200"/>
        </a:spcBef>
        <a:buSzPct val="75000"/>
        <a:buChar char="•"/>
        <a:defRPr sz="3800">
          <a:solidFill>
            <a:srgbClr val="FFFFFF"/>
          </a:solidFill>
          <a:latin typeface="+mn-lt"/>
          <a:ea typeface="+mn-ea"/>
          <a:cs typeface="+mn-cs"/>
          <a:sym typeface="Helvetica Light"/>
        </a:defRPr>
      </a:lvl3pPr>
      <a:lvl4pPr marL="1828800" indent="-457200" defTabSz="584200">
        <a:spcBef>
          <a:spcPts val="4200"/>
        </a:spcBef>
        <a:buSzPct val="75000"/>
        <a:buChar char="•"/>
        <a:defRPr sz="3800">
          <a:solidFill>
            <a:srgbClr val="FFFFFF"/>
          </a:solidFill>
          <a:latin typeface="+mn-lt"/>
          <a:ea typeface="+mn-ea"/>
          <a:cs typeface="+mn-cs"/>
          <a:sym typeface="Helvetica Light"/>
        </a:defRPr>
      </a:lvl4pPr>
      <a:lvl5pPr marL="2286000" indent="-457200" defTabSz="584200">
        <a:spcBef>
          <a:spcPts val="4200"/>
        </a:spcBef>
        <a:buSzPct val="75000"/>
        <a:buChar char="•"/>
        <a:defRPr sz="3800">
          <a:solidFill>
            <a:srgbClr val="FFFFFF"/>
          </a:solidFill>
          <a:latin typeface="+mn-lt"/>
          <a:ea typeface="+mn-ea"/>
          <a:cs typeface="+mn-cs"/>
          <a:sym typeface="Helvetica Light"/>
        </a:defRPr>
      </a:lvl5pPr>
      <a:lvl6pPr marL="2743200" indent="-457200" defTabSz="584200">
        <a:spcBef>
          <a:spcPts val="4200"/>
        </a:spcBef>
        <a:buSzPct val="75000"/>
        <a:buChar char="•"/>
        <a:defRPr sz="3800">
          <a:solidFill>
            <a:srgbClr val="FFFFFF"/>
          </a:solidFill>
          <a:latin typeface="+mn-lt"/>
          <a:ea typeface="+mn-ea"/>
          <a:cs typeface="+mn-cs"/>
          <a:sym typeface="Helvetica Light"/>
        </a:defRPr>
      </a:lvl6pPr>
      <a:lvl7pPr marL="3200400" indent="-457200" defTabSz="584200">
        <a:spcBef>
          <a:spcPts val="4200"/>
        </a:spcBef>
        <a:buSzPct val="75000"/>
        <a:buChar char="•"/>
        <a:defRPr sz="3800">
          <a:solidFill>
            <a:srgbClr val="FFFFFF"/>
          </a:solidFill>
          <a:latin typeface="+mn-lt"/>
          <a:ea typeface="+mn-ea"/>
          <a:cs typeface="+mn-cs"/>
          <a:sym typeface="Helvetica Light"/>
        </a:defRPr>
      </a:lvl7pPr>
      <a:lvl8pPr marL="3657600" indent="-457200" defTabSz="584200">
        <a:spcBef>
          <a:spcPts val="4200"/>
        </a:spcBef>
        <a:buSzPct val="75000"/>
        <a:buChar char="•"/>
        <a:defRPr sz="3800">
          <a:solidFill>
            <a:srgbClr val="FFFFFF"/>
          </a:solidFill>
          <a:latin typeface="+mn-lt"/>
          <a:ea typeface="+mn-ea"/>
          <a:cs typeface="+mn-cs"/>
          <a:sym typeface="Helvetica Light"/>
        </a:defRPr>
      </a:lvl8pPr>
      <a:lvl9pPr marL="4114800" indent="-457200" defTabSz="584200">
        <a:spcBef>
          <a:spcPts val="4200"/>
        </a:spcBef>
        <a:buSzPct val="75000"/>
        <a:buChar char="•"/>
        <a:defRPr sz="3800">
          <a:solidFill>
            <a:srgbClr val="FFFFFF"/>
          </a:solidFill>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p:nvPr>
        </p:nvSpPr>
        <p:spPr>
          <a:xfrm>
            <a:off x="381720" y="1348408"/>
            <a:ext cx="12241360" cy="3302000"/>
          </a:xfrm>
          <a:prstGeom prst="rect">
            <a:avLst/>
          </a:prstGeom>
        </p:spPr>
        <p:txBody>
          <a:bodyPr>
            <a:normAutofit fontScale="90000"/>
          </a:bodyPr>
          <a:lstStyle/>
          <a:p>
            <a:pPr lvl="0">
              <a:defRPr sz="1800">
                <a:solidFill>
                  <a:srgbClr val="000000"/>
                </a:solidFill>
              </a:defRPr>
            </a:pPr>
            <a:r>
              <a:rPr lang="it-IT" sz="8000" dirty="0" smtClean="0">
                <a:solidFill>
                  <a:srgbClr val="FFFFFF"/>
                </a:solidFill>
              </a:rPr>
              <a:t/>
            </a:r>
            <a:br>
              <a:rPr lang="it-IT" sz="8000" dirty="0" smtClean="0">
                <a:solidFill>
                  <a:srgbClr val="FFFFFF"/>
                </a:solidFill>
              </a:rPr>
            </a:br>
            <a:r>
              <a:rPr lang="it-IT" dirty="0" smtClean="0"/>
              <a:t/>
            </a:r>
            <a:br>
              <a:rPr lang="it-IT" dirty="0" smtClean="0"/>
            </a:br>
            <a:r>
              <a:rPr lang="it-IT" dirty="0" smtClean="0"/>
              <a:t/>
            </a:r>
            <a:br>
              <a:rPr lang="it-IT" dirty="0" smtClean="0"/>
            </a:br>
            <a:r>
              <a:rPr lang="it-IT" sz="3600" dirty="0" smtClean="0">
                <a:solidFill>
                  <a:schemeClr val="tx1"/>
                </a:solidFill>
                <a:latin typeface="Verdana" pitchFamily="34" charset="0"/>
                <a:ea typeface="Verdana" pitchFamily="34" charset="0"/>
                <a:cs typeface="Verdana" pitchFamily="34" charset="0"/>
              </a:rPr>
              <a:t>ANALYSIS OF:</a:t>
            </a:r>
            <a:br>
              <a:rPr lang="it-IT" sz="3600" dirty="0" smtClean="0">
                <a:solidFill>
                  <a:schemeClr val="tx1"/>
                </a:solidFill>
                <a:latin typeface="Verdana" pitchFamily="34" charset="0"/>
                <a:ea typeface="Verdana" pitchFamily="34" charset="0"/>
                <a:cs typeface="Verdana" pitchFamily="34" charset="0"/>
              </a:rPr>
            </a:br>
            <a:r>
              <a:rPr lang="it-IT" sz="3100" dirty="0" smtClean="0">
                <a:solidFill>
                  <a:schemeClr val="tx1"/>
                </a:solidFill>
                <a:latin typeface="Verdana" pitchFamily="34" charset="0"/>
                <a:ea typeface="Verdana" pitchFamily="34" charset="0"/>
                <a:cs typeface="Verdana" pitchFamily="34" charset="0"/>
              </a:rPr>
              <a:t/>
            </a:r>
            <a:br>
              <a:rPr lang="it-IT" sz="3100" dirty="0" smtClean="0">
                <a:solidFill>
                  <a:schemeClr val="tx1"/>
                </a:solidFill>
                <a:latin typeface="Verdana" pitchFamily="34" charset="0"/>
                <a:ea typeface="Verdana" pitchFamily="34" charset="0"/>
                <a:cs typeface="Verdana" pitchFamily="34" charset="0"/>
              </a:rPr>
            </a:br>
            <a:r>
              <a:rPr lang="it-IT" dirty="0" smtClean="0">
                <a:latin typeface="Verdana" pitchFamily="34" charset="0"/>
                <a:ea typeface="Verdana" pitchFamily="34" charset="0"/>
                <a:cs typeface="Verdana" pitchFamily="34" charset="0"/>
              </a:rPr>
              <a:t/>
            </a:r>
            <a:br>
              <a:rPr lang="it-IT" dirty="0" smtClean="0">
                <a:latin typeface="Verdana" pitchFamily="34" charset="0"/>
                <a:ea typeface="Verdana" pitchFamily="34" charset="0"/>
                <a:cs typeface="Verdana" pitchFamily="34" charset="0"/>
              </a:rPr>
            </a:br>
            <a:r>
              <a:rPr lang="it-IT" sz="9800" dirty="0" smtClean="0">
                <a:solidFill>
                  <a:schemeClr val="tx1"/>
                </a:solidFill>
                <a:latin typeface="Verdana" pitchFamily="34" charset="0"/>
                <a:ea typeface="Verdana" pitchFamily="34" charset="0"/>
                <a:cs typeface="Verdana" pitchFamily="34" charset="0"/>
              </a:rPr>
              <a:t> </a:t>
            </a:r>
            <a:r>
              <a:rPr lang="it-IT" sz="8900" i="1" dirty="0" smtClean="0">
                <a:solidFill>
                  <a:schemeClr val="tx1"/>
                </a:solidFill>
                <a:latin typeface="Verdana" pitchFamily="34" charset="0"/>
                <a:ea typeface="Verdana" pitchFamily="34" charset="0"/>
                <a:cs typeface="Verdana" pitchFamily="34" charset="0"/>
              </a:rPr>
              <a:t>"</a:t>
            </a:r>
            <a:r>
              <a:rPr sz="8900" i="1" dirty="0" smtClean="0">
                <a:solidFill>
                  <a:schemeClr val="tx1"/>
                </a:solidFill>
                <a:latin typeface="Verdana" pitchFamily="34" charset="0"/>
                <a:ea typeface="Verdana" pitchFamily="34" charset="0"/>
                <a:cs typeface="Verdana" pitchFamily="34" charset="0"/>
              </a:rPr>
              <a:t>To </a:t>
            </a:r>
            <a:r>
              <a:rPr lang="it-IT" sz="8900" i="1" dirty="0" smtClean="0">
                <a:solidFill>
                  <a:schemeClr val="tx1"/>
                </a:solidFill>
                <a:latin typeface="Verdana" pitchFamily="34" charset="0"/>
                <a:ea typeface="Verdana" pitchFamily="34" charset="0"/>
                <a:cs typeface="Verdana" pitchFamily="34" charset="0"/>
              </a:rPr>
              <a:t>H</a:t>
            </a:r>
            <a:r>
              <a:rPr sz="8900" i="1" dirty="0" smtClean="0">
                <a:solidFill>
                  <a:schemeClr val="tx1"/>
                </a:solidFill>
                <a:latin typeface="Verdana" pitchFamily="34" charset="0"/>
                <a:ea typeface="Verdana" pitchFamily="34" charset="0"/>
                <a:cs typeface="Verdana" pitchFamily="34" charset="0"/>
              </a:rPr>
              <a:t>is </a:t>
            </a:r>
            <a:r>
              <a:rPr lang="it-IT" sz="8900" i="1" dirty="0" smtClean="0">
                <a:solidFill>
                  <a:schemeClr val="tx1"/>
                </a:solidFill>
                <a:latin typeface="Verdana" pitchFamily="34" charset="0"/>
                <a:ea typeface="Verdana" pitchFamily="34" charset="0"/>
                <a:cs typeface="Verdana" pitchFamily="34" charset="0"/>
              </a:rPr>
              <a:t>C</a:t>
            </a:r>
            <a:r>
              <a:rPr sz="8900" i="1" dirty="0" err="1" smtClean="0">
                <a:solidFill>
                  <a:schemeClr val="tx1"/>
                </a:solidFill>
                <a:latin typeface="Verdana" pitchFamily="34" charset="0"/>
                <a:ea typeface="Verdana" pitchFamily="34" charset="0"/>
                <a:cs typeface="Verdana" pitchFamily="34" charset="0"/>
              </a:rPr>
              <a:t>oy</a:t>
            </a:r>
            <a:r>
              <a:rPr sz="8900" i="1" dirty="0" smtClean="0">
                <a:solidFill>
                  <a:schemeClr val="tx1"/>
                </a:solidFill>
                <a:latin typeface="Verdana" pitchFamily="34" charset="0"/>
                <a:ea typeface="Verdana" pitchFamily="34" charset="0"/>
                <a:cs typeface="Verdana" pitchFamily="34" charset="0"/>
              </a:rPr>
              <a:t> Mistress</a:t>
            </a:r>
            <a:r>
              <a:rPr lang="it-IT" sz="8900" i="1" dirty="0" smtClean="0">
                <a:solidFill>
                  <a:schemeClr val="tx1"/>
                </a:solidFill>
                <a:latin typeface="Verdana" pitchFamily="34" charset="0"/>
                <a:ea typeface="Verdana" pitchFamily="34" charset="0"/>
                <a:cs typeface="Verdana" pitchFamily="34" charset="0"/>
              </a:rPr>
              <a:t>"</a:t>
            </a:r>
            <a:endParaRPr sz="9800" i="1" dirty="0">
              <a:solidFill>
                <a:schemeClr val="tx1"/>
              </a:solidFill>
              <a:latin typeface="Verdana" pitchFamily="34" charset="0"/>
              <a:ea typeface="Verdana" pitchFamily="34" charset="0"/>
              <a:cs typeface="Verdana" pitchFamily="34" charset="0"/>
            </a:endParaRPr>
          </a:p>
        </p:txBody>
      </p:sp>
      <p:sp>
        <p:nvSpPr>
          <p:cNvPr id="33" name="Shape 33"/>
          <p:cNvSpPr>
            <a:spLocks noGrp="1"/>
          </p:cNvSpPr>
          <p:nvPr>
            <p:ph type="body" idx="1"/>
          </p:nvPr>
        </p:nvSpPr>
        <p:spPr>
          <a:xfrm>
            <a:off x="1317824" y="4804792"/>
            <a:ext cx="10464800" cy="1130300"/>
          </a:xfrm>
          <a:prstGeom prst="rect">
            <a:avLst/>
          </a:prstGeom>
        </p:spPr>
        <p:txBody>
          <a:bodyPr>
            <a:normAutofit/>
          </a:bodyPr>
          <a:lstStyle/>
          <a:p>
            <a:pPr lvl="0">
              <a:defRPr sz="1800">
                <a:solidFill>
                  <a:srgbClr val="000000"/>
                </a:solidFill>
              </a:defRPr>
            </a:pPr>
            <a:r>
              <a:rPr lang="it-IT" sz="3600" dirty="0" err="1" smtClean="0">
                <a:solidFill>
                  <a:srgbClr val="FFFFFF"/>
                </a:solidFill>
                <a:latin typeface="Verdana" pitchFamily="34" charset="0"/>
                <a:ea typeface="Verdana" pitchFamily="34" charset="0"/>
                <a:cs typeface="Verdana" pitchFamily="34" charset="0"/>
              </a:rPr>
              <a:t>By</a:t>
            </a:r>
            <a:r>
              <a:rPr lang="it-IT" sz="3600" dirty="0" smtClean="0">
                <a:solidFill>
                  <a:srgbClr val="FFFFFF"/>
                </a:solidFill>
                <a:latin typeface="Verdana" pitchFamily="34" charset="0"/>
                <a:ea typeface="Verdana" pitchFamily="34" charset="0"/>
                <a:cs typeface="Verdana" pitchFamily="34" charset="0"/>
              </a:rPr>
              <a:t> </a:t>
            </a:r>
            <a:r>
              <a:rPr sz="3600" dirty="0" smtClean="0">
                <a:solidFill>
                  <a:srgbClr val="FFFFFF"/>
                </a:solidFill>
                <a:latin typeface="Verdana" pitchFamily="34" charset="0"/>
                <a:ea typeface="Verdana" pitchFamily="34" charset="0"/>
                <a:cs typeface="Verdana" pitchFamily="34" charset="0"/>
              </a:rPr>
              <a:t>Andrew </a:t>
            </a:r>
            <a:r>
              <a:rPr sz="3600" dirty="0">
                <a:solidFill>
                  <a:srgbClr val="FFFFFF"/>
                </a:solidFill>
                <a:latin typeface="Verdana" pitchFamily="34" charset="0"/>
                <a:ea typeface="Verdana" pitchFamily="34" charset="0"/>
                <a:cs typeface="Verdana" pitchFamily="34" charset="0"/>
              </a:rPr>
              <a:t>Marvell</a:t>
            </a:r>
          </a:p>
        </p:txBody>
      </p:sp>
      <p:sp>
        <p:nvSpPr>
          <p:cNvPr id="4" name="CasellaDiTesto 3"/>
          <p:cNvSpPr txBox="1"/>
          <p:nvPr/>
        </p:nvSpPr>
        <p:spPr>
          <a:xfrm>
            <a:off x="9310712" y="7975272"/>
            <a:ext cx="3456384" cy="157992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1" hangingPunct="0">
              <a:lnSpc>
                <a:spcPct val="100000"/>
              </a:lnSpc>
              <a:spcBef>
                <a:spcPts val="0"/>
              </a:spcBef>
              <a:spcAft>
                <a:spcPts val="0"/>
              </a:spcAft>
              <a:buClrTx/>
              <a:buSzTx/>
              <a:buFontTx/>
              <a:buNone/>
              <a:tabLst/>
            </a:pPr>
            <a:r>
              <a:rPr kumimoji="0" lang="it-IT" sz="3200" b="0" i="0" u="none" strike="noStrike" cap="none" spc="0" normalizeH="0" baseline="0" dirty="0" err="1" smtClean="0">
                <a:ln>
                  <a:noFill/>
                </a:ln>
                <a:solidFill>
                  <a:srgbClr val="FFFFFF"/>
                </a:solidFill>
                <a:effectLst/>
                <a:uFillTx/>
                <a:latin typeface="Verdana" pitchFamily="34" charset="0"/>
                <a:ea typeface="Verdana" pitchFamily="34" charset="0"/>
                <a:cs typeface="Verdana" pitchFamily="34" charset="0"/>
                <a:sym typeface="Helvetica Light"/>
              </a:rPr>
              <a:t>Made</a:t>
            </a:r>
            <a:r>
              <a:rPr kumimoji="0" lang="it-IT" sz="3200" b="0" i="0" u="none" strike="noStrike" cap="none" spc="0" normalizeH="0" dirty="0" smtClean="0">
                <a:ln>
                  <a:noFill/>
                </a:ln>
                <a:solidFill>
                  <a:srgbClr val="FFFFFF"/>
                </a:solidFill>
                <a:effectLst/>
                <a:uFillTx/>
                <a:latin typeface="Verdana" pitchFamily="34" charset="0"/>
                <a:ea typeface="Verdana" pitchFamily="34" charset="0"/>
                <a:cs typeface="Verdana" pitchFamily="34" charset="0"/>
                <a:sym typeface="Helvetica Light"/>
              </a:rPr>
              <a:t> </a:t>
            </a:r>
            <a:r>
              <a:rPr kumimoji="0" lang="it-IT" sz="3200" b="0" i="0" u="none" strike="noStrike" cap="none" spc="0" normalizeH="0" dirty="0" err="1" smtClean="0">
                <a:ln>
                  <a:noFill/>
                </a:ln>
                <a:solidFill>
                  <a:srgbClr val="FFFFFF"/>
                </a:solidFill>
                <a:effectLst/>
                <a:uFillTx/>
                <a:latin typeface="Verdana" pitchFamily="34" charset="0"/>
                <a:ea typeface="Verdana" pitchFamily="34" charset="0"/>
                <a:cs typeface="Verdana" pitchFamily="34" charset="0"/>
                <a:sym typeface="Helvetica Light"/>
              </a:rPr>
              <a:t>by</a:t>
            </a:r>
            <a:r>
              <a:rPr kumimoji="0" lang="it-IT" sz="3200" b="0" i="0" u="none" strike="noStrike" cap="none" spc="0" normalizeH="0" dirty="0" smtClean="0">
                <a:ln>
                  <a:noFill/>
                </a:ln>
                <a:solidFill>
                  <a:srgbClr val="FFFFFF"/>
                </a:solidFill>
                <a:effectLst/>
                <a:uFillTx/>
                <a:latin typeface="Verdana" pitchFamily="34" charset="0"/>
                <a:ea typeface="Verdana" pitchFamily="34" charset="0"/>
                <a:cs typeface="Verdana" pitchFamily="34" charset="0"/>
                <a:sym typeface="Helvetica Light"/>
              </a:rPr>
              <a:t>:</a:t>
            </a:r>
          </a:p>
          <a:p>
            <a:pPr marL="0" marR="0" indent="0" algn="l" defTabSz="584200" rtl="0" fontAlgn="auto" latinLnBrk="1" hangingPunct="0">
              <a:lnSpc>
                <a:spcPct val="100000"/>
              </a:lnSpc>
              <a:spcBef>
                <a:spcPts val="0"/>
              </a:spcBef>
              <a:spcAft>
                <a:spcPts val="0"/>
              </a:spcAft>
              <a:buClrTx/>
              <a:buSzTx/>
              <a:buFontTx/>
              <a:buNone/>
              <a:tabLst/>
            </a:pPr>
            <a:r>
              <a:rPr lang="it-IT" sz="3200" dirty="0" err="1" smtClean="0">
                <a:latin typeface="Verdana" pitchFamily="34" charset="0"/>
                <a:ea typeface="Verdana" pitchFamily="34" charset="0"/>
                <a:cs typeface="Verdana" pitchFamily="34" charset="0"/>
              </a:rPr>
              <a:t>Ballarin</a:t>
            </a:r>
            <a:r>
              <a:rPr lang="it-IT" sz="3200" dirty="0" smtClean="0">
                <a:latin typeface="Verdana" pitchFamily="34" charset="0"/>
                <a:ea typeface="Verdana" pitchFamily="34" charset="0"/>
                <a:cs typeface="Verdana" pitchFamily="34" charset="0"/>
              </a:rPr>
              <a:t> </a:t>
            </a:r>
            <a:r>
              <a:rPr lang="it-IT" sz="3200" dirty="0" err="1" smtClean="0">
                <a:latin typeface="Verdana" pitchFamily="34" charset="0"/>
                <a:ea typeface="Verdana" pitchFamily="34" charset="0"/>
                <a:cs typeface="Verdana" pitchFamily="34" charset="0"/>
              </a:rPr>
              <a:t>Kristina</a:t>
            </a:r>
            <a:endParaRPr lang="it-IT" sz="3200" dirty="0" smtClean="0">
              <a:latin typeface="Verdana" pitchFamily="34" charset="0"/>
              <a:ea typeface="Verdana" pitchFamily="34" charset="0"/>
              <a:cs typeface="Verdana" pitchFamily="34" charset="0"/>
            </a:endParaRPr>
          </a:p>
          <a:p>
            <a:pPr marL="0" marR="0" indent="0" algn="l" defTabSz="584200" rtl="0" fontAlgn="auto" latinLnBrk="1" hangingPunct="0">
              <a:lnSpc>
                <a:spcPct val="100000"/>
              </a:lnSpc>
              <a:spcBef>
                <a:spcPts val="0"/>
              </a:spcBef>
              <a:spcAft>
                <a:spcPts val="0"/>
              </a:spcAft>
              <a:buClrTx/>
              <a:buSzTx/>
              <a:buFontTx/>
              <a:buNone/>
              <a:tabLst/>
            </a:pPr>
            <a:r>
              <a:rPr kumimoji="0" lang="it-IT" sz="3200" b="0" i="0" u="none" strike="noStrike" cap="none" spc="0" normalizeH="0" baseline="0" dirty="0" err="1" smtClean="0">
                <a:ln>
                  <a:noFill/>
                </a:ln>
                <a:solidFill>
                  <a:srgbClr val="FFFFFF"/>
                </a:solidFill>
                <a:effectLst/>
                <a:uFillTx/>
                <a:latin typeface="Verdana" pitchFamily="34" charset="0"/>
                <a:ea typeface="Verdana" pitchFamily="34" charset="0"/>
                <a:cs typeface="Verdana" pitchFamily="34" charset="0"/>
                <a:sym typeface="Helvetica Light"/>
              </a:rPr>
              <a:t>Urban</a:t>
            </a:r>
            <a:r>
              <a:rPr kumimoji="0" lang="it-IT" sz="3200" b="0" i="0" u="none" strike="noStrike" cap="none" spc="0" normalizeH="0" dirty="0" smtClean="0">
                <a:ln>
                  <a:noFill/>
                </a:ln>
                <a:solidFill>
                  <a:srgbClr val="FFFFFF"/>
                </a:solidFill>
                <a:effectLst/>
                <a:uFillTx/>
                <a:latin typeface="Verdana" pitchFamily="34" charset="0"/>
                <a:ea typeface="Verdana" pitchFamily="34" charset="0"/>
                <a:cs typeface="Verdana" pitchFamily="34" charset="0"/>
                <a:sym typeface="Helvetica Light"/>
              </a:rPr>
              <a:t> Carlotta</a:t>
            </a:r>
            <a:endParaRPr kumimoji="0" lang="it-IT" sz="3800" b="0" i="0" u="none" strike="noStrike" cap="none" spc="0" normalizeH="0" baseline="0" dirty="0">
              <a:ln>
                <a:noFill/>
              </a:ln>
              <a:solidFill>
                <a:srgbClr val="FFFFFF"/>
              </a:solidFill>
              <a:effectLst/>
              <a:uFillTx/>
              <a:latin typeface="Verdana" pitchFamily="34" charset="0"/>
              <a:ea typeface="Verdana" pitchFamily="34" charset="0"/>
              <a:cs typeface="Verdana" pitchFamily="34" charset="0"/>
              <a:sym typeface="Helvetica Ligh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253928" y="0"/>
            <a:ext cx="9289032" cy="588879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defRPr sz="1800">
                <a:solidFill>
                  <a:srgbClr val="000000"/>
                </a:solidFill>
              </a:defRPr>
            </a:pPr>
            <a:r>
              <a:rPr lang="en-US" sz="2600" i="1" dirty="0" smtClean="0">
                <a:solidFill>
                  <a:schemeClr val="tx1"/>
                </a:solidFill>
                <a:ea typeface="Seravek"/>
                <a:cs typeface="Seravek"/>
                <a:sym typeface="Seravek"/>
              </a:rPr>
              <a:t>But at my back I always hear</a:t>
            </a:r>
          </a:p>
          <a:p>
            <a:pPr lvl="0">
              <a:defRPr sz="1800">
                <a:solidFill>
                  <a:srgbClr val="000000"/>
                </a:solidFill>
              </a:defRPr>
            </a:pPr>
            <a:r>
              <a:rPr lang="en-US" sz="2600" i="1" dirty="0" smtClean="0">
                <a:solidFill>
                  <a:schemeClr val="tx1"/>
                </a:solidFill>
                <a:ea typeface="Seravek"/>
                <a:cs typeface="Seravek"/>
                <a:sym typeface="Seravek"/>
              </a:rPr>
              <a:t>Time’s </a:t>
            </a:r>
            <a:r>
              <a:rPr lang="en-US" sz="2600" b="1" i="1" dirty="0" err="1" smtClean="0">
                <a:solidFill>
                  <a:schemeClr val="tx1"/>
                </a:solidFill>
                <a:ea typeface="Seravek"/>
                <a:cs typeface="Seravek"/>
                <a:sym typeface="Seravek"/>
              </a:rPr>
              <a:t>wingèd</a:t>
            </a:r>
            <a:r>
              <a:rPr lang="en-US" sz="2600" b="1" i="1" dirty="0" smtClean="0">
                <a:solidFill>
                  <a:schemeClr val="tx1"/>
                </a:solidFill>
                <a:ea typeface="Seravek"/>
                <a:cs typeface="Seravek"/>
                <a:sym typeface="Seravek"/>
              </a:rPr>
              <a:t> chariot </a:t>
            </a:r>
            <a:r>
              <a:rPr lang="en-US" sz="2600" i="1" dirty="0" smtClean="0">
                <a:solidFill>
                  <a:schemeClr val="tx1"/>
                </a:solidFill>
                <a:ea typeface="Seravek"/>
                <a:cs typeface="Seravek"/>
                <a:sym typeface="Seravek"/>
              </a:rPr>
              <a:t>hurrying near;</a:t>
            </a:r>
          </a:p>
          <a:p>
            <a:pPr lvl="0">
              <a:defRPr sz="1800">
                <a:solidFill>
                  <a:srgbClr val="000000"/>
                </a:solidFill>
              </a:defRPr>
            </a:pPr>
            <a:r>
              <a:rPr lang="en-US" sz="2600" i="1" dirty="0" smtClean="0">
                <a:solidFill>
                  <a:schemeClr val="tx1"/>
                </a:solidFill>
                <a:ea typeface="Seravek"/>
                <a:cs typeface="Seravek"/>
                <a:sym typeface="Seravek"/>
              </a:rPr>
              <a:t>And yonder all before us lie</a:t>
            </a:r>
          </a:p>
          <a:p>
            <a:pPr lvl="0">
              <a:defRPr sz="1800">
                <a:solidFill>
                  <a:srgbClr val="000000"/>
                </a:solidFill>
              </a:defRPr>
            </a:pPr>
            <a:r>
              <a:rPr lang="en-US" sz="2600" i="1" dirty="0" smtClean="0">
                <a:solidFill>
                  <a:schemeClr val="tx1"/>
                </a:solidFill>
                <a:ea typeface="Seravek"/>
                <a:cs typeface="Seravek"/>
                <a:sym typeface="Seravek"/>
              </a:rPr>
              <a:t>Deserts of vast eternity.</a:t>
            </a:r>
          </a:p>
          <a:p>
            <a:pPr lvl="0">
              <a:defRPr sz="1800">
                <a:solidFill>
                  <a:srgbClr val="000000"/>
                </a:solidFill>
              </a:defRPr>
            </a:pPr>
            <a:r>
              <a:rPr lang="en-US" sz="2600" i="1" dirty="0" smtClean="0">
                <a:solidFill>
                  <a:schemeClr val="tx1"/>
                </a:solidFill>
                <a:ea typeface="Seravek"/>
                <a:cs typeface="Seravek"/>
                <a:sym typeface="Seravek"/>
              </a:rPr>
              <a:t>Thy beauty shall no more be found;</a:t>
            </a:r>
          </a:p>
          <a:p>
            <a:pPr lvl="0">
              <a:defRPr sz="1800">
                <a:solidFill>
                  <a:srgbClr val="000000"/>
                </a:solidFill>
              </a:defRPr>
            </a:pPr>
            <a:r>
              <a:rPr lang="en-US" sz="2600" i="1" dirty="0" smtClean="0">
                <a:solidFill>
                  <a:schemeClr val="tx1"/>
                </a:solidFill>
                <a:ea typeface="Seravek"/>
                <a:cs typeface="Seravek"/>
                <a:sym typeface="Seravek"/>
              </a:rPr>
              <a:t>Nor, in thy marble vault, shall sound</a:t>
            </a:r>
          </a:p>
          <a:p>
            <a:pPr lvl="0">
              <a:defRPr sz="1800">
                <a:solidFill>
                  <a:srgbClr val="000000"/>
                </a:solidFill>
              </a:defRPr>
            </a:pPr>
            <a:r>
              <a:rPr lang="en-US" sz="2600" i="1" dirty="0" smtClean="0">
                <a:solidFill>
                  <a:schemeClr val="tx1"/>
                </a:solidFill>
                <a:ea typeface="Seravek"/>
                <a:cs typeface="Seravek"/>
                <a:sym typeface="Seravek"/>
              </a:rPr>
              <a:t>My echoing song; then worms shall try</a:t>
            </a:r>
          </a:p>
          <a:p>
            <a:pPr lvl="0">
              <a:defRPr sz="1800">
                <a:solidFill>
                  <a:srgbClr val="000000"/>
                </a:solidFill>
              </a:defRPr>
            </a:pPr>
            <a:r>
              <a:rPr lang="en-US" sz="2600" i="1" dirty="0" smtClean="0">
                <a:solidFill>
                  <a:schemeClr val="tx1"/>
                </a:solidFill>
                <a:ea typeface="Seravek"/>
                <a:cs typeface="Seravek"/>
                <a:sym typeface="Seravek"/>
              </a:rPr>
              <a:t>That long-preserved virginity,</a:t>
            </a:r>
          </a:p>
          <a:p>
            <a:pPr lvl="0">
              <a:defRPr sz="1800">
                <a:solidFill>
                  <a:srgbClr val="000000"/>
                </a:solidFill>
              </a:defRPr>
            </a:pPr>
            <a:r>
              <a:rPr lang="en-US" sz="2600" i="1" dirty="0" smtClean="0">
                <a:solidFill>
                  <a:schemeClr val="tx1"/>
                </a:solidFill>
                <a:ea typeface="Seravek"/>
                <a:cs typeface="Seravek"/>
                <a:sym typeface="Seravek"/>
              </a:rPr>
              <a:t>And your </a:t>
            </a:r>
            <a:r>
              <a:rPr lang="en-US" sz="2600" b="1" i="1" dirty="0" smtClean="0">
                <a:solidFill>
                  <a:schemeClr val="tx1"/>
                </a:solidFill>
                <a:ea typeface="Seravek"/>
                <a:cs typeface="Seravek"/>
                <a:sym typeface="Seravek"/>
              </a:rPr>
              <a:t>quaint </a:t>
            </a:r>
            <a:r>
              <a:rPr lang="en-US" sz="2600" b="1" i="1" dirty="0" err="1" smtClean="0">
                <a:solidFill>
                  <a:schemeClr val="tx1"/>
                </a:solidFill>
                <a:ea typeface="Seravek"/>
                <a:cs typeface="Seravek"/>
                <a:sym typeface="Seravek"/>
              </a:rPr>
              <a:t>honour</a:t>
            </a:r>
            <a:r>
              <a:rPr lang="en-US" sz="2600" i="1" dirty="0" smtClean="0">
                <a:solidFill>
                  <a:schemeClr val="tx1"/>
                </a:solidFill>
                <a:ea typeface="Seravek"/>
                <a:cs typeface="Seravek"/>
                <a:sym typeface="Seravek"/>
              </a:rPr>
              <a:t> turn to </a:t>
            </a:r>
            <a:r>
              <a:rPr lang="en-US" sz="2600" b="1" i="1" dirty="0" smtClean="0">
                <a:solidFill>
                  <a:schemeClr val="tx1"/>
                </a:solidFill>
                <a:ea typeface="Seravek"/>
                <a:cs typeface="Seravek"/>
                <a:sym typeface="Seravek"/>
              </a:rPr>
              <a:t>dust</a:t>
            </a:r>
            <a:r>
              <a:rPr lang="en-US" sz="2600" i="1" dirty="0" smtClean="0">
                <a:solidFill>
                  <a:schemeClr val="tx1"/>
                </a:solidFill>
                <a:ea typeface="Seravek"/>
                <a:cs typeface="Seravek"/>
                <a:sym typeface="Seravek"/>
              </a:rPr>
              <a:t>,</a:t>
            </a:r>
          </a:p>
          <a:p>
            <a:pPr lvl="0">
              <a:defRPr sz="1800">
                <a:solidFill>
                  <a:srgbClr val="000000"/>
                </a:solidFill>
              </a:defRPr>
            </a:pPr>
            <a:r>
              <a:rPr lang="en-US" sz="2600" i="1" dirty="0" smtClean="0">
                <a:solidFill>
                  <a:schemeClr val="tx1"/>
                </a:solidFill>
                <a:ea typeface="Seravek"/>
                <a:cs typeface="Seravek"/>
                <a:sym typeface="Seravek"/>
              </a:rPr>
              <a:t>And into </a:t>
            </a:r>
            <a:r>
              <a:rPr lang="en-US" sz="2600" b="1" i="1" dirty="0" smtClean="0">
                <a:solidFill>
                  <a:schemeClr val="tx1"/>
                </a:solidFill>
                <a:ea typeface="Seravek"/>
                <a:cs typeface="Seravek"/>
                <a:sym typeface="Seravek"/>
              </a:rPr>
              <a:t>ashes</a:t>
            </a:r>
            <a:r>
              <a:rPr lang="en-US" sz="2600" i="1" dirty="0" smtClean="0">
                <a:solidFill>
                  <a:schemeClr val="tx1"/>
                </a:solidFill>
                <a:ea typeface="Seravek"/>
                <a:cs typeface="Seravek"/>
                <a:sym typeface="Seravek"/>
              </a:rPr>
              <a:t> all my </a:t>
            </a:r>
            <a:r>
              <a:rPr lang="en-US" sz="2600" b="1" i="1" dirty="0" smtClean="0">
                <a:solidFill>
                  <a:schemeClr val="tx1"/>
                </a:solidFill>
                <a:ea typeface="Seravek"/>
                <a:cs typeface="Seravek"/>
                <a:sym typeface="Seravek"/>
              </a:rPr>
              <a:t>lust</a:t>
            </a:r>
            <a:r>
              <a:rPr lang="en-US" sz="2600" i="1" dirty="0" smtClean="0">
                <a:solidFill>
                  <a:schemeClr val="tx1"/>
                </a:solidFill>
                <a:ea typeface="Seravek"/>
                <a:cs typeface="Seravek"/>
                <a:sym typeface="Seravek"/>
              </a:rPr>
              <a:t>;</a:t>
            </a:r>
          </a:p>
          <a:p>
            <a:pPr lvl="0">
              <a:defRPr sz="1800">
                <a:solidFill>
                  <a:srgbClr val="000000"/>
                </a:solidFill>
              </a:defRPr>
            </a:pPr>
            <a:r>
              <a:rPr lang="en-US" sz="2600" i="1" dirty="0" smtClean="0">
                <a:solidFill>
                  <a:schemeClr val="tx1"/>
                </a:solidFill>
                <a:ea typeface="Seravek"/>
                <a:cs typeface="Seravek"/>
                <a:sym typeface="Seravek"/>
              </a:rPr>
              <a:t>The grave’s a fine and private place,</a:t>
            </a:r>
          </a:p>
          <a:p>
            <a:pPr lvl="0">
              <a:defRPr sz="1800">
                <a:solidFill>
                  <a:srgbClr val="000000"/>
                </a:solidFill>
              </a:defRPr>
            </a:pPr>
            <a:r>
              <a:rPr lang="en-US" sz="2600" i="1" dirty="0" smtClean="0">
                <a:solidFill>
                  <a:schemeClr val="tx1"/>
                </a:solidFill>
                <a:ea typeface="Seravek"/>
                <a:cs typeface="Seravek"/>
                <a:sym typeface="Seravek"/>
              </a:rPr>
              <a:t>But none, I think, do there embrace.</a:t>
            </a:r>
          </a:p>
          <a:p>
            <a:pPr lvl="0">
              <a:defRPr sz="1800">
                <a:solidFill>
                  <a:srgbClr val="000000"/>
                </a:solidFill>
              </a:defRPr>
            </a:pPr>
            <a:endParaRPr lang="en-US" sz="2600" i="1" dirty="0" smtClean="0">
              <a:solidFill>
                <a:schemeClr val="tx1"/>
              </a:solidFill>
              <a:ea typeface="Seravek"/>
              <a:cs typeface="Seravek"/>
              <a:sym typeface="Seravek"/>
            </a:endParaRPr>
          </a:p>
          <a:p>
            <a:pPr marL="0" marR="0" indent="0" algn="ctr" defTabSz="584200" rtl="0" fontAlgn="auto" latinLnBrk="1" hangingPunct="0">
              <a:lnSpc>
                <a:spcPct val="100000"/>
              </a:lnSpc>
              <a:spcBef>
                <a:spcPts val="0"/>
              </a:spcBef>
              <a:spcAft>
                <a:spcPts val="0"/>
              </a:spcAft>
              <a:buClrTx/>
              <a:buSzTx/>
              <a:buFontTx/>
              <a:buNone/>
              <a:tabLst/>
            </a:pPr>
            <a:endParaRPr lang="it-IT" sz="2600" i="1" dirty="0">
              <a:solidFill>
                <a:schemeClr val="tx1"/>
              </a:solidFill>
              <a:ea typeface="Seravek"/>
              <a:cs typeface="Seravek"/>
            </a:endParaRPr>
          </a:p>
        </p:txBody>
      </p:sp>
      <p:sp>
        <p:nvSpPr>
          <p:cNvPr id="4" name="CasellaDiTesto 3"/>
          <p:cNvSpPr txBox="1"/>
          <p:nvPr/>
        </p:nvSpPr>
        <p:spPr>
          <a:xfrm>
            <a:off x="2613968" y="1852464"/>
            <a:ext cx="504056"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000" b="0" i="0" u="none" strike="noStrike" cap="none" spc="0" normalizeH="0" baseline="0" dirty="0" smtClean="0">
                <a:ln>
                  <a:noFill/>
                </a:ln>
                <a:solidFill>
                  <a:srgbClr val="FFFFFF"/>
                </a:solidFill>
                <a:effectLst/>
                <a:uFillTx/>
                <a:latin typeface="+mn-lt"/>
                <a:ea typeface="+mn-ea"/>
                <a:cs typeface="+mn-cs"/>
                <a:sym typeface="Helvetica Light"/>
              </a:rPr>
              <a:t>25</a:t>
            </a:r>
            <a:endParaRPr kumimoji="0" lang="it-IT" sz="20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5" name="CasellaDiTesto 4"/>
          <p:cNvSpPr txBox="1"/>
          <p:nvPr/>
        </p:nvSpPr>
        <p:spPr>
          <a:xfrm>
            <a:off x="2685976" y="3868688"/>
            <a:ext cx="504056"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000" b="0" i="0" u="none" strike="noStrike" cap="none" spc="0" normalizeH="0" baseline="0" dirty="0" smtClean="0">
                <a:ln>
                  <a:noFill/>
                </a:ln>
                <a:solidFill>
                  <a:srgbClr val="FFFFFF"/>
                </a:solidFill>
                <a:effectLst/>
                <a:uFillTx/>
                <a:latin typeface="+mn-lt"/>
                <a:ea typeface="+mn-ea"/>
                <a:cs typeface="+mn-cs"/>
                <a:sym typeface="Helvetica Light"/>
              </a:rPr>
              <a:t>30</a:t>
            </a:r>
            <a:endParaRPr kumimoji="0" lang="it-IT" sz="20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6" name="CasellaDiTesto 5"/>
          <p:cNvSpPr txBox="1"/>
          <p:nvPr/>
        </p:nvSpPr>
        <p:spPr>
          <a:xfrm>
            <a:off x="1101800" y="5668888"/>
            <a:ext cx="11233248" cy="348813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rtl="0" latinLnBrk="1" hangingPunct="0"/>
            <a:r>
              <a:rPr lang="en-US" sz="2200" dirty="0" smtClean="0">
                <a:latin typeface="Verdana" pitchFamily="34" charset="0"/>
                <a:ea typeface="Verdana" pitchFamily="34" charset="0"/>
                <a:cs typeface="Verdana" pitchFamily="34" charset="0"/>
                <a:sym typeface="Seravek"/>
              </a:rPr>
              <a:t>The poet represents Time as a ‘winged chariot’, underlining motion and so,     once again, the passage of time in juxtaposition with the immobility of death: immobility make the Beauty perish and impede actions, so ‘your quaint           </a:t>
            </a:r>
            <a:r>
              <a:rPr lang="en-US" sz="2200" dirty="0" err="1" smtClean="0">
                <a:latin typeface="Verdana" pitchFamily="34" charset="0"/>
                <a:ea typeface="Verdana" pitchFamily="34" charset="0"/>
                <a:cs typeface="Verdana" pitchFamily="34" charset="0"/>
                <a:sym typeface="Seravek"/>
              </a:rPr>
              <a:t>honour</a:t>
            </a:r>
            <a:r>
              <a:rPr lang="en-US" sz="2200" dirty="0" smtClean="0">
                <a:latin typeface="Verdana" pitchFamily="34" charset="0"/>
                <a:ea typeface="Verdana" pitchFamily="34" charset="0"/>
                <a:cs typeface="Verdana" pitchFamily="34" charset="0"/>
                <a:sym typeface="Seravek"/>
              </a:rPr>
              <a:t> turn to dust and into ashes all my lust’. With a chiasmic arrangement  (quaint </a:t>
            </a:r>
            <a:r>
              <a:rPr lang="en-US" sz="2200" dirty="0" err="1" smtClean="0">
                <a:latin typeface="Verdana" pitchFamily="34" charset="0"/>
                <a:ea typeface="Verdana" pitchFamily="34" charset="0"/>
                <a:cs typeface="Verdana" pitchFamily="34" charset="0"/>
                <a:sym typeface="Seravek"/>
              </a:rPr>
              <a:t>honour</a:t>
            </a:r>
            <a:r>
              <a:rPr lang="en-US" sz="2200" dirty="0" smtClean="0">
                <a:latin typeface="Verdana" pitchFamily="34" charset="0"/>
                <a:ea typeface="Verdana" pitchFamily="34" charset="0"/>
                <a:cs typeface="Verdana" pitchFamily="34" charset="0"/>
                <a:sym typeface="Seravek"/>
              </a:rPr>
              <a:t> – dust / ashes – lust), the poets manages to highlight the       common end that both the Mistress’ coyness and the speaking voice’s lust will have. Therefore even the passionate relationship is destined to end: the poet himself states that the grave is “a fine and private place” but nobody “do there embrace” to indicate that when you die you cannot have any kind of physical approaches and you are condemned to immobility.</a:t>
            </a:r>
            <a:endParaRPr kumimoji="0" lang="it-IT" sz="2200" b="0" i="0" u="none" strike="noStrike" cap="none" spc="0" normalizeH="0" baseline="0" dirty="0">
              <a:ln>
                <a:noFill/>
              </a:ln>
              <a:solidFill>
                <a:srgbClr val="FFFFFF"/>
              </a:solidFill>
              <a:effectLst/>
              <a:uFillTx/>
              <a:latin typeface="Verdana" pitchFamily="34" charset="0"/>
              <a:ea typeface="Verdana" pitchFamily="34" charset="0"/>
              <a:cs typeface="Verdana" pitchFamily="34" charset="0"/>
              <a:sym typeface="Helvetica Light"/>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p:nvPr/>
        </p:nvSpPr>
        <p:spPr>
          <a:xfrm>
            <a:off x="3933737" y="215443"/>
            <a:ext cx="5362044" cy="484235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solidFill>
                  <a:srgbClr val="000000"/>
                </a:solidFill>
              </a:defRPr>
            </a:pPr>
            <a:r>
              <a:rPr sz="2200" i="1" dirty="0" smtClean="0">
                <a:solidFill>
                  <a:srgbClr val="FFFFFF"/>
                </a:solidFill>
                <a:ea typeface="Seravek"/>
                <a:cs typeface="Seravek"/>
                <a:sym typeface="Seravek"/>
              </a:rPr>
              <a:t>Now </a:t>
            </a:r>
            <a:r>
              <a:rPr sz="2200" i="1" dirty="0">
                <a:solidFill>
                  <a:srgbClr val="FFFFFF"/>
                </a:solidFill>
                <a:ea typeface="Seravek"/>
                <a:cs typeface="Seravek"/>
                <a:sym typeface="Seravek"/>
              </a:rPr>
              <a:t>therefore, while the youthful hue</a:t>
            </a:r>
          </a:p>
          <a:p>
            <a:pPr lvl="0">
              <a:defRPr sz="1800">
                <a:solidFill>
                  <a:srgbClr val="000000"/>
                </a:solidFill>
              </a:defRPr>
            </a:pPr>
            <a:r>
              <a:rPr sz="2200" i="1" dirty="0">
                <a:solidFill>
                  <a:srgbClr val="FFFFFF"/>
                </a:solidFill>
                <a:ea typeface="Seravek"/>
                <a:cs typeface="Seravek"/>
                <a:sym typeface="Seravek"/>
              </a:rPr>
              <a:t>Sits on thy skin like </a:t>
            </a:r>
            <a:r>
              <a:rPr sz="2200" b="1" i="1" dirty="0">
                <a:solidFill>
                  <a:srgbClr val="FFFFFF"/>
                </a:solidFill>
                <a:ea typeface="Seravek"/>
                <a:cs typeface="Seravek"/>
                <a:sym typeface="Seravek"/>
              </a:rPr>
              <a:t>morning dew</a:t>
            </a:r>
            <a:r>
              <a:rPr sz="2200" i="1" dirty="0">
                <a:solidFill>
                  <a:srgbClr val="FFFFFF"/>
                </a:solidFill>
                <a:ea typeface="Seravek"/>
                <a:cs typeface="Seravek"/>
                <a:sym typeface="Seravek"/>
              </a:rPr>
              <a:t>,</a:t>
            </a:r>
          </a:p>
          <a:p>
            <a:pPr lvl="0">
              <a:defRPr sz="1800">
                <a:solidFill>
                  <a:srgbClr val="000000"/>
                </a:solidFill>
              </a:defRPr>
            </a:pPr>
            <a:r>
              <a:rPr sz="2200" i="1" dirty="0">
                <a:solidFill>
                  <a:srgbClr val="FFFFFF"/>
                </a:solidFill>
                <a:ea typeface="Seravek"/>
                <a:cs typeface="Seravek"/>
                <a:sym typeface="Seravek"/>
              </a:rPr>
              <a:t>And while thy willing soul transpires</a:t>
            </a:r>
          </a:p>
          <a:p>
            <a:pPr lvl="0">
              <a:defRPr sz="1800">
                <a:solidFill>
                  <a:srgbClr val="000000"/>
                </a:solidFill>
              </a:defRPr>
            </a:pPr>
            <a:r>
              <a:rPr sz="2200" i="1" dirty="0">
                <a:solidFill>
                  <a:srgbClr val="FFFFFF"/>
                </a:solidFill>
                <a:ea typeface="Seravek"/>
                <a:cs typeface="Seravek"/>
                <a:sym typeface="Seravek"/>
              </a:rPr>
              <a:t>At every pore with </a:t>
            </a:r>
            <a:r>
              <a:rPr sz="2200" b="1" i="1" dirty="0">
                <a:solidFill>
                  <a:srgbClr val="FFFFFF"/>
                </a:solidFill>
                <a:ea typeface="Seravek"/>
                <a:cs typeface="Seravek"/>
                <a:sym typeface="Seravek"/>
              </a:rPr>
              <a:t>instant fires</a:t>
            </a:r>
            <a:r>
              <a:rPr sz="2200" i="1" dirty="0">
                <a:solidFill>
                  <a:srgbClr val="FFFFFF"/>
                </a:solidFill>
                <a:ea typeface="Seravek"/>
                <a:cs typeface="Seravek"/>
                <a:sym typeface="Seravek"/>
              </a:rPr>
              <a:t>,</a:t>
            </a:r>
          </a:p>
          <a:p>
            <a:pPr lvl="0">
              <a:defRPr sz="1800">
                <a:solidFill>
                  <a:srgbClr val="000000"/>
                </a:solidFill>
              </a:defRPr>
            </a:pPr>
            <a:r>
              <a:rPr sz="2200" i="1" dirty="0">
                <a:solidFill>
                  <a:srgbClr val="FFFFFF"/>
                </a:solidFill>
                <a:ea typeface="Seravek"/>
                <a:cs typeface="Seravek"/>
                <a:sym typeface="Seravek"/>
              </a:rPr>
              <a:t>Now let us sport us while we may,</a:t>
            </a:r>
          </a:p>
          <a:p>
            <a:pPr lvl="0">
              <a:defRPr sz="1800">
                <a:solidFill>
                  <a:srgbClr val="000000"/>
                </a:solidFill>
              </a:defRPr>
            </a:pPr>
            <a:r>
              <a:rPr sz="2200" i="1" dirty="0">
                <a:solidFill>
                  <a:srgbClr val="FFFFFF"/>
                </a:solidFill>
                <a:ea typeface="Seravek"/>
                <a:cs typeface="Seravek"/>
                <a:sym typeface="Seravek"/>
              </a:rPr>
              <a:t>And now, like </a:t>
            </a:r>
            <a:r>
              <a:rPr sz="2200" b="1" i="1" dirty="0">
                <a:solidFill>
                  <a:srgbClr val="FFFFFF"/>
                </a:solidFill>
                <a:ea typeface="Seravek"/>
                <a:cs typeface="Seravek"/>
                <a:sym typeface="Seravek"/>
              </a:rPr>
              <a:t>amorous birds of prey</a:t>
            </a:r>
            <a:r>
              <a:rPr sz="2200" i="1" dirty="0">
                <a:solidFill>
                  <a:srgbClr val="FFFFFF"/>
                </a:solidFill>
                <a:ea typeface="Seravek"/>
                <a:cs typeface="Seravek"/>
                <a:sym typeface="Seravek"/>
              </a:rPr>
              <a:t>,</a:t>
            </a:r>
          </a:p>
          <a:p>
            <a:pPr lvl="0">
              <a:defRPr sz="1800">
                <a:solidFill>
                  <a:srgbClr val="000000"/>
                </a:solidFill>
              </a:defRPr>
            </a:pPr>
            <a:r>
              <a:rPr sz="2200" i="1" dirty="0">
                <a:solidFill>
                  <a:srgbClr val="FFFFFF"/>
                </a:solidFill>
                <a:ea typeface="Seravek"/>
                <a:cs typeface="Seravek"/>
                <a:sym typeface="Seravek"/>
              </a:rPr>
              <a:t>Rather at once our time devour</a:t>
            </a:r>
          </a:p>
          <a:p>
            <a:pPr lvl="0">
              <a:defRPr sz="1800">
                <a:solidFill>
                  <a:srgbClr val="000000"/>
                </a:solidFill>
              </a:defRPr>
            </a:pPr>
            <a:r>
              <a:rPr sz="2200" i="1" dirty="0">
                <a:solidFill>
                  <a:srgbClr val="FFFFFF"/>
                </a:solidFill>
                <a:ea typeface="Seravek"/>
                <a:cs typeface="Seravek"/>
                <a:sym typeface="Seravek"/>
              </a:rPr>
              <a:t>Than languish in his slow-chapped power.</a:t>
            </a:r>
          </a:p>
          <a:p>
            <a:pPr lvl="0">
              <a:defRPr sz="1800">
                <a:solidFill>
                  <a:srgbClr val="000000"/>
                </a:solidFill>
              </a:defRPr>
            </a:pPr>
            <a:r>
              <a:rPr sz="2200" i="1" dirty="0">
                <a:solidFill>
                  <a:srgbClr val="FFFFFF"/>
                </a:solidFill>
                <a:ea typeface="Seravek"/>
                <a:cs typeface="Seravek"/>
                <a:sym typeface="Seravek"/>
              </a:rPr>
              <a:t>Let us </a:t>
            </a:r>
            <a:r>
              <a:rPr sz="2200" b="1" i="1" dirty="0">
                <a:solidFill>
                  <a:srgbClr val="FFFFFF"/>
                </a:solidFill>
                <a:ea typeface="Seravek"/>
                <a:cs typeface="Seravek"/>
                <a:sym typeface="Seravek"/>
              </a:rPr>
              <a:t>roll</a:t>
            </a:r>
            <a:r>
              <a:rPr sz="2200" i="1" dirty="0">
                <a:solidFill>
                  <a:srgbClr val="FFFFFF"/>
                </a:solidFill>
                <a:ea typeface="Seravek"/>
                <a:cs typeface="Seravek"/>
                <a:sym typeface="Seravek"/>
              </a:rPr>
              <a:t> all our strength and </a:t>
            </a:r>
            <a:r>
              <a:rPr sz="2200" b="1" i="1" dirty="0">
                <a:solidFill>
                  <a:srgbClr val="FFFFFF"/>
                </a:solidFill>
                <a:ea typeface="Seravek"/>
                <a:cs typeface="Seravek"/>
                <a:sym typeface="Seravek"/>
              </a:rPr>
              <a:t>all</a:t>
            </a:r>
          </a:p>
          <a:p>
            <a:pPr lvl="0">
              <a:defRPr sz="1800">
                <a:solidFill>
                  <a:srgbClr val="000000"/>
                </a:solidFill>
              </a:defRPr>
            </a:pPr>
            <a:r>
              <a:rPr sz="2200" i="1" dirty="0">
                <a:solidFill>
                  <a:srgbClr val="FFFFFF"/>
                </a:solidFill>
                <a:ea typeface="Seravek"/>
                <a:cs typeface="Seravek"/>
                <a:sym typeface="Seravek"/>
              </a:rPr>
              <a:t>Our sweetness up into one </a:t>
            </a:r>
            <a:r>
              <a:rPr sz="2200" b="1" i="1" dirty="0">
                <a:solidFill>
                  <a:srgbClr val="FFFFFF"/>
                </a:solidFill>
                <a:ea typeface="Seravek"/>
                <a:cs typeface="Seravek"/>
                <a:sym typeface="Seravek"/>
              </a:rPr>
              <a:t>ball</a:t>
            </a:r>
            <a:r>
              <a:rPr sz="2200" i="1" dirty="0">
                <a:solidFill>
                  <a:srgbClr val="FFFFFF"/>
                </a:solidFill>
                <a:ea typeface="Seravek"/>
                <a:cs typeface="Seravek"/>
                <a:sym typeface="Seravek"/>
              </a:rPr>
              <a:t>,</a:t>
            </a:r>
          </a:p>
          <a:p>
            <a:pPr lvl="0">
              <a:defRPr sz="1800">
                <a:solidFill>
                  <a:srgbClr val="000000"/>
                </a:solidFill>
              </a:defRPr>
            </a:pPr>
            <a:r>
              <a:rPr sz="2200" i="1" dirty="0">
                <a:solidFill>
                  <a:srgbClr val="FFFFFF"/>
                </a:solidFill>
                <a:ea typeface="Seravek"/>
                <a:cs typeface="Seravek"/>
                <a:sym typeface="Seravek"/>
              </a:rPr>
              <a:t>And tear our pleasures with rough strife</a:t>
            </a:r>
          </a:p>
          <a:p>
            <a:pPr lvl="0">
              <a:defRPr sz="1800">
                <a:solidFill>
                  <a:srgbClr val="000000"/>
                </a:solidFill>
              </a:defRPr>
            </a:pPr>
            <a:r>
              <a:rPr sz="2200" i="1" dirty="0">
                <a:solidFill>
                  <a:srgbClr val="FFFFFF"/>
                </a:solidFill>
                <a:ea typeface="Seravek"/>
                <a:cs typeface="Seravek"/>
                <a:sym typeface="Seravek"/>
              </a:rPr>
              <a:t>Through the iron gates of life:</a:t>
            </a:r>
          </a:p>
          <a:p>
            <a:pPr lvl="0">
              <a:defRPr sz="1800">
                <a:solidFill>
                  <a:srgbClr val="000000"/>
                </a:solidFill>
              </a:defRPr>
            </a:pPr>
            <a:r>
              <a:rPr sz="2200" i="1" dirty="0">
                <a:solidFill>
                  <a:srgbClr val="FFFFFF"/>
                </a:solidFill>
                <a:ea typeface="Seravek"/>
                <a:cs typeface="Seravek"/>
                <a:sym typeface="Seravek"/>
              </a:rPr>
              <a:t>Thus, though we cannot make our sun</a:t>
            </a:r>
          </a:p>
          <a:p>
            <a:pPr lvl="0">
              <a:defRPr sz="1800">
                <a:solidFill>
                  <a:srgbClr val="000000"/>
                </a:solidFill>
              </a:defRPr>
            </a:pPr>
            <a:r>
              <a:rPr sz="2200" i="1" dirty="0">
                <a:solidFill>
                  <a:srgbClr val="FFFFFF"/>
                </a:solidFill>
                <a:ea typeface="Seravek"/>
                <a:cs typeface="Seravek"/>
                <a:sym typeface="Seravek"/>
              </a:rPr>
              <a:t>Stand still, yet we will make him run.</a:t>
            </a:r>
          </a:p>
        </p:txBody>
      </p:sp>
      <p:sp>
        <p:nvSpPr>
          <p:cNvPr id="55" name="Shape 55"/>
          <p:cNvSpPr/>
          <p:nvPr/>
        </p:nvSpPr>
        <p:spPr>
          <a:xfrm>
            <a:off x="453728" y="5334441"/>
            <a:ext cx="12241360" cy="4288353"/>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lgn="l" defTabSz="457200">
              <a:buFont typeface="Arial" pitchFamily="34" charset="0"/>
              <a:buChar char="•"/>
              <a:defRPr sz="1800">
                <a:solidFill>
                  <a:srgbClr val="000000"/>
                </a:solidFill>
              </a:defRPr>
            </a:pPr>
            <a:r>
              <a:rPr lang="it-IT" sz="1700" dirty="0" smtClean="0">
                <a:solidFill>
                  <a:srgbClr val="FFFFFF"/>
                </a:solidFill>
                <a:latin typeface="Verdana" pitchFamily="34" charset="0"/>
                <a:ea typeface="Verdana" pitchFamily="34" charset="0"/>
                <a:cs typeface="Verdana" pitchFamily="34" charset="0"/>
                <a:sym typeface="Seravek"/>
              </a:rPr>
              <a:t> </a:t>
            </a:r>
            <a:r>
              <a:rPr sz="1700" dirty="0" smtClean="0">
                <a:solidFill>
                  <a:srgbClr val="FFFFFF"/>
                </a:solidFill>
                <a:latin typeface="Verdana" pitchFamily="34" charset="0"/>
                <a:ea typeface="Verdana" pitchFamily="34" charset="0"/>
                <a:cs typeface="Verdana" pitchFamily="34" charset="0"/>
                <a:sym typeface="Seravek"/>
              </a:rPr>
              <a:t>That’s </a:t>
            </a:r>
            <a:r>
              <a:rPr sz="1700" dirty="0">
                <a:solidFill>
                  <a:srgbClr val="FFFFFF"/>
                </a:solidFill>
                <a:latin typeface="Verdana" pitchFamily="34" charset="0"/>
                <a:ea typeface="Verdana" pitchFamily="34" charset="0"/>
                <a:cs typeface="Verdana" pitchFamily="34" charset="0"/>
                <a:sym typeface="Seravek"/>
              </a:rPr>
              <a:t>why the poet invites her lady to love him physically at line 37: before ‘worms shall try that long-preserved virginity’ and before his youth and beauty will die, they should go along with their ‘instant fires</a:t>
            </a:r>
            <a:r>
              <a:rPr sz="1700" dirty="0" smtClean="0">
                <a:solidFill>
                  <a:srgbClr val="FFFFFF"/>
                </a:solidFill>
                <a:latin typeface="Verdana" pitchFamily="34" charset="0"/>
                <a:ea typeface="Verdana" pitchFamily="34" charset="0"/>
                <a:cs typeface="Verdana" pitchFamily="34" charset="0"/>
                <a:sym typeface="Seravek"/>
              </a:rPr>
              <a:t>’. </a:t>
            </a:r>
            <a:endParaRPr lang="it-IT" sz="1700" dirty="0" smtClean="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1700" dirty="0" smtClean="0">
                <a:solidFill>
                  <a:schemeClr val="tx1"/>
                </a:solidFill>
                <a:latin typeface="Verdana" pitchFamily="34" charset="0"/>
                <a:ea typeface="Verdana" pitchFamily="34" charset="0"/>
                <a:cs typeface="Verdana" pitchFamily="34" charset="0"/>
                <a:sym typeface="Seravek"/>
              </a:rPr>
              <a:t> </a:t>
            </a:r>
            <a:r>
              <a:rPr sz="1700" dirty="0" smtClean="0">
                <a:solidFill>
                  <a:schemeClr val="tx1"/>
                </a:solidFill>
                <a:latin typeface="Verdana" pitchFamily="34" charset="0"/>
                <a:ea typeface="Verdana" pitchFamily="34" charset="0"/>
                <a:cs typeface="Verdana" pitchFamily="34" charset="0"/>
                <a:sym typeface="Seravek"/>
              </a:rPr>
              <a:t>While </a:t>
            </a:r>
            <a:r>
              <a:rPr sz="1700" dirty="0">
                <a:solidFill>
                  <a:srgbClr val="FFFFFF"/>
                </a:solidFill>
                <a:latin typeface="Verdana" pitchFamily="34" charset="0"/>
                <a:ea typeface="Verdana" pitchFamily="34" charset="0"/>
                <a:cs typeface="Verdana" pitchFamily="34" charset="0"/>
                <a:sym typeface="Seravek"/>
              </a:rPr>
              <a:t>“instant fires” reminds to passion and lust, the expression “morning dew” reminds to the freshness and youthfulness: both are used by the poet to connote his Mistress’ vitality and beauty</a:t>
            </a:r>
            <a:r>
              <a:rPr sz="1700" dirty="0" smtClean="0">
                <a:solidFill>
                  <a:srgbClr val="FFFFFF"/>
                </a:solidFill>
                <a:latin typeface="Verdana" pitchFamily="34" charset="0"/>
                <a:ea typeface="Verdana" pitchFamily="34" charset="0"/>
                <a:cs typeface="Verdana" pitchFamily="34" charset="0"/>
                <a:sym typeface="Seravek"/>
              </a:rPr>
              <a:t>.</a:t>
            </a:r>
            <a:endParaRPr sz="1700" dirty="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1700" dirty="0" smtClean="0">
                <a:solidFill>
                  <a:schemeClr val="tx1"/>
                </a:solidFill>
                <a:latin typeface="Verdana" pitchFamily="34" charset="0"/>
                <a:ea typeface="Verdana" pitchFamily="34" charset="0"/>
                <a:cs typeface="Verdana" pitchFamily="34" charset="0"/>
                <a:sym typeface="Seravek"/>
              </a:rPr>
              <a:t> T</a:t>
            </a:r>
            <a:r>
              <a:rPr sz="1700" dirty="0" smtClean="0">
                <a:solidFill>
                  <a:schemeClr val="tx1"/>
                </a:solidFill>
                <a:latin typeface="Verdana" pitchFamily="34" charset="0"/>
                <a:ea typeface="Verdana" pitchFamily="34" charset="0"/>
                <a:cs typeface="Verdana" pitchFamily="34" charset="0"/>
                <a:sym typeface="Seravek"/>
              </a:rPr>
              <a:t>he </a:t>
            </a:r>
            <a:r>
              <a:rPr sz="1700" dirty="0">
                <a:solidFill>
                  <a:srgbClr val="FFFFFF"/>
                </a:solidFill>
                <a:latin typeface="Verdana" pitchFamily="34" charset="0"/>
                <a:ea typeface="Verdana" pitchFamily="34" charset="0"/>
                <a:cs typeface="Verdana" pitchFamily="34" charset="0"/>
                <a:sym typeface="Seravek"/>
              </a:rPr>
              <a:t>speaking voice encourages the young Lady to be like “amorous birds of prey” (line 38) which defeat time and don’t attend unarmed their death: in other words, he encourages her to follow her natural instinct. These lines seems to be a direct invitation: while in the previous lines the invitation to ‘sport us while we may’ was implied in the reflection on the condition of men (subdued to the laws of time), in these lines the poet invites the Mistress to join him directly. </a:t>
            </a:r>
            <a:endParaRPr lang="it-IT" sz="1700" dirty="0" smtClean="0">
              <a:solidFill>
                <a:srgbClr val="FFFFFF"/>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sz="1700" dirty="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1700" dirty="0" smtClean="0">
                <a:solidFill>
                  <a:srgbClr val="FFFFFF"/>
                </a:solidFill>
                <a:latin typeface="Verdana" pitchFamily="34" charset="0"/>
                <a:ea typeface="Verdana" pitchFamily="34" charset="0"/>
                <a:cs typeface="Verdana" pitchFamily="34" charset="0"/>
                <a:sym typeface="Seravek"/>
              </a:rPr>
              <a:t> </a:t>
            </a:r>
            <a:r>
              <a:rPr sz="1700" dirty="0" smtClean="0">
                <a:solidFill>
                  <a:srgbClr val="FFFFFF"/>
                </a:solidFill>
                <a:latin typeface="Verdana" pitchFamily="34" charset="0"/>
                <a:ea typeface="Verdana" pitchFamily="34" charset="0"/>
                <a:cs typeface="Verdana" pitchFamily="34" charset="0"/>
                <a:sym typeface="Seravek"/>
              </a:rPr>
              <a:t>In </a:t>
            </a:r>
            <a:r>
              <a:rPr sz="1700" dirty="0">
                <a:solidFill>
                  <a:srgbClr val="FFFFFF"/>
                </a:solidFill>
                <a:latin typeface="Verdana" pitchFamily="34" charset="0"/>
                <a:ea typeface="Verdana" pitchFamily="34" charset="0"/>
                <a:cs typeface="Verdana" pitchFamily="34" charset="0"/>
                <a:sym typeface="Seravek"/>
              </a:rPr>
              <a:t>addition, the repetition of the sound “all” (roll, all, ball</a:t>
            </a:r>
            <a:r>
              <a:rPr sz="1700" dirty="0" smtClean="0">
                <a:solidFill>
                  <a:srgbClr val="FFFFFF"/>
                </a:solidFill>
                <a:latin typeface="Verdana" pitchFamily="34" charset="0"/>
                <a:ea typeface="Verdana" pitchFamily="34" charset="0"/>
                <a:cs typeface="Verdana" pitchFamily="34" charset="0"/>
                <a:sym typeface="Seravek"/>
              </a:rPr>
              <a:t>)</a:t>
            </a:r>
            <a:r>
              <a:rPr lang="it-IT" sz="1700" dirty="0" smtClean="0">
                <a:solidFill>
                  <a:srgbClr val="FFFFFF"/>
                </a:solidFill>
                <a:latin typeface="Verdana" pitchFamily="34" charset="0"/>
                <a:ea typeface="Verdana" pitchFamily="34" charset="0"/>
                <a:cs typeface="Verdana" pitchFamily="34" charset="0"/>
                <a:sym typeface="Seravek"/>
              </a:rPr>
              <a:t>, </a:t>
            </a:r>
            <a:r>
              <a:rPr lang="it-IT" sz="1700" dirty="0" err="1" smtClean="0">
                <a:solidFill>
                  <a:srgbClr val="FFFFFF"/>
                </a:solidFill>
                <a:latin typeface="Verdana" pitchFamily="34" charset="0"/>
                <a:ea typeface="Verdana" pitchFamily="34" charset="0"/>
                <a:cs typeface="Verdana" pitchFamily="34" charset="0"/>
                <a:sym typeface="Seravek"/>
              </a:rPr>
              <a:t>that</a:t>
            </a:r>
            <a:r>
              <a:rPr sz="1700" dirty="0" smtClean="0">
                <a:solidFill>
                  <a:srgbClr val="FFFFFF"/>
                </a:solidFill>
                <a:latin typeface="Verdana" pitchFamily="34" charset="0"/>
                <a:ea typeface="Verdana" pitchFamily="34" charset="0"/>
                <a:cs typeface="Verdana" pitchFamily="34" charset="0"/>
                <a:sym typeface="Seravek"/>
              </a:rPr>
              <a:t> </a:t>
            </a:r>
            <a:r>
              <a:rPr sz="1700" dirty="0">
                <a:solidFill>
                  <a:srgbClr val="FFFFFF"/>
                </a:solidFill>
                <a:latin typeface="Verdana" pitchFamily="34" charset="0"/>
                <a:ea typeface="Verdana" pitchFamily="34" charset="0"/>
                <a:cs typeface="Verdana" pitchFamily="34" charset="0"/>
                <a:sym typeface="Seravek"/>
              </a:rPr>
              <a:t>reproduces the rolling of the ball, and the image of the ball itself are useful to the poet to express the lovers’ union. </a:t>
            </a:r>
            <a:endParaRPr lang="it-IT" sz="1700" dirty="0" smtClean="0">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sz="1700" dirty="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1700" dirty="0" smtClean="0">
                <a:solidFill>
                  <a:srgbClr val="FFFFFF"/>
                </a:solidFill>
                <a:latin typeface="Verdana" pitchFamily="34" charset="0"/>
                <a:ea typeface="Verdana" pitchFamily="34" charset="0"/>
                <a:cs typeface="Verdana" pitchFamily="34" charset="0"/>
                <a:sym typeface="Seravek"/>
              </a:rPr>
              <a:t> </a:t>
            </a:r>
            <a:r>
              <a:rPr sz="1700" dirty="0" smtClean="0">
                <a:solidFill>
                  <a:srgbClr val="FFFFFF"/>
                </a:solidFill>
                <a:latin typeface="Verdana" pitchFamily="34" charset="0"/>
                <a:ea typeface="Verdana" pitchFamily="34" charset="0"/>
                <a:cs typeface="Verdana" pitchFamily="34" charset="0"/>
                <a:sym typeface="Seravek"/>
              </a:rPr>
              <a:t>The </a:t>
            </a:r>
            <a:r>
              <a:rPr sz="1700" dirty="0">
                <a:solidFill>
                  <a:srgbClr val="FFFFFF"/>
                </a:solidFill>
                <a:latin typeface="Verdana" pitchFamily="34" charset="0"/>
                <a:ea typeface="Verdana" pitchFamily="34" charset="0"/>
                <a:cs typeface="Verdana" pitchFamily="34" charset="0"/>
                <a:sym typeface="Seravek"/>
              </a:rPr>
              <a:t>last two lines </a:t>
            </a:r>
            <a:r>
              <a:rPr sz="1700" dirty="0" smtClean="0">
                <a:solidFill>
                  <a:srgbClr val="FFFFFF"/>
                </a:solidFill>
                <a:latin typeface="Verdana" pitchFamily="34" charset="0"/>
                <a:ea typeface="Verdana" pitchFamily="34" charset="0"/>
                <a:cs typeface="Verdana" pitchFamily="34" charset="0"/>
                <a:sym typeface="Seravek"/>
              </a:rPr>
              <a:t>seem </a:t>
            </a:r>
            <a:r>
              <a:rPr sz="1700" dirty="0">
                <a:solidFill>
                  <a:srgbClr val="FFFFFF"/>
                </a:solidFill>
                <a:latin typeface="Verdana" pitchFamily="34" charset="0"/>
                <a:ea typeface="Verdana" pitchFamily="34" charset="0"/>
                <a:cs typeface="Verdana" pitchFamily="34" charset="0"/>
                <a:sym typeface="Seravek"/>
              </a:rPr>
              <a:t>to be an epigrammatic close since the poet manages to represent the strength of passion and time translating it in a metaphor that belongs to the sphere of nature: the Sun, like passion and time, can’t be stopped, men can only accept his motion and ‘make him run’.     </a:t>
            </a:r>
          </a:p>
        </p:txBody>
      </p:sp>
      <p:sp>
        <p:nvSpPr>
          <p:cNvPr id="4" name="CasellaDiTesto 3"/>
          <p:cNvSpPr txBox="1"/>
          <p:nvPr/>
        </p:nvSpPr>
        <p:spPr>
          <a:xfrm>
            <a:off x="2613968" y="988368"/>
            <a:ext cx="576064" cy="34881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1600" b="0" i="0" u="none" strike="noStrike" cap="none" spc="0" normalizeH="0" baseline="0" dirty="0" smtClean="0">
                <a:ln>
                  <a:noFill/>
                </a:ln>
                <a:solidFill>
                  <a:srgbClr val="FFFFFF"/>
                </a:solidFill>
                <a:effectLst/>
                <a:uFillTx/>
                <a:latin typeface="+mn-lt"/>
                <a:ea typeface="+mn-ea"/>
                <a:cs typeface="+mn-cs"/>
                <a:sym typeface="Helvetica Light"/>
              </a:rPr>
              <a:t>35</a:t>
            </a:r>
            <a:endParaRPr kumimoji="0" lang="it-IT" sz="1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5" name="CasellaDiTesto 4"/>
          <p:cNvSpPr txBox="1"/>
          <p:nvPr/>
        </p:nvSpPr>
        <p:spPr>
          <a:xfrm>
            <a:off x="2757984" y="2644552"/>
            <a:ext cx="360040" cy="34881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1600" b="0" i="0" u="none" strike="noStrike" cap="none" spc="0" normalizeH="0" baseline="0" dirty="0" smtClean="0">
                <a:ln>
                  <a:noFill/>
                </a:ln>
                <a:solidFill>
                  <a:srgbClr val="FFFFFF"/>
                </a:solidFill>
                <a:effectLst/>
                <a:uFillTx/>
                <a:latin typeface="+mn-lt"/>
                <a:ea typeface="+mn-ea"/>
                <a:cs typeface="+mn-cs"/>
                <a:sym typeface="Helvetica Light"/>
              </a:rPr>
              <a:t>40</a:t>
            </a:r>
            <a:endParaRPr kumimoji="0" lang="it-IT" sz="16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6" name="CasellaDiTesto 5"/>
          <p:cNvSpPr txBox="1"/>
          <p:nvPr/>
        </p:nvSpPr>
        <p:spPr>
          <a:xfrm>
            <a:off x="2757984" y="4300736"/>
            <a:ext cx="432048" cy="34881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1600" b="0" i="0" u="none" strike="noStrike" cap="none" spc="0" normalizeH="0" baseline="0" dirty="0" smtClean="0">
                <a:ln>
                  <a:noFill/>
                </a:ln>
                <a:solidFill>
                  <a:srgbClr val="FFFFFF"/>
                </a:solidFill>
                <a:effectLst/>
                <a:uFillTx/>
                <a:latin typeface="+mn-lt"/>
                <a:ea typeface="+mn-ea"/>
                <a:cs typeface="+mn-cs"/>
                <a:sym typeface="Helvetica Light"/>
              </a:rPr>
              <a:t>45</a:t>
            </a:r>
            <a:endParaRPr kumimoji="0" lang="it-IT" sz="16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p:nvPr/>
        </p:nvSpPr>
        <p:spPr>
          <a:xfrm>
            <a:off x="1173808" y="3364632"/>
            <a:ext cx="10759076" cy="450379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defTabSz="457200">
              <a:defRPr sz="1800">
                <a:solidFill>
                  <a:srgbClr val="000000"/>
                </a:solidFill>
              </a:defRPr>
            </a:pPr>
            <a:r>
              <a:rPr sz="2600" dirty="0">
                <a:solidFill>
                  <a:srgbClr val="FFFFFF"/>
                </a:solidFill>
                <a:latin typeface="Verdana" pitchFamily="34" charset="0"/>
                <a:ea typeface="Verdana" pitchFamily="34" charset="0"/>
                <a:cs typeface="Verdana" pitchFamily="34" charset="0"/>
                <a:sym typeface="Seravek"/>
              </a:rPr>
              <a:t>In conclusion, analyzing the text the reader can understand the poem belongs to the literary genre of “metaphysical poetry”, since there are a lot of references to the body and therefore to physical love. Indeed the adjective “coy” refers to the lady’s purity, that seems to prevent the speaking voice from consuming his desired passionate relationship. The lady is the man’s central focus of his sexual passion; he doesn’t want to waste time, so he begs her to not wait too much before realizing his purpose, since time is a ‘winged chariot’ that doesn’t wait for anyone.</a:t>
            </a:r>
          </a:p>
          <a:p>
            <a:pPr lvl="0" algn="l" defTabSz="457200">
              <a:defRPr sz="1800">
                <a:solidFill>
                  <a:srgbClr val="000000"/>
                </a:solidFill>
              </a:defRPr>
            </a:pPr>
            <a:endParaRPr sz="2600" dirty="0">
              <a:solidFill>
                <a:srgbClr val="FFFFFF"/>
              </a:solidFill>
              <a:latin typeface="Seravek"/>
              <a:ea typeface="Seravek"/>
              <a:cs typeface="Seravek"/>
              <a:sym typeface="Seravek"/>
            </a:endParaRPr>
          </a:p>
        </p:txBody>
      </p:sp>
      <p:sp>
        <p:nvSpPr>
          <p:cNvPr id="4" name="Shape 35"/>
          <p:cNvSpPr>
            <a:spLocks noGrp="1"/>
          </p:cNvSpPr>
          <p:nvPr>
            <p:ph type="title"/>
          </p:nvPr>
        </p:nvSpPr>
        <p:spPr>
          <a:xfrm>
            <a:off x="957784" y="556320"/>
            <a:ext cx="11099800" cy="2120900"/>
          </a:xfrm>
          <a:prstGeom prst="rect">
            <a:avLst/>
          </a:prstGeom>
        </p:spPr>
        <p:txBody>
          <a:bodyPr>
            <a:normAutofit/>
          </a:bodyPr>
          <a:lstStyle/>
          <a:p>
            <a:pPr lvl="0">
              <a:defRPr sz="1800">
                <a:solidFill>
                  <a:srgbClr val="000000"/>
                </a:solidFill>
              </a:defRPr>
            </a:pPr>
            <a:r>
              <a:rPr lang="it-IT" sz="7200" dirty="0" err="1" smtClean="0">
                <a:solidFill>
                  <a:schemeClr val="tx1"/>
                </a:solidFill>
              </a:rPr>
              <a:t>Conclusion</a:t>
            </a:r>
            <a:endParaRPr sz="7200" dirty="0">
              <a:solidFill>
                <a:schemeClr val="tx1"/>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a:spLocks noGrp="1"/>
          </p:cNvSpPr>
          <p:nvPr>
            <p:ph type="title"/>
          </p:nvPr>
        </p:nvSpPr>
        <p:spPr>
          <a:xfrm>
            <a:off x="957784" y="0"/>
            <a:ext cx="11099800" cy="2120900"/>
          </a:xfrm>
          <a:prstGeom prst="rect">
            <a:avLst/>
          </a:prstGeom>
        </p:spPr>
        <p:txBody>
          <a:bodyPr>
            <a:normAutofit/>
          </a:bodyPr>
          <a:lstStyle/>
          <a:p>
            <a:pPr lvl="0">
              <a:defRPr sz="1800">
                <a:solidFill>
                  <a:srgbClr val="000000"/>
                </a:solidFill>
              </a:defRPr>
            </a:pPr>
            <a:r>
              <a:rPr lang="it-IT" sz="7200" dirty="0" err="1" smtClean="0">
                <a:solidFill>
                  <a:schemeClr val="tx1"/>
                </a:solidFill>
              </a:rPr>
              <a:t>Analysis</a:t>
            </a:r>
            <a:r>
              <a:rPr lang="it-IT" sz="7200" dirty="0" smtClean="0">
                <a:solidFill>
                  <a:schemeClr val="tx1"/>
                </a:solidFill>
              </a:rPr>
              <a:t> </a:t>
            </a:r>
            <a:r>
              <a:rPr lang="it-IT" sz="7200" dirty="0" err="1" smtClean="0">
                <a:solidFill>
                  <a:schemeClr val="tx1"/>
                </a:solidFill>
              </a:rPr>
              <a:t>of</a:t>
            </a:r>
            <a:r>
              <a:rPr lang="it-IT" sz="7200" dirty="0" smtClean="0">
                <a:solidFill>
                  <a:schemeClr val="tx1"/>
                </a:solidFill>
              </a:rPr>
              <a:t> the </a:t>
            </a:r>
            <a:r>
              <a:rPr lang="it-IT" sz="7200" dirty="0" err="1" smtClean="0">
                <a:solidFill>
                  <a:schemeClr val="tx1"/>
                </a:solidFill>
              </a:rPr>
              <a:t>title</a:t>
            </a:r>
            <a:endParaRPr sz="7200" dirty="0">
              <a:solidFill>
                <a:schemeClr val="tx1"/>
              </a:solidFill>
            </a:endParaRPr>
          </a:p>
        </p:txBody>
      </p:sp>
      <p:sp>
        <p:nvSpPr>
          <p:cNvPr id="36" name="Shape 36"/>
          <p:cNvSpPr/>
          <p:nvPr/>
        </p:nvSpPr>
        <p:spPr>
          <a:xfrm>
            <a:off x="1029792" y="3956666"/>
            <a:ext cx="11239587" cy="5304016"/>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2600">
                <a:uFill>
                  <a:solidFill/>
                </a:uFill>
                <a:latin typeface="Seravek"/>
                <a:ea typeface="Seravek"/>
                <a:cs typeface="Seravek"/>
                <a:sym typeface="Seravek"/>
              </a:defRPr>
            </a:lvl1pPr>
          </a:lstStyle>
          <a:p>
            <a:pPr lvl="0">
              <a:buFont typeface="Arial" pitchFamily="34" charset="0"/>
              <a:buChar char="•"/>
              <a:defRPr sz="1800">
                <a:solidFill>
                  <a:srgbClr val="000000"/>
                </a:solidFill>
                <a:uFillTx/>
              </a:defRPr>
            </a:pPr>
            <a:r>
              <a:rPr lang="it-IT" sz="2600" dirty="0" smtClean="0">
                <a:solidFill>
                  <a:schemeClr val="tx1"/>
                </a:solidFill>
                <a:uFill>
                  <a:solidFill/>
                </a:uFill>
                <a:latin typeface="Verdana" pitchFamily="34" charset="0"/>
                <a:ea typeface="Verdana" pitchFamily="34" charset="0"/>
                <a:cs typeface="Verdana" pitchFamily="34" charset="0"/>
              </a:rPr>
              <a:t> The </a:t>
            </a:r>
            <a:r>
              <a:rPr sz="2600" dirty="0" smtClean="0">
                <a:solidFill>
                  <a:schemeClr val="tx1"/>
                </a:solidFill>
                <a:uFill>
                  <a:solidFill/>
                </a:uFill>
                <a:latin typeface="Verdana" pitchFamily="34" charset="0"/>
                <a:ea typeface="Verdana" pitchFamily="34" charset="0"/>
                <a:cs typeface="Verdana" pitchFamily="34" charset="0"/>
              </a:rPr>
              <a:t>reader </a:t>
            </a:r>
            <a:r>
              <a:rPr lang="it-IT" sz="2600" dirty="0" smtClean="0">
                <a:solidFill>
                  <a:schemeClr val="tx1"/>
                </a:solidFill>
                <a:uFill>
                  <a:solidFill/>
                </a:uFill>
                <a:latin typeface="Verdana" pitchFamily="34" charset="0"/>
                <a:ea typeface="Verdana" pitchFamily="34" charset="0"/>
                <a:cs typeface="Verdana" pitchFamily="34" charset="0"/>
              </a:rPr>
              <a:t>can </a:t>
            </a:r>
            <a:r>
              <a:rPr sz="2600" dirty="0" smtClean="0">
                <a:solidFill>
                  <a:schemeClr val="tx1"/>
                </a:solidFill>
                <a:uFill>
                  <a:solidFill/>
                </a:uFill>
                <a:latin typeface="Verdana" pitchFamily="34" charset="0"/>
                <a:ea typeface="Verdana" pitchFamily="34" charset="0"/>
                <a:cs typeface="Verdana" pitchFamily="34" charset="0"/>
              </a:rPr>
              <a:t>understand </a:t>
            </a:r>
            <a:r>
              <a:rPr lang="it-IT" sz="2600" dirty="0" err="1" smtClean="0">
                <a:solidFill>
                  <a:schemeClr val="tx1"/>
                </a:solidFill>
                <a:uFill>
                  <a:solidFill/>
                </a:uFill>
                <a:latin typeface="Verdana" pitchFamily="34" charset="0"/>
                <a:ea typeface="Verdana" pitchFamily="34" charset="0"/>
                <a:cs typeface="Verdana" pitchFamily="34" charset="0"/>
              </a:rPr>
              <a:t>that</a:t>
            </a:r>
            <a:r>
              <a:rPr lang="it-IT" sz="2600" dirty="0" smtClean="0">
                <a:solidFill>
                  <a:schemeClr val="tx1"/>
                </a:solidFill>
                <a:uFill>
                  <a:solidFill/>
                </a:uFill>
                <a:latin typeface="Verdana" pitchFamily="34" charset="0"/>
                <a:ea typeface="Verdana" pitchFamily="34" charset="0"/>
                <a:cs typeface="Verdana" pitchFamily="34" charset="0"/>
              </a:rPr>
              <a:t> </a:t>
            </a:r>
            <a:r>
              <a:rPr sz="2600" dirty="0" smtClean="0">
                <a:solidFill>
                  <a:schemeClr val="tx1"/>
                </a:solidFill>
                <a:uFill>
                  <a:solidFill/>
                </a:uFill>
                <a:latin typeface="Verdana" pitchFamily="34" charset="0"/>
                <a:ea typeface="Verdana" pitchFamily="34" charset="0"/>
                <a:cs typeface="Verdana" pitchFamily="34" charset="0"/>
              </a:rPr>
              <a:t>the </a:t>
            </a:r>
            <a:r>
              <a:rPr sz="2600" dirty="0">
                <a:solidFill>
                  <a:schemeClr val="tx1"/>
                </a:solidFill>
                <a:uFill>
                  <a:solidFill/>
                </a:uFill>
                <a:latin typeface="Verdana" pitchFamily="34" charset="0"/>
                <a:ea typeface="Verdana" pitchFamily="34" charset="0"/>
                <a:cs typeface="Verdana" pitchFamily="34" charset="0"/>
              </a:rPr>
              <a:t>poem is addressed to the speaking voice’s “coy Mistress” thanks to the preposition “to”. </a:t>
            </a:r>
            <a:endParaRPr lang="it-IT" sz="2600" dirty="0" smtClean="0">
              <a:solidFill>
                <a:schemeClr val="tx1"/>
              </a:solidFill>
              <a:uFill>
                <a:solidFill/>
              </a:uFill>
              <a:latin typeface="Verdana" pitchFamily="34" charset="0"/>
              <a:ea typeface="Verdana" pitchFamily="34" charset="0"/>
              <a:cs typeface="Verdana" pitchFamily="34" charset="0"/>
            </a:endParaRPr>
          </a:p>
          <a:p>
            <a:pPr lvl="0">
              <a:defRPr sz="1800">
                <a:solidFill>
                  <a:srgbClr val="000000"/>
                </a:solidFill>
                <a:uFillTx/>
              </a:defRPr>
            </a:pPr>
            <a:endParaRPr lang="it-IT" sz="2600" dirty="0" smtClean="0">
              <a:solidFill>
                <a:schemeClr val="tx1"/>
              </a:solidFill>
              <a:uFill>
                <a:solidFill/>
              </a:uFill>
              <a:latin typeface="Verdana" pitchFamily="34" charset="0"/>
              <a:ea typeface="Verdana" pitchFamily="34" charset="0"/>
              <a:cs typeface="Verdana" pitchFamily="34" charset="0"/>
            </a:endParaRPr>
          </a:p>
          <a:p>
            <a:pPr lvl="0">
              <a:buFont typeface="Arial" pitchFamily="34" charset="0"/>
              <a:buChar char="•"/>
              <a:defRPr sz="1800">
                <a:solidFill>
                  <a:srgbClr val="000000"/>
                </a:solidFill>
                <a:uFillTx/>
              </a:defRPr>
            </a:pPr>
            <a:r>
              <a:rPr lang="it-IT" sz="2600" dirty="0" smtClean="0">
                <a:solidFill>
                  <a:schemeClr val="tx1"/>
                </a:solidFill>
                <a:uFill>
                  <a:solidFill/>
                </a:uFill>
                <a:latin typeface="Verdana" pitchFamily="34" charset="0"/>
                <a:ea typeface="Verdana" pitchFamily="34" charset="0"/>
                <a:cs typeface="Verdana" pitchFamily="34" charset="0"/>
              </a:rPr>
              <a:t> The </a:t>
            </a:r>
            <a:r>
              <a:rPr sz="2600" dirty="0" smtClean="0">
                <a:solidFill>
                  <a:schemeClr val="tx1"/>
                </a:solidFill>
                <a:uFill>
                  <a:solidFill/>
                </a:uFill>
                <a:latin typeface="Verdana" pitchFamily="34" charset="0"/>
                <a:ea typeface="Verdana" pitchFamily="34" charset="0"/>
                <a:cs typeface="Verdana" pitchFamily="34" charset="0"/>
              </a:rPr>
              <a:t>possessive </a:t>
            </a:r>
            <a:r>
              <a:rPr sz="2600" dirty="0">
                <a:solidFill>
                  <a:schemeClr val="tx1"/>
                </a:solidFill>
                <a:uFill>
                  <a:solidFill/>
                </a:uFill>
                <a:latin typeface="Verdana" pitchFamily="34" charset="0"/>
                <a:ea typeface="Verdana" pitchFamily="34" charset="0"/>
                <a:cs typeface="Verdana" pitchFamily="34" charset="0"/>
              </a:rPr>
              <a:t>adjective “his” and the noun “Mistress” make the reader understand that the poem may deal with a love story between the poet and a woman. Indeed, the word “Mistress</a:t>
            </a:r>
            <a:r>
              <a:rPr sz="2600" dirty="0" smtClean="0">
                <a:solidFill>
                  <a:schemeClr val="tx1"/>
                </a:solidFill>
                <a:uFill>
                  <a:solidFill/>
                </a:uFill>
                <a:latin typeface="Verdana" pitchFamily="34" charset="0"/>
                <a:ea typeface="Verdana" pitchFamily="34" charset="0"/>
                <a:cs typeface="Verdana" pitchFamily="34" charset="0"/>
              </a:rPr>
              <a:t>” evokes  </a:t>
            </a:r>
            <a:r>
              <a:rPr sz="2600" dirty="0">
                <a:solidFill>
                  <a:schemeClr val="tx1"/>
                </a:solidFill>
                <a:uFill>
                  <a:solidFill/>
                </a:uFill>
                <a:latin typeface="Verdana" pitchFamily="34" charset="0"/>
                <a:ea typeface="Verdana" pitchFamily="34" charset="0"/>
                <a:cs typeface="Verdana" pitchFamily="34" charset="0"/>
              </a:rPr>
              <a:t>the idea of a passionate relationship where the man totally depends on the lady from the emotional and physical point of view. </a:t>
            </a:r>
            <a:endParaRPr lang="it-IT" sz="2600" dirty="0" smtClean="0">
              <a:solidFill>
                <a:schemeClr val="tx1"/>
              </a:solidFill>
              <a:uFill>
                <a:solidFill/>
              </a:uFill>
              <a:latin typeface="Verdana" pitchFamily="34" charset="0"/>
              <a:ea typeface="Verdana" pitchFamily="34" charset="0"/>
              <a:cs typeface="Verdana" pitchFamily="34" charset="0"/>
            </a:endParaRPr>
          </a:p>
          <a:p>
            <a:pPr lvl="0">
              <a:defRPr sz="1800">
                <a:solidFill>
                  <a:srgbClr val="000000"/>
                </a:solidFill>
                <a:uFillTx/>
              </a:defRPr>
            </a:pPr>
            <a:endParaRPr lang="it-IT" sz="2600" dirty="0" smtClean="0">
              <a:solidFill>
                <a:schemeClr val="tx1"/>
              </a:solidFill>
              <a:uFill>
                <a:solidFill/>
              </a:uFill>
              <a:latin typeface="Verdana" pitchFamily="34" charset="0"/>
              <a:ea typeface="Verdana" pitchFamily="34" charset="0"/>
              <a:cs typeface="Verdana" pitchFamily="34" charset="0"/>
            </a:endParaRPr>
          </a:p>
          <a:p>
            <a:pPr lvl="0">
              <a:buFont typeface="Arial" pitchFamily="34" charset="0"/>
              <a:buChar char="•"/>
              <a:defRPr sz="1800">
                <a:solidFill>
                  <a:srgbClr val="000000"/>
                </a:solidFill>
                <a:uFillTx/>
              </a:defRPr>
            </a:pPr>
            <a:r>
              <a:rPr lang="it-IT" sz="2600" dirty="0" smtClean="0">
                <a:solidFill>
                  <a:schemeClr val="tx1"/>
                </a:solidFill>
                <a:uFill>
                  <a:solidFill/>
                </a:uFill>
                <a:latin typeface="Verdana" pitchFamily="34" charset="0"/>
                <a:ea typeface="Verdana" pitchFamily="34" charset="0"/>
                <a:cs typeface="Verdana" pitchFamily="34" charset="0"/>
              </a:rPr>
              <a:t> </a:t>
            </a:r>
            <a:r>
              <a:rPr sz="2600" dirty="0" smtClean="0">
                <a:solidFill>
                  <a:schemeClr val="tx1"/>
                </a:solidFill>
                <a:uFill>
                  <a:solidFill/>
                </a:uFill>
                <a:latin typeface="Verdana" pitchFamily="34" charset="0"/>
                <a:ea typeface="Verdana" pitchFamily="34" charset="0"/>
                <a:cs typeface="Verdana" pitchFamily="34" charset="0"/>
              </a:rPr>
              <a:t>In </a:t>
            </a:r>
            <a:r>
              <a:rPr sz="2600" dirty="0">
                <a:solidFill>
                  <a:schemeClr val="tx1"/>
                </a:solidFill>
                <a:uFill>
                  <a:solidFill/>
                </a:uFill>
                <a:latin typeface="Verdana" pitchFamily="34" charset="0"/>
                <a:ea typeface="Verdana" pitchFamily="34" charset="0"/>
                <a:cs typeface="Verdana" pitchFamily="34" charset="0"/>
              </a:rPr>
              <a:t>addition, the speaking voice connotes his lady as a “coy Mistress”, therefore the intelligent reader may be curious to find out what the poet is referring to. </a:t>
            </a:r>
          </a:p>
        </p:txBody>
      </p:sp>
      <p:sp>
        <p:nvSpPr>
          <p:cNvPr id="37" name="Shape 37"/>
          <p:cNvSpPr/>
          <p:nvPr/>
        </p:nvSpPr>
        <p:spPr>
          <a:xfrm>
            <a:off x="2902000" y="2500536"/>
            <a:ext cx="7305484" cy="7797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lvl="0" defTabSz="457200">
              <a:defRPr sz="1800">
                <a:solidFill>
                  <a:srgbClr val="000000"/>
                </a:solidFill>
              </a:defRPr>
            </a:pPr>
            <a:r>
              <a:rPr sz="4400" i="1" dirty="0" smtClean="0">
                <a:solidFill>
                  <a:srgbClr val="FFFFFF"/>
                </a:solidFill>
                <a:uFill>
                  <a:solidFill/>
                </a:uFill>
                <a:ea typeface="Seravek"/>
                <a:cs typeface="Seravek"/>
                <a:sym typeface="Seravek"/>
              </a:rPr>
              <a:t>To </a:t>
            </a:r>
            <a:r>
              <a:rPr sz="4400" i="1" dirty="0">
                <a:solidFill>
                  <a:srgbClr val="FFFFFF"/>
                </a:solidFill>
                <a:uFill>
                  <a:solidFill/>
                </a:uFill>
                <a:ea typeface="Seravek"/>
                <a:cs typeface="Seravek"/>
                <a:sym typeface="Seravek"/>
              </a:rPr>
              <a:t>his coy Mistress</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p:nvPr/>
        </p:nvSpPr>
        <p:spPr>
          <a:xfrm>
            <a:off x="4270152" y="2212504"/>
            <a:ext cx="8595166" cy="711989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2600">
                <a:latin typeface="Verdana"/>
                <a:ea typeface="Verdana"/>
                <a:cs typeface="Verdana"/>
                <a:sym typeface="Verdana"/>
              </a:defRPr>
            </a:lvl1pPr>
          </a:lstStyle>
          <a:p>
            <a:pPr>
              <a:buFont typeface="Arial" pitchFamily="34" charset="0"/>
              <a:buChar char="•"/>
              <a:defRPr sz="1800">
                <a:solidFill>
                  <a:srgbClr val="000000"/>
                </a:solidFill>
              </a:defRPr>
            </a:pPr>
            <a:r>
              <a:rPr lang="it-IT" sz="2400" dirty="0" smtClean="0">
                <a:solidFill>
                  <a:schemeClr val="tx1"/>
                </a:solidFill>
                <a:latin typeface="Verdana" pitchFamily="34" charset="0"/>
                <a:ea typeface="Verdana" pitchFamily="34" charset="0"/>
                <a:cs typeface="Verdana" pitchFamily="34" charset="0"/>
              </a:rPr>
              <a:t> T</a:t>
            </a:r>
            <a:r>
              <a:rPr sz="2400" dirty="0" smtClean="0">
                <a:solidFill>
                  <a:schemeClr val="tx1"/>
                </a:solidFill>
                <a:latin typeface="Verdana" pitchFamily="34" charset="0"/>
                <a:ea typeface="Verdana" pitchFamily="34" charset="0"/>
                <a:cs typeface="Verdana" pitchFamily="34" charset="0"/>
              </a:rPr>
              <a:t>he </a:t>
            </a:r>
            <a:r>
              <a:rPr sz="2400" dirty="0">
                <a:solidFill>
                  <a:schemeClr val="tx1"/>
                </a:solidFill>
                <a:latin typeface="Verdana" pitchFamily="34" charset="0"/>
                <a:ea typeface="Verdana" pitchFamily="34" charset="0"/>
                <a:cs typeface="Verdana" pitchFamily="34" charset="0"/>
              </a:rPr>
              <a:t>reader notices that the poem consists of one stanza made up by 46 lines. </a:t>
            </a:r>
            <a:endParaRPr lang="it-IT" sz="2400" dirty="0" smtClean="0">
              <a:solidFill>
                <a:schemeClr val="tx1"/>
              </a:solidFill>
              <a:latin typeface="Verdana" pitchFamily="34" charset="0"/>
              <a:ea typeface="Verdana" pitchFamily="34" charset="0"/>
              <a:cs typeface="Verdana" pitchFamily="34" charset="0"/>
            </a:endParaRPr>
          </a:p>
          <a:p>
            <a:pPr>
              <a:defRPr sz="1800">
                <a:solidFill>
                  <a:srgbClr val="000000"/>
                </a:solidFill>
              </a:defRPr>
            </a:pPr>
            <a:endParaRPr lang="it-IT" sz="2400" dirty="0" smtClean="0">
              <a:solidFill>
                <a:schemeClr val="tx1"/>
              </a:solidFill>
              <a:latin typeface="Verdana" pitchFamily="34" charset="0"/>
              <a:ea typeface="Verdana" pitchFamily="34" charset="0"/>
              <a:cs typeface="Verdana" pitchFamily="34" charset="0"/>
            </a:endParaRPr>
          </a:p>
          <a:p>
            <a:pPr lvl="0">
              <a:buFont typeface="Arial" pitchFamily="34" charset="0"/>
              <a:buChar char="•"/>
              <a:defRPr sz="1800">
                <a:solidFill>
                  <a:srgbClr val="000000"/>
                </a:solidFill>
              </a:defRPr>
            </a:pPr>
            <a:r>
              <a:rPr lang="it-IT" sz="2400" dirty="0" smtClean="0">
                <a:solidFill>
                  <a:schemeClr val="tx1"/>
                </a:solidFill>
                <a:latin typeface="Verdana" pitchFamily="34" charset="0"/>
                <a:ea typeface="Verdana" pitchFamily="34" charset="0"/>
                <a:cs typeface="Verdana" pitchFamily="34" charset="0"/>
              </a:rPr>
              <a:t> </a:t>
            </a:r>
            <a:r>
              <a:rPr sz="2400" dirty="0" smtClean="0">
                <a:solidFill>
                  <a:schemeClr val="tx1"/>
                </a:solidFill>
                <a:latin typeface="Verdana" pitchFamily="34" charset="0"/>
                <a:ea typeface="Verdana" pitchFamily="34" charset="0"/>
                <a:cs typeface="Verdana" pitchFamily="34" charset="0"/>
              </a:rPr>
              <a:t>The </a:t>
            </a:r>
            <a:r>
              <a:rPr sz="2400" dirty="0">
                <a:solidFill>
                  <a:schemeClr val="tx1"/>
                </a:solidFill>
                <a:latin typeface="Verdana" pitchFamily="34" charset="0"/>
                <a:ea typeface="Verdana" pitchFamily="34" charset="0"/>
                <a:cs typeface="Verdana" pitchFamily="34" charset="0"/>
              </a:rPr>
              <a:t>rhyme scheme is AABBCCDDEEFF…, therefore the poem consists of rhyming couplets. </a:t>
            </a:r>
            <a:endParaRPr lang="it-IT" sz="2400" dirty="0" smtClean="0">
              <a:solidFill>
                <a:schemeClr val="tx1"/>
              </a:solidFill>
              <a:latin typeface="Verdana" pitchFamily="34" charset="0"/>
              <a:ea typeface="Verdana" pitchFamily="34" charset="0"/>
              <a:cs typeface="Verdana" pitchFamily="34" charset="0"/>
            </a:endParaRPr>
          </a:p>
          <a:p>
            <a:pPr lvl="0">
              <a:defRPr sz="1800">
                <a:solidFill>
                  <a:srgbClr val="000000"/>
                </a:solidFill>
              </a:defRPr>
            </a:pPr>
            <a:endParaRPr lang="it-IT" sz="2400" dirty="0" smtClean="0">
              <a:solidFill>
                <a:schemeClr val="tx1"/>
              </a:solidFill>
              <a:latin typeface="Verdana" pitchFamily="34" charset="0"/>
              <a:ea typeface="Verdana" pitchFamily="34" charset="0"/>
              <a:cs typeface="Verdana" pitchFamily="34" charset="0"/>
            </a:endParaRPr>
          </a:p>
          <a:p>
            <a:pPr lvl="0">
              <a:buFont typeface="Arial" pitchFamily="34" charset="0"/>
              <a:buChar char="•"/>
              <a:defRPr sz="1800">
                <a:solidFill>
                  <a:srgbClr val="000000"/>
                </a:solidFill>
              </a:defRPr>
            </a:pPr>
            <a:r>
              <a:rPr lang="it-IT" sz="2400" dirty="0" smtClean="0">
                <a:solidFill>
                  <a:schemeClr val="tx1"/>
                </a:solidFill>
                <a:latin typeface="Verdana" pitchFamily="34" charset="0"/>
                <a:ea typeface="Verdana" pitchFamily="34" charset="0"/>
                <a:cs typeface="Verdana" pitchFamily="34" charset="0"/>
              </a:rPr>
              <a:t> The </a:t>
            </a:r>
            <a:r>
              <a:rPr sz="2400" dirty="0" smtClean="0">
                <a:solidFill>
                  <a:schemeClr val="tx1"/>
                </a:solidFill>
                <a:latin typeface="Verdana" pitchFamily="34" charset="0"/>
                <a:ea typeface="Verdana" pitchFamily="34" charset="0"/>
                <a:cs typeface="Verdana" pitchFamily="34" charset="0"/>
              </a:rPr>
              <a:t>reader </a:t>
            </a:r>
            <a:r>
              <a:rPr sz="2400" dirty="0">
                <a:solidFill>
                  <a:schemeClr val="tx1"/>
                </a:solidFill>
                <a:latin typeface="Verdana" pitchFamily="34" charset="0"/>
                <a:ea typeface="Verdana" pitchFamily="34" charset="0"/>
                <a:cs typeface="Verdana" pitchFamily="34" charset="0"/>
              </a:rPr>
              <a:t>can find out that the poem can be organized into two main sequences following the development of the argumentation: </a:t>
            </a:r>
            <a:endParaRPr lang="it-IT" sz="2400" dirty="0" smtClean="0">
              <a:solidFill>
                <a:schemeClr val="tx1"/>
              </a:solidFill>
              <a:latin typeface="Verdana" pitchFamily="34" charset="0"/>
              <a:ea typeface="Verdana" pitchFamily="34" charset="0"/>
              <a:cs typeface="Verdana" pitchFamily="34" charset="0"/>
            </a:endParaRPr>
          </a:p>
          <a:p>
            <a:pPr marL="1257300" lvl="0" indent="-177800">
              <a:buFont typeface="Courier New" pitchFamily="49" charset="0"/>
              <a:buChar char="o"/>
              <a:defRPr sz="1800">
                <a:solidFill>
                  <a:srgbClr val="000000"/>
                </a:solidFill>
              </a:defRPr>
            </a:pPr>
            <a:r>
              <a:rPr lang="it-IT" sz="2400" dirty="0" smtClean="0">
                <a:solidFill>
                  <a:schemeClr val="tx1"/>
                </a:solidFill>
                <a:latin typeface="Verdana" pitchFamily="34" charset="0"/>
                <a:ea typeface="Verdana" pitchFamily="34" charset="0"/>
                <a:cs typeface="Verdana" pitchFamily="34" charset="0"/>
              </a:rPr>
              <a:t> </a:t>
            </a:r>
            <a:r>
              <a:rPr sz="2400" dirty="0" smtClean="0">
                <a:solidFill>
                  <a:schemeClr val="tx2">
                    <a:lumMod val="75000"/>
                  </a:schemeClr>
                </a:solidFill>
                <a:latin typeface="Verdana" pitchFamily="34" charset="0"/>
                <a:ea typeface="Verdana" pitchFamily="34" charset="0"/>
                <a:cs typeface="Verdana" pitchFamily="34" charset="0"/>
              </a:rPr>
              <a:t>from </a:t>
            </a:r>
            <a:r>
              <a:rPr sz="2400" dirty="0">
                <a:solidFill>
                  <a:schemeClr val="tx2">
                    <a:lumMod val="75000"/>
                  </a:schemeClr>
                </a:solidFill>
                <a:latin typeface="Verdana" pitchFamily="34" charset="0"/>
                <a:ea typeface="Verdana" pitchFamily="34" charset="0"/>
                <a:cs typeface="Verdana" pitchFamily="34" charset="0"/>
              </a:rPr>
              <a:t>line 1 to 20 there is a first sequence characterized by the use of simple past and present conditional for </a:t>
            </a:r>
            <a:r>
              <a:rPr sz="2400" dirty="0" smtClean="0">
                <a:solidFill>
                  <a:schemeClr val="tx2">
                    <a:lumMod val="75000"/>
                  </a:schemeClr>
                </a:solidFill>
                <a:latin typeface="Verdana" pitchFamily="34" charset="0"/>
                <a:ea typeface="Verdana" pitchFamily="34" charset="0"/>
                <a:cs typeface="Verdana" pitchFamily="34" charset="0"/>
              </a:rPr>
              <a:t>verbs</a:t>
            </a:r>
            <a:endParaRPr lang="it-IT" sz="2400" dirty="0" smtClean="0">
              <a:solidFill>
                <a:schemeClr val="tx2">
                  <a:lumMod val="75000"/>
                </a:schemeClr>
              </a:solidFill>
              <a:latin typeface="Verdana" pitchFamily="34" charset="0"/>
              <a:ea typeface="Verdana" pitchFamily="34" charset="0"/>
              <a:cs typeface="Verdana" pitchFamily="34" charset="0"/>
            </a:endParaRPr>
          </a:p>
          <a:p>
            <a:pPr marL="1257300" lvl="0" indent="-177800">
              <a:buFont typeface="Courier New" pitchFamily="49" charset="0"/>
              <a:buChar char="o"/>
              <a:defRPr sz="1800">
                <a:solidFill>
                  <a:srgbClr val="000000"/>
                </a:solidFill>
              </a:defRPr>
            </a:pPr>
            <a:r>
              <a:rPr lang="it-IT" sz="2400" dirty="0" smtClean="0">
                <a:solidFill>
                  <a:schemeClr val="accent4">
                    <a:lumMod val="20000"/>
                    <a:lumOff val="80000"/>
                  </a:schemeClr>
                </a:solidFill>
                <a:latin typeface="Verdana" pitchFamily="34" charset="0"/>
                <a:ea typeface="Verdana" pitchFamily="34" charset="0"/>
                <a:cs typeface="Verdana" pitchFamily="34" charset="0"/>
              </a:rPr>
              <a:t> </a:t>
            </a:r>
            <a:r>
              <a:rPr sz="2400" dirty="0" smtClean="0">
                <a:solidFill>
                  <a:schemeClr val="accent4">
                    <a:lumMod val="20000"/>
                    <a:lumOff val="80000"/>
                  </a:schemeClr>
                </a:solidFill>
                <a:latin typeface="Verdana" pitchFamily="34" charset="0"/>
                <a:ea typeface="Verdana" pitchFamily="34" charset="0"/>
                <a:cs typeface="Verdana" pitchFamily="34" charset="0"/>
              </a:rPr>
              <a:t>while </a:t>
            </a:r>
            <a:r>
              <a:rPr sz="2400" dirty="0">
                <a:solidFill>
                  <a:schemeClr val="accent4">
                    <a:lumMod val="20000"/>
                    <a:lumOff val="80000"/>
                  </a:schemeClr>
                </a:solidFill>
                <a:latin typeface="Verdana" pitchFamily="34" charset="0"/>
                <a:ea typeface="Verdana" pitchFamily="34" charset="0"/>
                <a:cs typeface="Verdana" pitchFamily="34" charset="0"/>
              </a:rPr>
              <a:t>at line 21 there is the turning point in the argumentation and starts the second sequence</a:t>
            </a:r>
            <a:r>
              <a:rPr sz="2400" dirty="0" smtClean="0">
                <a:solidFill>
                  <a:schemeClr val="accent4">
                    <a:lumMod val="20000"/>
                    <a:lumOff val="80000"/>
                  </a:schemeClr>
                </a:solidFill>
                <a:latin typeface="Verdana" pitchFamily="34" charset="0"/>
                <a:ea typeface="Verdana" pitchFamily="34" charset="0"/>
                <a:cs typeface="Verdana" pitchFamily="34" charset="0"/>
              </a:rPr>
              <a:t>. </a:t>
            </a:r>
            <a:endParaRPr lang="it-IT" sz="2400" dirty="0" smtClean="0">
              <a:solidFill>
                <a:schemeClr val="accent4">
                  <a:lumMod val="20000"/>
                  <a:lumOff val="80000"/>
                </a:schemeClr>
              </a:solidFill>
              <a:latin typeface="Verdana" pitchFamily="34" charset="0"/>
              <a:ea typeface="Verdana" pitchFamily="34" charset="0"/>
              <a:cs typeface="Verdana" pitchFamily="34" charset="0"/>
            </a:endParaRPr>
          </a:p>
          <a:p>
            <a:pPr marL="1257300" lvl="0" indent="-177800">
              <a:defRPr sz="1800">
                <a:solidFill>
                  <a:srgbClr val="000000"/>
                </a:solidFill>
              </a:defRPr>
            </a:pPr>
            <a:endParaRPr lang="it-IT" sz="2400" dirty="0" smtClean="0">
              <a:solidFill>
                <a:schemeClr val="tx1"/>
              </a:solidFill>
              <a:latin typeface="Verdana" pitchFamily="34" charset="0"/>
              <a:ea typeface="Verdana" pitchFamily="34" charset="0"/>
              <a:cs typeface="Verdana" pitchFamily="34" charset="0"/>
            </a:endParaRPr>
          </a:p>
          <a:p>
            <a:pPr lvl="0">
              <a:buFont typeface="Arial" pitchFamily="34" charset="0"/>
              <a:buChar char="•"/>
              <a:defRPr sz="1800">
                <a:solidFill>
                  <a:srgbClr val="000000"/>
                </a:solidFill>
              </a:defRPr>
            </a:pPr>
            <a:r>
              <a:rPr lang="it-IT" sz="2400" dirty="0" smtClean="0">
                <a:solidFill>
                  <a:schemeClr val="tx1"/>
                </a:solidFill>
                <a:latin typeface="Verdana" pitchFamily="34" charset="0"/>
                <a:ea typeface="Verdana" pitchFamily="34" charset="0"/>
                <a:cs typeface="Verdana" pitchFamily="34" charset="0"/>
              </a:rPr>
              <a:t> </a:t>
            </a:r>
            <a:r>
              <a:rPr sz="2400" dirty="0" smtClean="0">
                <a:solidFill>
                  <a:schemeClr val="tx1"/>
                </a:solidFill>
                <a:latin typeface="Verdana" pitchFamily="34" charset="0"/>
                <a:ea typeface="Verdana" pitchFamily="34" charset="0"/>
                <a:cs typeface="Verdana" pitchFamily="34" charset="0"/>
              </a:rPr>
              <a:t>The </a:t>
            </a:r>
            <a:r>
              <a:rPr sz="2400" dirty="0">
                <a:solidFill>
                  <a:schemeClr val="tx1"/>
                </a:solidFill>
                <a:latin typeface="Verdana" pitchFamily="34" charset="0"/>
                <a:ea typeface="Verdana" pitchFamily="34" charset="0"/>
                <a:cs typeface="Verdana" pitchFamily="34" charset="0"/>
              </a:rPr>
              <a:t>reader can also notice the recurring use of connective expression that unveils the argumentative structure: but, therefore, thus..</a:t>
            </a:r>
            <a:endParaRPr sz="2400" dirty="0">
              <a:solidFill>
                <a:schemeClr val="tx1"/>
              </a:solidFill>
              <a:latin typeface="Verdana" pitchFamily="34" charset="0"/>
              <a:ea typeface="Verdana" pitchFamily="34" charset="0"/>
              <a:cs typeface="Verdana" pitchFamily="34" charset="0"/>
              <a:sym typeface="Times New Roman"/>
            </a:endParaRPr>
          </a:p>
        </p:txBody>
      </p:sp>
      <p:sp>
        <p:nvSpPr>
          <p:cNvPr id="4" name="Shape 35"/>
          <p:cNvSpPr>
            <a:spLocks noGrp="1"/>
          </p:cNvSpPr>
          <p:nvPr>
            <p:ph type="title"/>
          </p:nvPr>
        </p:nvSpPr>
        <p:spPr>
          <a:xfrm>
            <a:off x="1245816" y="0"/>
            <a:ext cx="11099800" cy="2120900"/>
          </a:xfrm>
          <a:prstGeom prst="rect">
            <a:avLst/>
          </a:prstGeom>
        </p:spPr>
        <p:txBody>
          <a:bodyPr>
            <a:normAutofit/>
          </a:bodyPr>
          <a:lstStyle/>
          <a:p>
            <a:pPr lvl="0" algn="r">
              <a:defRPr sz="1800">
                <a:solidFill>
                  <a:srgbClr val="000000"/>
                </a:solidFill>
              </a:defRPr>
            </a:pPr>
            <a:r>
              <a:rPr lang="it-IT" sz="6600" dirty="0" err="1" smtClean="0">
                <a:solidFill>
                  <a:schemeClr val="tx1"/>
                </a:solidFill>
              </a:rPr>
              <a:t>Structure</a:t>
            </a:r>
            <a:r>
              <a:rPr lang="it-IT" sz="6600" dirty="0" smtClean="0">
                <a:solidFill>
                  <a:schemeClr val="tx1"/>
                </a:solidFill>
              </a:rPr>
              <a:t> </a:t>
            </a:r>
            <a:r>
              <a:rPr lang="it-IT" sz="6600" dirty="0" err="1" smtClean="0">
                <a:solidFill>
                  <a:schemeClr val="tx1"/>
                </a:solidFill>
              </a:rPr>
              <a:t>of</a:t>
            </a:r>
            <a:r>
              <a:rPr lang="it-IT" sz="6600" dirty="0" smtClean="0">
                <a:solidFill>
                  <a:schemeClr val="tx1"/>
                </a:solidFill>
              </a:rPr>
              <a:t> the </a:t>
            </a:r>
            <a:r>
              <a:rPr lang="it-IT" sz="6600" dirty="0" err="1" smtClean="0">
                <a:solidFill>
                  <a:schemeClr val="tx1"/>
                </a:solidFill>
              </a:rPr>
              <a:t>poem</a:t>
            </a:r>
            <a:endParaRPr sz="6600" dirty="0">
              <a:solidFill>
                <a:schemeClr val="tx1"/>
              </a:solidFill>
            </a:endParaRPr>
          </a:p>
        </p:txBody>
      </p:sp>
      <p:sp>
        <p:nvSpPr>
          <p:cNvPr id="5" name="CasellaDiTesto 4"/>
          <p:cNvSpPr txBox="1"/>
          <p:nvPr/>
        </p:nvSpPr>
        <p:spPr>
          <a:xfrm>
            <a:off x="0" y="196280"/>
            <a:ext cx="4198144" cy="1003888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1300" b="1" i="1" dirty="0" smtClean="0">
                <a:solidFill>
                  <a:schemeClr val="tx2">
                    <a:lumMod val="75000"/>
                  </a:schemeClr>
                </a:solidFill>
                <a:latin typeface="Verdana" pitchFamily="34" charset="0"/>
                <a:ea typeface="Verdana" pitchFamily="34" charset="0"/>
                <a:cs typeface="Verdana" pitchFamily="34" charset="0"/>
              </a:rPr>
              <a:t>Had</a:t>
            </a:r>
            <a:r>
              <a:rPr lang="en-US" sz="1300" dirty="0" smtClean="0">
                <a:solidFill>
                  <a:schemeClr val="tx2">
                    <a:lumMod val="75000"/>
                  </a:schemeClr>
                </a:solidFill>
                <a:latin typeface="Verdana" pitchFamily="34" charset="0"/>
                <a:ea typeface="Verdana" pitchFamily="34" charset="0"/>
                <a:cs typeface="Verdana" pitchFamily="34" charset="0"/>
              </a:rPr>
              <a:t> we but world enough and time,</a:t>
            </a:r>
          </a:p>
          <a:p>
            <a:r>
              <a:rPr lang="en-US" sz="1300" dirty="0" smtClean="0">
                <a:solidFill>
                  <a:schemeClr val="tx2">
                    <a:lumMod val="75000"/>
                  </a:schemeClr>
                </a:solidFill>
                <a:latin typeface="Verdana" pitchFamily="34" charset="0"/>
                <a:ea typeface="Verdana" pitchFamily="34" charset="0"/>
                <a:cs typeface="Verdana" pitchFamily="34" charset="0"/>
              </a:rPr>
              <a:t>This coyness, lady, were no crime.</a:t>
            </a:r>
          </a:p>
          <a:p>
            <a:r>
              <a:rPr lang="en-US" sz="1300" dirty="0" smtClean="0">
                <a:solidFill>
                  <a:schemeClr val="tx2">
                    <a:lumMod val="75000"/>
                  </a:schemeClr>
                </a:solidFill>
                <a:latin typeface="Verdana" pitchFamily="34" charset="0"/>
                <a:ea typeface="Verdana" pitchFamily="34" charset="0"/>
                <a:cs typeface="Verdana" pitchFamily="34" charset="0"/>
              </a:rPr>
              <a:t>We </a:t>
            </a:r>
            <a:r>
              <a:rPr lang="en-US" sz="1300" b="1" i="1" dirty="0" smtClean="0">
                <a:solidFill>
                  <a:schemeClr val="tx2">
                    <a:lumMod val="75000"/>
                  </a:schemeClr>
                </a:solidFill>
                <a:latin typeface="Verdana" pitchFamily="34" charset="0"/>
                <a:ea typeface="Verdana" pitchFamily="34" charset="0"/>
                <a:cs typeface="Verdana" pitchFamily="34" charset="0"/>
              </a:rPr>
              <a:t>would</a:t>
            </a:r>
            <a:r>
              <a:rPr lang="en-US" sz="1300" dirty="0" smtClean="0">
                <a:solidFill>
                  <a:schemeClr val="tx2">
                    <a:lumMod val="75000"/>
                  </a:schemeClr>
                </a:solidFill>
                <a:latin typeface="Verdana" pitchFamily="34" charset="0"/>
                <a:ea typeface="Verdana" pitchFamily="34" charset="0"/>
                <a:cs typeface="Verdana" pitchFamily="34" charset="0"/>
              </a:rPr>
              <a:t> sit down, and think which way</a:t>
            </a:r>
          </a:p>
          <a:p>
            <a:r>
              <a:rPr lang="en-US" sz="1300" dirty="0" smtClean="0">
                <a:solidFill>
                  <a:schemeClr val="tx2">
                    <a:lumMod val="75000"/>
                  </a:schemeClr>
                </a:solidFill>
                <a:latin typeface="Verdana" pitchFamily="34" charset="0"/>
                <a:ea typeface="Verdana" pitchFamily="34" charset="0"/>
                <a:cs typeface="Verdana" pitchFamily="34" charset="0"/>
              </a:rPr>
              <a:t>To walk, and pass our long love’s day.</a:t>
            </a:r>
          </a:p>
          <a:p>
            <a:r>
              <a:rPr lang="en-US" sz="1300" dirty="0" smtClean="0">
                <a:solidFill>
                  <a:schemeClr val="tx2">
                    <a:lumMod val="75000"/>
                  </a:schemeClr>
                </a:solidFill>
                <a:latin typeface="Verdana" pitchFamily="34" charset="0"/>
                <a:ea typeface="Verdana" pitchFamily="34" charset="0"/>
                <a:cs typeface="Verdana" pitchFamily="34" charset="0"/>
              </a:rPr>
              <a:t>Thou by the Indian Ganges’ side</a:t>
            </a:r>
          </a:p>
          <a:p>
            <a:r>
              <a:rPr lang="en-US" sz="1300" b="1" i="1" dirty="0" err="1" smtClean="0">
                <a:solidFill>
                  <a:schemeClr val="tx2">
                    <a:lumMod val="75000"/>
                  </a:schemeClr>
                </a:solidFill>
                <a:latin typeface="Verdana" pitchFamily="34" charset="0"/>
                <a:ea typeface="Verdana" pitchFamily="34" charset="0"/>
                <a:cs typeface="Verdana" pitchFamily="34" charset="0"/>
              </a:rPr>
              <a:t>Shouldst</a:t>
            </a:r>
            <a:r>
              <a:rPr lang="en-US" sz="1300" dirty="0" smtClean="0">
                <a:solidFill>
                  <a:schemeClr val="tx2">
                    <a:lumMod val="75000"/>
                  </a:schemeClr>
                </a:solidFill>
                <a:latin typeface="Verdana" pitchFamily="34" charset="0"/>
                <a:ea typeface="Verdana" pitchFamily="34" charset="0"/>
                <a:cs typeface="Verdana" pitchFamily="34" charset="0"/>
              </a:rPr>
              <a:t> rubies find; I by the tide</a:t>
            </a:r>
          </a:p>
          <a:p>
            <a:r>
              <a:rPr lang="en-US" sz="1300" dirty="0" smtClean="0">
                <a:solidFill>
                  <a:schemeClr val="tx2">
                    <a:lumMod val="75000"/>
                  </a:schemeClr>
                </a:solidFill>
                <a:latin typeface="Verdana" pitchFamily="34" charset="0"/>
                <a:ea typeface="Verdana" pitchFamily="34" charset="0"/>
                <a:cs typeface="Verdana" pitchFamily="34" charset="0"/>
              </a:rPr>
              <a:t>Of Humber would complain. I </a:t>
            </a:r>
            <a:r>
              <a:rPr lang="en-US" sz="1300" b="1" i="1" dirty="0" smtClean="0">
                <a:solidFill>
                  <a:schemeClr val="tx2">
                    <a:lumMod val="75000"/>
                  </a:schemeClr>
                </a:solidFill>
                <a:latin typeface="Verdana" pitchFamily="34" charset="0"/>
                <a:ea typeface="Verdana" pitchFamily="34" charset="0"/>
                <a:cs typeface="Verdana" pitchFamily="34" charset="0"/>
              </a:rPr>
              <a:t>would</a:t>
            </a:r>
          </a:p>
          <a:p>
            <a:r>
              <a:rPr lang="en-US" sz="1300" dirty="0" smtClean="0">
                <a:solidFill>
                  <a:schemeClr val="tx2">
                    <a:lumMod val="75000"/>
                  </a:schemeClr>
                </a:solidFill>
                <a:latin typeface="Verdana" pitchFamily="34" charset="0"/>
                <a:ea typeface="Verdana" pitchFamily="34" charset="0"/>
                <a:cs typeface="Verdana" pitchFamily="34" charset="0"/>
              </a:rPr>
              <a:t>Love you ten years before the flood,</a:t>
            </a:r>
          </a:p>
          <a:p>
            <a:r>
              <a:rPr lang="en-US" sz="1300" dirty="0" smtClean="0">
                <a:solidFill>
                  <a:schemeClr val="tx2">
                    <a:lumMod val="75000"/>
                  </a:schemeClr>
                </a:solidFill>
                <a:latin typeface="Verdana" pitchFamily="34" charset="0"/>
                <a:ea typeface="Verdana" pitchFamily="34" charset="0"/>
                <a:cs typeface="Verdana" pitchFamily="34" charset="0"/>
              </a:rPr>
              <a:t>And you </a:t>
            </a:r>
            <a:r>
              <a:rPr lang="en-US" sz="1300" b="1" dirty="0" smtClean="0">
                <a:solidFill>
                  <a:schemeClr val="tx2">
                    <a:lumMod val="75000"/>
                  </a:schemeClr>
                </a:solidFill>
                <a:latin typeface="Verdana" pitchFamily="34" charset="0"/>
                <a:ea typeface="Verdana" pitchFamily="34" charset="0"/>
                <a:cs typeface="Verdana" pitchFamily="34" charset="0"/>
              </a:rPr>
              <a:t>should</a:t>
            </a:r>
            <a:r>
              <a:rPr lang="en-US" sz="1300" dirty="0" smtClean="0">
                <a:solidFill>
                  <a:schemeClr val="tx2">
                    <a:lumMod val="75000"/>
                  </a:schemeClr>
                </a:solidFill>
                <a:latin typeface="Verdana" pitchFamily="34" charset="0"/>
                <a:ea typeface="Verdana" pitchFamily="34" charset="0"/>
                <a:cs typeface="Verdana" pitchFamily="34" charset="0"/>
              </a:rPr>
              <a:t>, if you please, refuse</a:t>
            </a:r>
          </a:p>
          <a:p>
            <a:r>
              <a:rPr lang="en-US" sz="1300" dirty="0" smtClean="0">
                <a:solidFill>
                  <a:schemeClr val="tx2">
                    <a:lumMod val="75000"/>
                  </a:schemeClr>
                </a:solidFill>
                <a:latin typeface="Verdana" pitchFamily="34" charset="0"/>
                <a:ea typeface="Verdana" pitchFamily="34" charset="0"/>
                <a:cs typeface="Verdana" pitchFamily="34" charset="0"/>
              </a:rPr>
              <a:t>Till the conversion of the Jews.</a:t>
            </a:r>
          </a:p>
          <a:p>
            <a:r>
              <a:rPr lang="en-US" sz="1300" dirty="0" smtClean="0">
                <a:solidFill>
                  <a:schemeClr val="tx2">
                    <a:lumMod val="75000"/>
                  </a:schemeClr>
                </a:solidFill>
                <a:latin typeface="Verdana" pitchFamily="34" charset="0"/>
                <a:ea typeface="Verdana" pitchFamily="34" charset="0"/>
                <a:cs typeface="Verdana" pitchFamily="34" charset="0"/>
              </a:rPr>
              <a:t>My vegetable love </a:t>
            </a:r>
            <a:r>
              <a:rPr lang="en-US" sz="1300" b="1" i="1" dirty="0" smtClean="0">
                <a:solidFill>
                  <a:schemeClr val="tx2">
                    <a:lumMod val="75000"/>
                  </a:schemeClr>
                </a:solidFill>
                <a:latin typeface="Verdana" pitchFamily="34" charset="0"/>
                <a:ea typeface="Verdana" pitchFamily="34" charset="0"/>
                <a:cs typeface="Verdana" pitchFamily="34" charset="0"/>
              </a:rPr>
              <a:t>should</a:t>
            </a:r>
            <a:r>
              <a:rPr lang="en-US" sz="1300" dirty="0" smtClean="0">
                <a:solidFill>
                  <a:schemeClr val="tx2">
                    <a:lumMod val="75000"/>
                  </a:schemeClr>
                </a:solidFill>
                <a:latin typeface="Verdana" pitchFamily="34" charset="0"/>
                <a:ea typeface="Verdana" pitchFamily="34" charset="0"/>
                <a:cs typeface="Verdana" pitchFamily="34" charset="0"/>
              </a:rPr>
              <a:t> grow</a:t>
            </a:r>
          </a:p>
          <a:p>
            <a:r>
              <a:rPr lang="en-US" sz="1300" dirty="0" smtClean="0">
                <a:solidFill>
                  <a:schemeClr val="tx2">
                    <a:lumMod val="75000"/>
                  </a:schemeClr>
                </a:solidFill>
                <a:latin typeface="Verdana" pitchFamily="34" charset="0"/>
                <a:ea typeface="Verdana" pitchFamily="34" charset="0"/>
                <a:cs typeface="Verdana" pitchFamily="34" charset="0"/>
              </a:rPr>
              <a:t>Vaster than empires and more slow;</a:t>
            </a:r>
          </a:p>
          <a:p>
            <a:r>
              <a:rPr lang="en-US" sz="1300" dirty="0" smtClean="0">
                <a:solidFill>
                  <a:schemeClr val="tx2">
                    <a:lumMod val="75000"/>
                  </a:schemeClr>
                </a:solidFill>
                <a:latin typeface="Verdana" pitchFamily="34" charset="0"/>
                <a:ea typeface="Verdana" pitchFamily="34" charset="0"/>
                <a:cs typeface="Verdana" pitchFamily="34" charset="0"/>
              </a:rPr>
              <a:t>An hundred years </a:t>
            </a:r>
            <a:r>
              <a:rPr lang="en-US" sz="1300" b="1" i="1" dirty="0" smtClean="0">
                <a:solidFill>
                  <a:schemeClr val="tx2">
                    <a:lumMod val="75000"/>
                  </a:schemeClr>
                </a:solidFill>
                <a:latin typeface="Verdana" pitchFamily="34" charset="0"/>
                <a:ea typeface="Verdana" pitchFamily="34" charset="0"/>
                <a:cs typeface="Verdana" pitchFamily="34" charset="0"/>
              </a:rPr>
              <a:t>should</a:t>
            </a:r>
            <a:r>
              <a:rPr lang="en-US" sz="1300" dirty="0" smtClean="0">
                <a:solidFill>
                  <a:schemeClr val="tx2">
                    <a:lumMod val="75000"/>
                  </a:schemeClr>
                </a:solidFill>
                <a:latin typeface="Verdana" pitchFamily="34" charset="0"/>
                <a:ea typeface="Verdana" pitchFamily="34" charset="0"/>
                <a:cs typeface="Verdana" pitchFamily="34" charset="0"/>
              </a:rPr>
              <a:t> go to praise</a:t>
            </a:r>
          </a:p>
          <a:p>
            <a:r>
              <a:rPr lang="en-US" sz="1300" dirty="0" err="1" smtClean="0">
                <a:solidFill>
                  <a:schemeClr val="tx2">
                    <a:lumMod val="75000"/>
                  </a:schemeClr>
                </a:solidFill>
                <a:latin typeface="Verdana" pitchFamily="34" charset="0"/>
                <a:ea typeface="Verdana" pitchFamily="34" charset="0"/>
                <a:cs typeface="Verdana" pitchFamily="34" charset="0"/>
              </a:rPr>
              <a:t>Thine</a:t>
            </a:r>
            <a:r>
              <a:rPr lang="en-US" sz="1300" dirty="0" smtClean="0">
                <a:solidFill>
                  <a:schemeClr val="tx2">
                    <a:lumMod val="75000"/>
                  </a:schemeClr>
                </a:solidFill>
                <a:latin typeface="Verdana" pitchFamily="34" charset="0"/>
                <a:ea typeface="Verdana" pitchFamily="34" charset="0"/>
                <a:cs typeface="Verdana" pitchFamily="34" charset="0"/>
              </a:rPr>
              <a:t> eyes, and on thy forehead gaze;</a:t>
            </a:r>
          </a:p>
          <a:p>
            <a:r>
              <a:rPr lang="en-US" sz="1300" dirty="0" smtClean="0">
                <a:solidFill>
                  <a:schemeClr val="tx2">
                    <a:lumMod val="75000"/>
                  </a:schemeClr>
                </a:solidFill>
                <a:latin typeface="Verdana" pitchFamily="34" charset="0"/>
                <a:ea typeface="Verdana" pitchFamily="34" charset="0"/>
                <a:cs typeface="Verdana" pitchFamily="34" charset="0"/>
              </a:rPr>
              <a:t>Two hundred to adore each breast,</a:t>
            </a:r>
          </a:p>
          <a:p>
            <a:r>
              <a:rPr lang="en-US" sz="1300" dirty="0" smtClean="0">
                <a:solidFill>
                  <a:schemeClr val="tx2">
                    <a:lumMod val="75000"/>
                  </a:schemeClr>
                </a:solidFill>
                <a:latin typeface="Verdana" pitchFamily="34" charset="0"/>
                <a:ea typeface="Verdana" pitchFamily="34" charset="0"/>
                <a:cs typeface="Verdana" pitchFamily="34" charset="0"/>
              </a:rPr>
              <a:t>But thirty thousand to the rest;</a:t>
            </a:r>
          </a:p>
          <a:p>
            <a:r>
              <a:rPr lang="en-US" sz="1300" dirty="0" smtClean="0">
                <a:solidFill>
                  <a:schemeClr val="tx2">
                    <a:lumMod val="75000"/>
                  </a:schemeClr>
                </a:solidFill>
                <a:latin typeface="Verdana" pitchFamily="34" charset="0"/>
                <a:ea typeface="Verdana" pitchFamily="34" charset="0"/>
                <a:cs typeface="Verdana" pitchFamily="34" charset="0"/>
              </a:rPr>
              <a:t>An age at least to every part,</a:t>
            </a:r>
          </a:p>
          <a:p>
            <a:r>
              <a:rPr lang="en-US" sz="1300" dirty="0" smtClean="0">
                <a:solidFill>
                  <a:schemeClr val="tx2">
                    <a:lumMod val="75000"/>
                  </a:schemeClr>
                </a:solidFill>
                <a:latin typeface="Verdana" pitchFamily="34" charset="0"/>
                <a:ea typeface="Verdana" pitchFamily="34" charset="0"/>
                <a:cs typeface="Verdana" pitchFamily="34" charset="0"/>
              </a:rPr>
              <a:t>And the last age </a:t>
            </a:r>
            <a:r>
              <a:rPr lang="en-US" sz="1300" b="1" i="1" dirty="0" smtClean="0">
                <a:solidFill>
                  <a:schemeClr val="tx2">
                    <a:lumMod val="75000"/>
                  </a:schemeClr>
                </a:solidFill>
                <a:latin typeface="Verdana" pitchFamily="34" charset="0"/>
                <a:ea typeface="Verdana" pitchFamily="34" charset="0"/>
                <a:cs typeface="Verdana" pitchFamily="34" charset="0"/>
              </a:rPr>
              <a:t>should</a:t>
            </a:r>
            <a:r>
              <a:rPr lang="en-US" sz="1300" dirty="0" smtClean="0">
                <a:solidFill>
                  <a:schemeClr val="tx2">
                    <a:lumMod val="75000"/>
                  </a:schemeClr>
                </a:solidFill>
                <a:latin typeface="Verdana" pitchFamily="34" charset="0"/>
                <a:ea typeface="Verdana" pitchFamily="34" charset="0"/>
                <a:cs typeface="Verdana" pitchFamily="34" charset="0"/>
              </a:rPr>
              <a:t> show your heart.</a:t>
            </a:r>
          </a:p>
          <a:p>
            <a:r>
              <a:rPr lang="en-US" sz="1300" dirty="0" smtClean="0">
                <a:solidFill>
                  <a:schemeClr val="tx2">
                    <a:lumMod val="75000"/>
                  </a:schemeClr>
                </a:solidFill>
                <a:latin typeface="Verdana" pitchFamily="34" charset="0"/>
                <a:ea typeface="Verdana" pitchFamily="34" charset="0"/>
                <a:cs typeface="Verdana" pitchFamily="34" charset="0"/>
              </a:rPr>
              <a:t>For, lady, you deserve this state,</a:t>
            </a:r>
          </a:p>
          <a:p>
            <a:r>
              <a:rPr lang="en-US" sz="1300" dirty="0" smtClean="0">
                <a:solidFill>
                  <a:schemeClr val="tx2">
                    <a:lumMod val="75000"/>
                  </a:schemeClr>
                </a:solidFill>
                <a:latin typeface="Verdana" pitchFamily="34" charset="0"/>
                <a:ea typeface="Verdana" pitchFamily="34" charset="0"/>
                <a:cs typeface="Verdana" pitchFamily="34" charset="0"/>
              </a:rPr>
              <a:t>Nor would I love at lower rate</a:t>
            </a:r>
            <a:r>
              <a:rPr lang="en-US" sz="1300" dirty="0" smtClean="0">
                <a:solidFill>
                  <a:schemeClr val="tx2">
                    <a:lumMod val="90000"/>
                  </a:schemeClr>
                </a:solidFill>
                <a:latin typeface="Verdana" pitchFamily="34" charset="0"/>
                <a:ea typeface="Verdana" pitchFamily="34" charset="0"/>
                <a:cs typeface="Verdana" pitchFamily="34" charset="0"/>
              </a:rPr>
              <a:t>.</a:t>
            </a:r>
          </a:p>
          <a:p>
            <a:r>
              <a:rPr lang="en-US" sz="1300" dirty="0" smtClean="0">
                <a:latin typeface="Verdana" pitchFamily="34" charset="0"/>
                <a:ea typeface="Verdana" pitchFamily="34" charset="0"/>
                <a:cs typeface="Verdana" pitchFamily="34" charset="0"/>
              </a:rPr>
              <a:t>      </a:t>
            </a:r>
            <a:r>
              <a:rPr lang="en-US" sz="1300" u="sng" dirty="0" smtClean="0">
                <a:solidFill>
                  <a:schemeClr val="accent4">
                    <a:lumMod val="20000"/>
                    <a:lumOff val="80000"/>
                  </a:schemeClr>
                </a:solidFill>
                <a:latin typeface="Verdana" pitchFamily="34" charset="0"/>
                <a:ea typeface="Verdana" pitchFamily="34" charset="0"/>
                <a:cs typeface="Verdana" pitchFamily="34" charset="0"/>
              </a:rPr>
              <a:t>But</a:t>
            </a:r>
            <a:r>
              <a:rPr lang="en-US" sz="1300" dirty="0" smtClean="0">
                <a:solidFill>
                  <a:schemeClr val="accent4">
                    <a:lumMod val="20000"/>
                    <a:lumOff val="80000"/>
                  </a:schemeClr>
                </a:solidFill>
                <a:latin typeface="Verdana" pitchFamily="34" charset="0"/>
                <a:ea typeface="Verdana" pitchFamily="34" charset="0"/>
                <a:cs typeface="Verdana" pitchFamily="34" charset="0"/>
              </a:rPr>
              <a:t> at my back I always hear</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Time’s </a:t>
            </a:r>
            <a:r>
              <a:rPr lang="en-US" sz="1300" dirty="0" err="1" smtClean="0">
                <a:solidFill>
                  <a:schemeClr val="accent4">
                    <a:lumMod val="20000"/>
                    <a:lumOff val="80000"/>
                  </a:schemeClr>
                </a:solidFill>
                <a:latin typeface="Verdana" pitchFamily="34" charset="0"/>
                <a:ea typeface="Verdana" pitchFamily="34" charset="0"/>
                <a:cs typeface="Verdana" pitchFamily="34" charset="0"/>
              </a:rPr>
              <a:t>wingèd</a:t>
            </a:r>
            <a:r>
              <a:rPr lang="en-US" sz="1300" dirty="0" smtClean="0">
                <a:solidFill>
                  <a:schemeClr val="accent4">
                    <a:lumMod val="20000"/>
                    <a:lumOff val="80000"/>
                  </a:schemeClr>
                </a:solidFill>
                <a:latin typeface="Verdana" pitchFamily="34" charset="0"/>
                <a:ea typeface="Verdana" pitchFamily="34" charset="0"/>
                <a:cs typeface="Verdana" pitchFamily="34" charset="0"/>
              </a:rPr>
              <a:t> chariot hurrying near;</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yonder all before us lie</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Deserts of vast eternity.</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Thy beauty shall no more be found;</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Nor, in thy marble vault, shall sound</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My echoing song; then worms shall try</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That long-preserved virginity,</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your quaint </a:t>
            </a:r>
            <a:r>
              <a:rPr lang="en-US" sz="1300" dirty="0" err="1" smtClean="0">
                <a:solidFill>
                  <a:schemeClr val="accent4">
                    <a:lumMod val="20000"/>
                    <a:lumOff val="80000"/>
                  </a:schemeClr>
                </a:solidFill>
                <a:latin typeface="Verdana" pitchFamily="34" charset="0"/>
                <a:ea typeface="Verdana" pitchFamily="34" charset="0"/>
                <a:cs typeface="Verdana" pitchFamily="34" charset="0"/>
              </a:rPr>
              <a:t>honour</a:t>
            </a:r>
            <a:r>
              <a:rPr lang="en-US" sz="1300" dirty="0" smtClean="0">
                <a:solidFill>
                  <a:schemeClr val="accent4">
                    <a:lumMod val="20000"/>
                    <a:lumOff val="80000"/>
                  </a:schemeClr>
                </a:solidFill>
                <a:latin typeface="Verdana" pitchFamily="34" charset="0"/>
                <a:ea typeface="Verdana" pitchFamily="34" charset="0"/>
                <a:cs typeface="Verdana" pitchFamily="34" charset="0"/>
              </a:rPr>
              <a:t> turn to dust,</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into ashes all my lust;</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The grave’s a fine and private place,</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But none, I think, do there embrace.</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       Now </a:t>
            </a:r>
            <a:r>
              <a:rPr lang="en-US" sz="1300" u="sng" dirty="0" smtClean="0">
                <a:solidFill>
                  <a:schemeClr val="accent4">
                    <a:lumMod val="20000"/>
                    <a:lumOff val="80000"/>
                  </a:schemeClr>
                </a:solidFill>
                <a:latin typeface="Verdana" pitchFamily="34" charset="0"/>
                <a:ea typeface="Verdana" pitchFamily="34" charset="0"/>
                <a:cs typeface="Verdana" pitchFamily="34" charset="0"/>
              </a:rPr>
              <a:t>therefore</a:t>
            </a:r>
            <a:r>
              <a:rPr lang="en-US" sz="1300" dirty="0" smtClean="0">
                <a:solidFill>
                  <a:schemeClr val="accent4">
                    <a:lumMod val="20000"/>
                    <a:lumOff val="80000"/>
                  </a:schemeClr>
                </a:solidFill>
                <a:latin typeface="Verdana" pitchFamily="34" charset="0"/>
                <a:ea typeface="Verdana" pitchFamily="34" charset="0"/>
                <a:cs typeface="Verdana" pitchFamily="34" charset="0"/>
              </a:rPr>
              <a:t>, while the youthful hue</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Sits on thy skin like morning dew,</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while thy willing soul transpires</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At every pore with instant fires,</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Now let us sport us while we may,</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now, like amorous birds of prey,</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Rather at once our time devour</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Than languish in his slow-chapped power.</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Let us roll all our strength and all</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Our sweetness up into one ball,</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And tear our pleasures with rough strife</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Through the iron gates of life:</a:t>
            </a:r>
          </a:p>
          <a:p>
            <a:r>
              <a:rPr lang="en-US" sz="1300" u="sng" dirty="0" smtClean="0">
                <a:solidFill>
                  <a:schemeClr val="accent4">
                    <a:lumMod val="20000"/>
                    <a:lumOff val="80000"/>
                  </a:schemeClr>
                </a:solidFill>
                <a:latin typeface="Verdana" pitchFamily="34" charset="0"/>
                <a:ea typeface="Verdana" pitchFamily="34" charset="0"/>
                <a:cs typeface="Verdana" pitchFamily="34" charset="0"/>
              </a:rPr>
              <a:t>Thus</a:t>
            </a:r>
            <a:r>
              <a:rPr lang="en-US" sz="1300" dirty="0" smtClean="0">
                <a:solidFill>
                  <a:schemeClr val="accent4">
                    <a:lumMod val="20000"/>
                    <a:lumOff val="80000"/>
                  </a:schemeClr>
                </a:solidFill>
                <a:latin typeface="Verdana" pitchFamily="34" charset="0"/>
                <a:ea typeface="Verdana" pitchFamily="34" charset="0"/>
                <a:cs typeface="Verdana" pitchFamily="34" charset="0"/>
              </a:rPr>
              <a:t>, though we cannot make our sun</a:t>
            </a:r>
          </a:p>
          <a:p>
            <a:r>
              <a:rPr lang="en-US" sz="1300" dirty="0" smtClean="0">
                <a:solidFill>
                  <a:schemeClr val="accent4">
                    <a:lumMod val="20000"/>
                    <a:lumOff val="80000"/>
                  </a:schemeClr>
                </a:solidFill>
                <a:latin typeface="Verdana" pitchFamily="34" charset="0"/>
                <a:ea typeface="Verdana" pitchFamily="34" charset="0"/>
                <a:cs typeface="Verdana" pitchFamily="34" charset="0"/>
              </a:rPr>
              <a:t>Stand still, yet we will make him run.</a:t>
            </a:r>
          </a:p>
          <a:p>
            <a:pPr marL="0" marR="0" indent="0" algn="ctr" defTabSz="584200" rtl="0" fontAlgn="auto" latinLnBrk="1" hangingPunct="0">
              <a:lnSpc>
                <a:spcPct val="100000"/>
              </a:lnSpc>
              <a:spcBef>
                <a:spcPts val="0"/>
              </a:spcBef>
              <a:spcAft>
                <a:spcPts val="0"/>
              </a:spcAft>
              <a:buClrTx/>
              <a:buSzTx/>
              <a:buFontTx/>
              <a:buNone/>
              <a:tabLst/>
            </a:pPr>
            <a:endParaRPr kumimoji="0" lang="it-IT" sz="3800" b="0" i="0" u="none" strike="noStrike" cap="none" spc="0" normalizeH="0" baseline="0" dirty="0">
              <a:ln>
                <a:noFill/>
              </a:ln>
              <a:solidFill>
                <a:srgbClr val="FFFFFF"/>
              </a:solidFill>
              <a:effectLst/>
              <a:uFillTx/>
              <a:latin typeface="Verdana" pitchFamily="34" charset="0"/>
              <a:ea typeface="Verdana" pitchFamily="34" charset="0"/>
              <a:cs typeface="Verdana" pitchFamily="34" charset="0"/>
              <a:sym typeface="Helvetica Light"/>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p:nvPr/>
        </p:nvSpPr>
        <p:spPr>
          <a:xfrm>
            <a:off x="1821880" y="1348408"/>
            <a:ext cx="9238106" cy="1456809"/>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solidFill>
                  <a:srgbClr val="000000"/>
                </a:solidFill>
              </a:defRPr>
            </a:pPr>
            <a:r>
              <a:rPr sz="4400" i="1" dirty="0">
                <a:solidFill>
                  <a:srgbClr val="FFFFFF"/>
                </a:solidFill>
                <a:latin typeface="Seravek"/>
                <a:ea typeface="Seravek"/>
                <a:cs typeface="Seravek"/>
                <a:sym typeface="Seravek"/>
              </a:rPr>
              <a:t>Had we but </a:t>
            </a:r>
            <a:r>
              <a:rPr sz="4400" b="1" i="1" dirty="0">
                <a:solidFill>
                  <a:srgbClr val="FFFFFF"/>
                </a:solidFill>
                <a:latin typeface="Seravek"/>
                <a:ea typeface="Seravek"/>
                <a:cs typeface="Seravek"/>
                <a:sym typeface="Seravek"/>
              </a:rPr>
              <a:t>world </a:t>
            </a:r>
            <a:r>
              <a:rPr sz="4400" i="1" dirty="0">
                <a:solidFill>
                  <a:srgbClr val="FFFFFF"/>
                </a:solidFill>
                <a:latin typeface="Seravek"/>
                <a:ea typeface="Seravek"/>
                <a:cs typeface="Seravek"/>
                <a:sym typeface="Seravek"/>
              </a:rPr>
              <a:t>enough and </a:t>
            </a:r>
            <a:r>
              <a:rPr sz="4400" b="1" i="1" dirty="0">
                <a:solidFill>
                  <a:srgbClr val="FFFFFF"/>
                </a:solidFill>
                <a:latin typeface="Seravek"/>
                <a:ea typeface="Seravek"/>
                <a:cs typeface="Seravek"/>
                <a:sym typeface="Seravek"/>
              </a:rPr>
              <a:t>time</a:t>
            </a:r>
            <a:r>
              <a:rPr sz="4400" i="1" dirty="0">
                <a:solidFill>
                  <a:srgbClr val="FFFFFF"/>
                </a:solidFill>
                <a:latin typeface="Seravek"/>
                <a:ea typeface="Seravek"/>
                <a:cs typeface="Seravek"/>
                <a:sym typeface="Seravek"/>
              </a:rPr>
              <a:t>,</a:t>
            </a:r>
          </a:p>
          <a:p>
            <a:pPr lvl="0">
              <a:defRPr sz="1800">
                <a:solidFill>
                  <a:srgbClr val="000000"/>
                </a:solidFill>
              </a:defRPr>
            </a:pPr>
            <a:r>
              <a:rPr sz="4400" i="1" dirty="0">
                <a:solidFill>
                  <a:srgbClr val="FFFFFF"/>
                </a:solidFill>
                <a:latin typeface="Seravek"/>
                <a:ea typeface="Seravek"/>
                <a:cs typeface="Seravek"/>
                <a:sym typeface="Seravek"/>
              </a:rPr>
              <a:t>This </a:t>
            </a:r>
            <a:r>
              <a:rPr sz="4400" b="1" i="1" dirty="0">
                <a:solidFill>
                  <a:srgbClr val="FFFFFF"/>
                </a:solidFill>
                <a:latin typeface="Seravek"/>
                <a:ea typeface="Seravek"/>
                <a:cs typeface="Seravek"/>
                <a:sym typeface="Seravek"/>
              </a:rPr>
              <a:t>coyness</a:t>
            </a:r>
            <a:r>
              <a:rPr sz="4400" i="1" dirty="0">
                <a:solidFill>
                  <a:srgbClr val="FFFFFF"/>
                </a:solidFill>
                <a:latin typeface="Seravek"/>
                <a:ea typeface="Seravek"/>
                <a:cs typeface="Seravek"/>
                <a:sym typeface="Seravek"/>
              </a:rPr>
              <a:t>, lady, were no </a:t>
            </a:r>
            <a:r>
              <a:rPr sz="4400" b="1" i="1" dirty="0">
                <a:solidFill>
                  <a:srgbClr val="FFFFFF"/>
                </a:solidFill>
                <a:latin typeface="Seravek"/>
                <a:ea typeface="Seravek"/>
                <a:cs typeface="Seravek"/>
                <a:sym typeface="Seravek"/>
              </a:rPr>
              <a:t>crime</a:t>
            </a:r>
            <a:r>
              <a:rPr sz="4400" i="1" dirty="0">
                <a:solidFill>
                  <a:srgbClr val="FFFFFF"/>
                </a:solidFill>
                <a:latin typeface="Seravek"/>
                <a:ea typeface="Seravek"/>
                <a:cs typeface="Seravek"/>
                <a:sym typeface="Seravek"/>
              </a:rPr>
              <a:t>. </a:t>
            </a:r>
          </a:p>
        </p:txBody>
      </p:sp>
      <p:sp>
        <p:nvSpPr>
          <p:cNvPr id="43" name="Shape 43"/>
          <p:cNvSpPr/>
          <p:nvPr/>
        </p:nvSpPr>
        <p:spPr>
          <a:xfrm>
            <a:off x="1245816" y="4228728"/>
            <a:ext cx="10272216" cy="4503797"/>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lgn="l" defTabSz="457200">
              <a:buFont typeface="Arial" pitchFamily="34" charset="0"/>
              <a:buChar char="•"/>
              <a:defRPr sz="1800">
                <a:solidFill>
                  <a:srgbClr val="000000"/>
                </a:solidFill>
              </a:defRPr>
            </a:pPr>
            <a:r>
              <a:rPr lang="it-IT" sz="2600" dirty="0" smtClean="0">
                <a:solidFill>
                  <a:srgbClr val="FFFFFF"/>
                </a:solidFill>
                <a:latin typeface="Verdana"/>
                <a:ea typeface="Verdana"/>
                <a:cs typeface="Verdana"/>
                <a:sym typeface="Verdana"/>
              </a:rPr>
              <a:t> </a:t>
            </a:r>
            <a:r>
              <a:rPr sz="2600" dirty="0" smtClean="0">
                <a:solidFill>
                  <a:srgbClr val="FFFFFF"/>
                </a:solidFill>
                <a:latin typeface="Verdana"/>
                <a:ea typeface="Verdana"/>
                <a:cs typeface="Verdana"/>
                <a:sym typeface="Verdana"/>
              </a:rPr>
              <a:t>Reading </a:t>
            </a:r>
            <a:r>
              <a:rPr sz="2600" dirty="0">
                <a:solidFill>
                  <a:srgbClr val="FFFFFF"/>
                </a:solidFill>
                <a:latin typeface="Verdana"/>
                <a:ea typeface="Verdana"/>
                <a:cs typeface="Verdana"/>
                <a:sym typeface="Verdana"/>
              </a:rPr>
              <a:t>the first two lines the reader confirms what he has conjectured analyzing the title: the subject pronoun “we”</a:t>
            </a:r>
            <a:r>
              <a:rPr sz="2600" dirty="0">
                <a:solidFill>
                  <a:srgbClr val="FFFFFF"/>
                </a:solidFill>
                <a:latin typeface="Helvetica"/>
                <a:ea typeface="Helvetica"/>
                <a:cs typeface="Helvetica"/>
                <a:sym typeface="Helvetica"/>
              </a:rPr>
              <a:t> </a:t>
            </a:r>
            <a:r>
              <a:rPr sz="2600" dirty="0">
                <a:solidFill>
                  <a:srgbClr val="FFFFFF"/>
                </a:solidFill>
                <a:latin typeface="Verdana"/>
                <a:ea typeface="Verdana"/>
                <a:cs typeface="Verdana"/>
                <a:sym typeface="Verdana"/>
              </a:rPr>
              <a:t>used by the speaking voice to address to the Mistress, clearly proves that he considers himself </a:t>
            </a:r>
            <a:r>
              <a:rPr sz="2600" dirty="0" smtClean="0">
                <a:solidFill>
                  <a:srgbClr val="FFFFFF"/>
                </a:solidFill>
                <a:latin typeface="Verdana"/>
                <a:ea typeface="Verdana"/>
                <a:cs typeface="Verdana"/>
                <a:sym typeface="Verdana"/>
              </a:rPr>
              <a:t>bond</a:t>
            </a:r>
            <a:r>
              <a:rPr lang="it-IT" sz="2600" dirty="0" smtClean="0">
                <a:solidFill>
                  <a:srgbClr val="FFFFFF"/>
                </a:solidFill>
                <a:latin typeface="Verdana"/>
                <a:ea typeface="Verdana"/>
                <a:cs typeface="Verdana"/>
                <a:sym typeface="Verdana"/>
              </a:rPr>
              <a:t>ed</a:t>
            </a:r>
            <a:r>
              <a:rPr sz="2600" dirty="0" smtClean="0">
                <a:solidFill>
                  <a:srgbClr val="FFFFFF"/>
                </a:solidFill>
                <a:latin typeface="Verdana"/>
                <a:ea typeface="Verdana"/>
                <a:cs typeface="Verdana"/>
                <a:sym typeface="Verdana"/>
              </a:rPr>
              <a:t> </a:t>
            </a:r>
            <a:r>
              <a:rPr sz="2600" dirty="0">
                <a:solidFill>
                  <a:srgbClr val="FFFFFF"/>
                </a:solidFill>
                <a:latin typeface="Verdana"/>
                <a:ea typeface="Verdana"/>
                <a:cs typeface="Verdana"/>
                <a:sym typeface="Verdana"/>
              </a:rPr>
              <a:t>to the Lady. </a:t>
            </a:r>
            <a:endParaRPr lang="it-IT" sz="2600" dirty="0" smtClean="0">
              <a:solidFill>
                <a:srgbClr val="FFFFFF"/>
              </a:solidFill>
              <a:latin typeface="Verdana"/>
              <a:ea typeface="Verdana"/>
              <a:cs typeface="Verdana"/>
              <a:sym typeface="Verdana"/>
            </a:endParaRPr>
          </a:p>
          <a:p>
            <a:pPr lvl="0" algn="l" defTabSz="457200">
              <a:defRPr sz="1800">
                <a:solidFill>
                  <a:srgbClr val="000000"/>
                </a:solidFill>
              </a:defRPr>
            </a:pPr>
            <a:r>
              <a:rPr sz="2600" dirty="0" smtClean="0">
                <a:solidFill>
                  <a:srgbClr val="FFFFFF"/>
                </a:solidFill>
                <a:latin typeface="Verdana"/>
                <a:ea typeface="Verdana"/>
                <a:cs typeface="Verdana"/>
                <a:sym typeface="Verdana"/>
              </a:rPr>
              <a:t> </a:t>
            </a:r>
            <a:endParaRPr sz="2600" dirty="0">
              <a:solidFill>
                <a:srgbClr val="FFFFFF"/>
              </a:solidFill>
              <a:latin typeface="Times New Roman"/>
              <a:ea typeface="Times New Roman"/>
              <a:cs typeface="Times New Roman"/>
              <a:sym typeface="Times New Roman"/>
            </a:endParaRPr>
          </a:p>
          <a:p>
            <a:pPr lvl="0" algn="l" defTabSz="457200">
              <a:buFont typeface="Arial" pitchFamily="34" charset="0"/>
              <a:buChar char="•"/>
              <a:defRPr sz="1800">
                <a:solidFill>
                  <a:srgbClr val="000000"/>
                </a:solidFill>
              </a:defRPr>
            </a:pPr>
            <a:r>
              <a:rPr lang="it-IT" sz="2600" dirty="0" smtClean="0">
                <a:solidFill>
                  <a:srgbClr val="FFFFFF"/>
                </a:solidFill>
                <a:latin typeface="Verdana"/>
                <a:ea typeface="Verdana"/>
                <a:cs typeface="Verdana"/>
                <a:sym typeface="Verdana"/>
              </a:rPr>
              <a:t> The </a:t>
            </a:r>
            <a:r>
              <a:rPr lang="it-IT" sz="2600" dirty="0" err="1" smtClean="0">
                <a:solidFill>
                  <a:srgbClr val="FFFFFF"/>
                </a:solidFill>
                <a:latin typeface="Verdana"/>
                <a:ea typeface="Verdana"/>
                <a:cs typeface="Verdana"/>
                <a:sym typeface="Verdana"/>
              </a:rPr>
              <a:t>speaking</a:t>
            </a:r>
            <a:r>
              <a:rPr lang="it-IT" sz="2600" dirty="0" smtClean="0">
                <a:solidFill>
                  <a:srgbClr val="FFFFFF"/>
                </a:solidFill>
                <a:latin typeface="Verdana"/>
                <a:ea typeface="Verdana"/>
                <a:cs typeface="Verdana"/>
                <a:sym typeface="Verdana"/>
              </a:rPr>
              <a:t> </a:t>
            </a:r>
            <a:r>
              <a:rPr lang="it-IT" sz="2600" dirty="0" err="1" smtClean="0">
                <a:solidFill>
                  <a:srgbClr val="FFFFFF"/>
                </a:solidFill>
                <a:latin typeface="Verdana"/>
                <a:ea typeface="Verdana"/>
                <a:cs typeface="Verdana"/>
                <a:sym typeface="Verdana"/>
              </a:rPr>
              <a:t>voice’s</a:t>
            </a:r>
            <a:r>
              <a:rPr lang="it-IT" sz="2600" dirty="0" smtClean="0">
                <a:solidFill>
                  <a:srgbClr val="FFFFFF"/>
                </a:solidFill>
                <a:latin typeface="Verdana"/>
                <a:ea typeface="Verdana"/>
                <a:cs typeface="Verdana"/>
                <a:sym typeface="Verdana"/>
              </a:rPr>
              <a:t> </a:t>
            </a:r>
            <a:r>
              <a:rPr sz="2600" dirty="0" smtClean="0">
                <a:solidFill>
                  <a:srgbClr val="FFFFFF"/>
                </a:solidFill>
                <a:latin typeface="Verdana"/>
                <a:ea typeface="Verdana"/>
                <a:cs typeface="Verdana"/>
                <a:sym typeface="Verdana"/>
              </a:rPr>
              <a:t>statement will </a:t>
            </a:r>
            <a:r>
              <a:rPr sz="2600" dirty="0">
                <a:solidFill>
                  <a:srgbClr val="FFFFFF"/>
                </a:solidFill>
                <a:latin typeface="Verdana"/>
                <a:ea typeface="Verdana"/>
                <a:cs typeface="Verdana"/>
                <a:sym typeface="Verdana"/>
              </a:rPr>
              <a:t>be the thesis discussed in the poem: if they had enough ‘world’</a:t>
            </a:r>
            <a:r>
              <a:rPr sz="2600" dirty="0">
                <a:solidFill>
                  <a:srgbClr val="FFFFFF"/>
                </a:solidFill>
                <a:latin typeface="Helvetica"/>
                <a:ea typeface="Helvetica"/>
                <a:cs typeface="Helvetica"/>
                <a:sym typeface="Helvetica"/>
              </a:rPr>
              <a:t> </a:t>
            </a:r>
            <a:r>
              <a:rPr sz="2600" dirty="0">
                <a:solidFill>
                  <a:srgbClr val="FFFFFF"/>
                </a:solidFill>
                <a:latin typeface="Verdana"/>
                <a:ea typeface="Verdana"/>
                <a:cs typeface="Verdana"/>
                <a:sym typeface="Verdana"/>
              </a:rPr>
              <a:t>and ‘time’</a:t>
            </a:r>
            <a:r>
              <a:rPr sz="2600" dirty="0">
                <a:solidFill>
                  <a:srgbClr val="FFFFFF"/>
                </a:solidFill>
                <a:latin typeface="Helvetica"/>
                <a:ea typeface="Helvetica"/>
                <a:cs typeface="Helvetica"/>
                <a:sym typeface="Helvetica"/>
              </a:rPr>
              <a:t> </a:t>
            </a:r>
            <a:r>
              <a:rPr sz="2600" dirty="0">
                <a:solidFill>
                  <a:srgbClr val="FFFFFF"/>
                </a:solidFill>
                <a:latin typeface="Verdana"/>
                <a:ea typeface="Verdana"/>
                <a:cs typeface="Verdana"/>
                <a:sym typeface="Verdana"/>
              </a:rPr>
              <a:t>the mistress’</a:t>
            </a:r>
            <a:r>
              <a:rPr sz="2600" dirty="0">
                <a:solidFill>
                  <a:srgbClr val="FFFFFF"/>
                </a:solidFill>
                <a:latin typeface="Helvetica"/>
                <a:ea typeface="Helvetica"/>
                <a:cs typeface="Helvetica"/>
                <a:sym typeface="Helvetica"/>
              </a:rPr>
              <a:t> </a:t>
            </a:r>
            <a:r>
              <a:rPr sz="2600" dirty="0">
                <a:solidFill>
                  <a:srgbClr val="FFFFFF"/>
                </a:solidFill>
                <a:latin typeface="Verdana"/>
                <a:ea typeface="Verdana"/>
                <a:cs typeface="Verdana"/>
                <a:sym typeface="Verdana"/>
              </a:rPr>
              <a:t>coyness wouldn’t be a crime; so coyness were a good quality only in an ideal </a:t>
            </a:r>
            <a:r>
              <a:rPr sz="2600" dirty="0" smtClean="0">
                <a:solidFill>
                  <a:srgbClr val="FFFFFF"/>
                </a:solidFill>
                <a:latin typeface="Verdana"/>
                <a:ea typeface="Verdana"/>
                <a:cs typeface="Verdana"/>
                <a:sym typeface="Verdana"/>
              </a:rPr>
              <a:t>condition. </a:t>
            </a:r>
            <a:r>
              <a:rPr sz="2600" dirty="0">
                <a:solidFill>
                  <a:srgbClr val="FFFFFF"/>
                </a:solidFill>
                <a:latin typeface="Verdana"/>
                <a:ea typeface="Verdana"/>
                <a:cs typeface="Verdana"/>
                <a:sym typeface="Verdana"/>
              </a:rPr>
              <a:t>Saying that, the poet seems to accuse the Mistress of being too coy, while she should be more confident and expansive. </a:t>
            </a:r>
            <a:endParaRPr sz="2600" dirty="0">
              <a:solidFill>
                <a:srgbClr val="FFFFFF"/>
              </a:solidFill>
              <a:latin typeface="Times New Roman"/>
              <a:ea typeface="Times New Roman"/>
              <a:cs typeface="Times New Roman"/>
              <a:sym typeface="Times New Roman"/>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p:nvPr/>
        </p:nvSpPr>
        <p:spPr>
          <a:xfrm>
            <a:off x="2411940" y="603648"/>
            <a:ext cx="8335615" cy="287258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solidFill>
                  <a:srgbClr val="000000"/>
                </a:solidFill>
              </a:defRPr>
            </a:pPr>
            <a:r>
              <a:rPr sz="3600" i="1" dirty="0">
                <a:solidFill>
                  <a:srgbClr val="FFFFFF"/>
                </a:solidFill>
                <a:ea typeface="Seravek"/>
                <a:cs typeface="Seravek"/>
                <a:sym typeface="Seravek"/>
              </a:rPr>
              <a:t>We would sit down, and think which way</a:t>
            </a:r>
          </a:p>
          <a:p>
            <a:pPr lvl="0">
              <a:defRPr sz="1800">
                <a:solidFill>
                  <a:srgbClr val="000000"/>
                </a:solidFill>
              </a:defRPr>
            </a:pPr>
            <a:r>
              <a:rPr sz="3600" i="1" dirty="0">
                <a:solidFill>
                  <a:srgbClr val="FFFFFF"/>
                </a:solidFill>
                <a:ea typeface="Seravek"/>
                <a:cs typeface="Seravek"/>
                <a:sym typeface="Seravek"/>
              </a:rPr>
              <a:t>To walk, and pass our long love’s day.</a:t>
            </a:r>
          </a:p>
          <a:p>
            <a:pPr lvl="0">
              <a:defRPr sz="1800">
                <a:solidFill>
                  <a:srgbClr val="000000"/>
                </a:solidFill>
              </a:defRPr>
            </a:pPr>
            <a:r>
              <a:rPr sz="3600" i="1" dirty="0">
                <a:solidFill>
                  <a:srgbClr val="FFFFFF"/>
                </a:solidFill>
                <a:ea typeface="Seravek"/>
                <a:cs typeface="Seravek"/>
                <a:sym typeface="Seravek"/>
              </a:rPr>
              <a:t>Thou by the </a:t>
            </a:r>
            <a:r>
              <a:rPr sz="3600" b="1" i="1" dirty="0">
                <a:solidFill>
                  <a:srgbClr val="FFFFFF"/>
                </a:solidFill>
                <a:ea typeface="Seravek"/>
                <a:cs typeface="Seravek"/>
                <a:sym typeface="Seravek"/>
              </a:rPr>
              <a:t>Indian Ganges</a:t>
            </a:r>
            <a:r>
              <a:rPr sz="3600" i="1" dirty="0">
                <a:solidFill>
                  <a:srgbClr val="FFFFFF"/>
                </a:solidFill>
                <a:ea typeface="Seravek"/>
                <a:cs typeface="Seravek"/>
                <a:sym typeface="Seravek"/>
              </a:rPr>
              <a:t>’ side</a:t>
            </a:r>
          </a:p>
          <a:p>
            <a:pPr lvl="0">
              <a:defRPr sz="1800">
                <a:solidFill>
                  <a:srgbClr val="000000"/>
                </a:solidFill>
              </a:defRPr>
            </a:pPr>
            <a:r>
              <a:rPr sz="3600" i="1" dirty="0" err="1">
                <a:solidFill>
                  <a:srgbClr val="FFFFFF"/>
                </a:solidFill>
                <a:ea typeface="Seravek"/>
                <a:cs typeface="Seravek"/>
                <a:sym typeface="Seravek"/>
              </a:rPr>
              <a:t>Shouldst</a:t>
            </a:r>
            <a:r>
              <a:rPr sz="3600" i="1" dirty="0">
                <a:solidFill>
                  <a:srgbClr val="FFFFFF"/>
                </a:solidFill>
                <a:ea typeface="Seravek"/>
                <a:cs typeface="Seravek"/>
                <a:sym typeface="Seravek"/>
              </a:rPr>
              <a:t> rubies find; I by the tide</a:t>
            </a:r>
          </a:p>
          <a:p>
            <a:pPr lvl="0">
              <a:defRPr sz="1800">
                <a:solidFill>
                  <a:srgbClr val="000000"/>
                </a:solidFill>
              </a:defRPr>
            </a:pPr>
            <a:r>
              <a:rPr sz="3600" i="1" dirty="0">
                <a:solidFill>
                  <a:srgbClr val="FFFFFF"/>
                </a:solidFill>
                <a:ea typeface="Seravek"/>
                <a:cs typeface="Seravek"/>
                <a:sym typeface="Seravek"/>
              </a:rPr>
              <a:t>Of </a:t>
            </a:r>
            <a:r>
              <a:rPr sz="3600" b="1" i="1" dirty="0">
                <a:solidFill>
                  <a:srgbClr val="FFFFFF"/>
                </a:solidFill>
                <a:ea typeface="Seravek"/>
                <a:cs typeface="Seravek"/>
                <a:sym typeface="Seravek"/>
              </a:rPr>
              <a:t>Humber</a:t>
            </a:r>
            <a:r>
              <a:rPr sz="3600" i="1" dirty="0">
                <a:solidFill>
                  <a:srgbClr val="FFFFFF"/>
                </a:solidFill>
                <a:ea typeface="Seravek"/>
                <a:cs typeface="Seravek"/>
                <a:sym typeface="Seravek"/>
              </a:rPr>
              <a:t> would complain. </a:t>
            </a:r>
          </a:p>
        </p:txBody>
      </p:sp>
      <p:sp>
        <p:nvSpPr>
          <p:cNvPr id="46" name="Shape 46"/>
          <p:cNvSpPr/>
          <p:nvPr/>
        </p:nvSpPr>
        <p:spPr>
          <a:xfrm>
            <a:off x="1101800" y="4157881"/>
            <a:ext cx="10873208" cy="5273238"/>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lgn="l" defTabSz="457200">
              <a:buFont typeface="Arial" pitchFamily="34" charset="0"/>
              <a:buChar char="•"/>
              <a:defRPr sz="1800">
                <a:solidFill>
                  <a:srgbClr val="000000"/>
                </a:solidFill>
              </a:defRPr>
            </a:pPr>
            <a:r>
              <a:rPr lang="it-IT" sz="2400" dirty="0" smtClean="0">
                <a:solidFill>
                  <a:schemeClr val="tx1"/>
                </a:solidFill>
                <a:latin typeface="Verdana"/>
                <a:ea typeface="Verdana"/>
                <a:cs typeface="Verdana"/>
                <a:sym typeface="Seravek"/>
              </a:rPr>
              <a:t> </a:t>
            </a:r>
            <a:r>
              <a:rPr sz="2400" dirty="0" smtClean="0">
                <a:solidFill>
                  <a:schemeClr val="tx1"/>
                </a:solidFill>
                <a:latin typeface="Verdana"/>
                <a:ea typeface="Verdana"/>
                <a:cs typeface="Verdana"/>
                <a:sym typeface="Seravek"/>
              </a:rPr>
              <a:t>From </a:t>
            </a:r>
            <a:r>
              <a:rPr sz="2400" dirty="0">
                <a:solidFill>
                  <a:schemeClr val="tx1"/>
                </a:solidFill>
                <a:latin typeface="Verdana"/>
                <a:ea typeface="Verdana"/>
                <a:cs typeface="Verdana"/>
                <a:sym typeface="Seravek"/>
              </a:rPr>
              <a:t>line 3 to 20, the poet goes on analyzing an hypothetical and ideal relationship where the two lovers had enough “time” and “world”. Indeed the poet uses the conditional “should” to illustrate the ideal relationship. At first he says they could reflect on the way to pass their “long love’s day” together, proving once again the reader’s conjecture about the speaking voice’s relationship with the </a:t>
            </a:r>
            <a:r>
              <a:rPr sz="2400" dirty="0" smtClean="0">
                <a:solidFill>
                  <a:schemeClr val="tx1"/>
                </a:solidFill>
                <a:latin typeface="Verdana"/>
                <a:ea typeface="Verdana"/>
                <a:cs typeface="Verdana"/>
                <a:sym typeface="Seravek"/>
              </a:rPr>
              <a:t>Mistress.</a:t>
            </a:r>
            <a:endParaRPr lang="it-IT" sz="2400" dirty="0" smtClean="0">
              <a:solidFill>
                <a:schemeClr val="tx1"/>
              </a:solidFill>
              <a:latin typeface="Verdana"/>
              <a:ea typeface="Verdana"/>
              <a:cs typeface="Verdana"/>
              <a:sym typeface="Seravek"/>
            </a:endParaRPr>
          </a:p>
          <a:p>
            <a:pPr lvl="0" algn="l" defTabSz="457200">
              <a:defRPr sz="1800">
                <a:solidFill>
                  <a:srgbClr val="000000"/>
                </a:solidFill>
              </a:defRPr>
            </a:pPr>
            <a:endParaRPr lang="it-IT" sz="2400" dirty="0" smtClean="0">
              <a:solidFill>
                <a:schemeClr val="tx1"/>
              </a:solidFill>
              <a:latin typeface="Verdana"/>
              <a:ea typeface="Verdana"/>
              <a:cs typeface="Verdana"/>
              <a:sym typeface="Seravek"/>
            </a:endParaRPr>
          </a:p>
          <a:p>
            <a:pPr lvl="0" algn="l" defTabSz="457200">
              <a:buFont typeface="Arial" pitchFamily="34" charset="0"/>
              <a:buChar char="•"/>
              <a:defRPr sz="1800">
                <a:solidFill>
                  <a:srgbClr val="000000"/>
                </a:solidFill>
              </a:defRPr>
            </a:pPr>
            <a:r>
              <a:rPr lang="it-IT" sz="2400" dirty="0" smtClean="0">
                <a:solidFill>
                  <a:schemeClr val="tx1"/>
                </a:solidFill>
                <a:latin typeface="Verdana"/>
                <a:ea typeface="Verdana"/>
                <a:cs typeface="Verdana"/>
                <a:sym typeface="Seravek"/>
              </a:rPr>
              <a:t> </a:t>
            </a:r>
            <a:r>
              <a:rPr sz="2400" dirty="0" smtClean="0">
                <a:solidFill>
                  <a:schemeClr val="tx1"/>
                </a:solidFill>
                <a:latin typeface="Verdana"/>
                <a:ea typeface="Verdana"/>
                <a:cs typeface="Verdana"/>
                <a:sym typeface="Seravek"/>
              </a:rPr>
              <a:t>At </a:t>
            </a:r>
            <a:r>
              <a:rPr sz="2400" dirty="0">
                <a:solidFill>
                  <a:schemeClr val="tx1"/>
                </a:solidFill>
                <a:latin typeface="Verdana"/>
                <a:ea typeface="Verdana"/>
                <a:cs typeface="Verdana"/>
                <a:sym typeface="Seravek"/>
              </a:rPr>
              <a:t>line 5, the poet starts creating the setting: he sets their love story in an imaginary land that to be a mix between England and India, where she “by the Indian Ganges’ side” should find rubies and he “by the tide of Humber” would complain. The setting is an evident reference to the poet’s times, indeed, during 1650 England was starting to explore and discover the exotic east, and in particular India. </a:t>
            </a:r>
          </a:p>
        </p:txBody>
      </p:sp>
      <p:sp>
        <p:nvSpPr>
          <p:cNvPr id="5" name="CasellaDiTesto 4"/>
          <p:cNvSpPr txBox="1"/>
          <p:nvPr/>
        </p:nvSpPr>
        <p:spPr>
          <a:xfrm>
            <a:off x="1461840" y="1852464"/>
            <a:ext cx="288032"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800" b="0" i="0" u="none" strike="noStrike" cap="none" spc="0" normalizeH="0" baseline="0" dirty="0" smtClean="0">
                <a:ln>
                  <a:noFill/>
                </a:ln>
                <a:solidFill>
                  <a:srgbClr val="FFFFFF"/>
                </a:solidFill>
                <a:effectLst/>
                <a:uFillTx/>
                <a:latin typeface="+mn-lt"/>
                <a:ea typeface="+mn-ea"/>
                <a:cs typeface="+mn-cs"/>
                <a:sym typeface="Helvetica Light"/>
              </a:rPr>
              <a:t>5</a:t>
            </a:r>
            <a:endParaRPr kumimoji="0" lang="it-IT" sz="28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397944" y="772344"/>
            <a:ext cx="8640960" cy="314958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defRPr sz="1800">
                <a:solidFill>
                  <a:srgbClr val="000000"/>
                </a:solidFill>
              </a:defRPr>
            </a:pPr>
            <a:r>
              <a:rPr lang="en-US" sz="4000" i="1" dirty="0" smtClean="0">
                <a:solidFill>
                  <a:schemeClr val="tx1"/>
                </a:solidFill>
                <a:ea typeface="Seravek"/>
                <a:cs typeface="Seravek"/>
                <a:sym typeface="Seravek"/>
              </a:rPr>
              <a:t>[..] I would</a:t>
            </a:r>
          </a:p>
          <a:p>
            <a:pPr lvl="0">
              <a:defRPr sz="1800">
                <a:solidFill>
                  <a:srgbClr val="000000"/>
                </a:solidFill>
              </a:defRPr>
            </a:pPr>
            <a:r>
              <a:rPr lang="en-US" sz="4000" i="1" dirty="0" smtClean="0">
                <a:solidFill>
                  <a:schemeClr val="tx1"/>
                </a:solidFill>
                <a:ea typeface="Seravek"/>
                <a:cs typeface="Seravek"/>
                <a:sym typeface="Seravek"/>
              </a:rPr>
              <a:t>Love you ten years before </a:t>
            </a:r>
            <a:r>
              <a:rPr lang="en-US" sz="4000" b="1" i="1" dirty="0" smtClean="0">
                <a:solidFill>
                  <a:schemeClr val="tx1"/>
                </a:solidFill>
                <a:ea typeface="Seravek"/>
                <a:cs typeface="Seravek"/>
                <a:sym typeface="Seravek"/>
              </a:rPr>
              <a:t>the flood</a:t>
            </a:r>
            <a:r>
              <a:rPr lang="en-US" sz="4000" i="1" dirty="0" smtClean="0">
                <a:solidFill>
                  <a:schemeClr val="tx1"/>
                </a:solidFill>
                <a:ea typeface="Seravek"/>
                <a:cs typeface="Seravek"/>
                <a:sym typeface="Seravek"/>
              </a:rPr>
              <a:t>,</a:t>
            </a:r>
          </a:p>
          <a:p>
            <a:pPr lvl="0">
              <a:defRPr sz="1800">
                <a:solidFill>
                  <a:srgbClr val="000000"/>
                </a:solidFill>
              </a:defRPr>
            </a:pPr>
            <a:r>
              <a:rPr lang="en-US" sz="4000" i="1" dirty="0" smtClean="0">
                <a:solidFill>
                  <a:schemeClr val="tx1"/>
                </a:solidFill>
                <a:ea typeface="Seravek"/>
                <a:cs typeface="Seravek"/>
                <a:sym typeface="Seravek"/>
              </a:rPr>
              <a:t>And you should, if you please, refuse</a:t>
            </a:r>
          </a:p>
          <a:p>
            <a:pPr lvl="0">
              <a:defRPr sz="1800">
                <a:solidFill>
                  <a:srgbClr val="000000"/>
                </a:solidFill>
              </a:defRPr>
            </a:pPr>
            <a:r>
              <a:rPr lang="en-US" sz="4000" i="1" dirty="0" smtClean="0">
                <a:solidFill>
                  <a:schemeClr val="tx1"/>
                </a:solidFill>
                <a:ea typeface="Seravek"/>
                <a:cs typeface="Seravek"/>
                <a:sym typeface="Seravek"/>
              </a:rPr>
              <a:t>Till the </a:t>
            </a:r>
            <a:r>
              <a:rPr lang="en-US" sz="4000" b="1" i="1" dirty="0" smtClean="0">
                <a:solidFill>
                  <a:schemeClr val="tx1"/>
                </a:solidFill>
                <a:ea typeface="Seravek"/>
                <a:cs typeface="Seravek"/>
                <a:sym typeface="Seravek"/>
              </a:rPr>
              <a:t>conversion of the Jews</a:t>
            </a:r>
            <a:r>
              <a:rPr lang="en-US" sz="4000" i="1" dirty="0" smtClean="0">
                <a:solidFill>
                  <a:schemeClr val="tx1"/>
                </a:solidFill>
                <a:ea typeface="Seravek"/>
                <a:cs typeface="Seravek"/>
                <a:sym typeface="Seravek"/>
              </a:rPr>
              <a:t>.</a:t>
            </a:r>
          </a:p>
          <a:p>
            <a:pPr marL="0" marR="0" indent="0" algn="ctr" defTabSz="584200" rtl="0" fontAlgn="auto" latinLnBrk="1" hangingPunct="0">
              <a:lnSpc>
                <a:spcPct val="100000"/>
              </a:lnSpc>
              <a:spcBef>
                <a:spcPts val="0"/>
              </a:spcBef>
              <a:spcAft>
                <a:spcPts val="0"/>
              </a:spcAft>
              <a:buClrTx/>
              <a:buSzTx/>
              <a:buFontTx/>
              <a:buNone/>
              <a:tabLst/>
            </a:pPr>
            <a:endParaRPr kumimoji="0" lang="it-IT" sz="38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6" name="CasellaDiTesto 5"/>
          <p:cNvSpPr txBox="1"/>
          <p:nvPr/>
        </p:nvSpPr>
        <p:spPr>
          <a:xfrm>
            <a:off x="1389832" y="2716560"/>
            <a:ext cx="720080" cy="53347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800" b="0" i="0" u="none" strike="noStrike" cap="none" spc="0" normalizeH="0" baseline="0" dirty="0" smtClean="0">
                <a:ln>
                  <a:noFill/>
                </a:ln>
                <a:solidFill>
                  <a:srgbClr val="FFFFFF"/>
                </a:solidFill>
                <a:effectLst/>
                <a:uFillTx/>
                <a:latin typeface="+mn-lt"/>
                <a:ea typeface="+mn-ea"/>
                <a:cs typeface="+mn-cs"/>
                <a:sym typeface="Helvetica Light"/>
              </a:rPr>
              <a:t>10</a:t>
            </a:r>
            <a:endParaRPr kumimoji="0" lang="it-IT" sz="28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7" name="CasellaDiTesto 6"/>
          <p:cNvSpPr txBox="1"/>
          <p:nvPr/>
        </p:nvSpPr>
        <p:spPr>
          <a:xfrm>
            <a:off x="885776" y="3909338"/>
            <a:ext cx="11593288" cy="585801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lgn="l" rtl="0" latinLnBrk="1" hangingPunct="0">
              <a:buFont typeface="Arial" pitchFamily="34" charset="0"/>
              <a:buChar char="•"/>
            </a:pPr>
            <a:r>
              <a:rPr lang="en-US" sz="2400" dirty="0" smtClean="0">
                <a:latin typeface="Verdana" pitchFamily="34" charset="0"/>
                <a:ea typeface="Verdana" pitchFamily="34" charset="0"/>
                <a:cs typeface="Verdana" pitchFamily="34" charset="0"/>
                <a:sym typeface="Seravek"/>
              </a:rPr>
              <a:t> From line 7 to line 10 the speaking voice tells the Mistress “I would love you ten years before the Flood, and you should, if you please, refuse till   the conversion of Jews”, outlining the setting using a religious imagery.          “The Flood” refers to a Christian imagery, since  it is an important episode of the Bible, that is Noah’s story; While the expression “the conversion of the Jews” doesn’t refer to something that has happened, and so it           connotes the everlasting love of the speaking voice towards his Mistress. </a:t>
            </a:r>
          </a:p>
          <a:p>
            <a:pPr lvl="0" algn="l" rtl="0" latinLnBrk="1" hangingPunct="0"/>
            <a:endParaRPr lang="en-US" sz="2400" dirty="0" smtClean="0">
              <a:latin typeface="Verdana" pitchFamily="34" charset="0"/>
              <a:ea typeface="Verdana" pitchFamily="34" charset="0"/>
              <a:cs typeface="Verdana" pitchFamily="34" charset="0"/>
              <a:sym typeface="Seravek"/>
            </a:endParaRPr>
          </a:p>
          <a:p>
            <a:pPr algn="l" rtl="0" latinLnBrk="1" hangingPunct="0">
              <a:buFont typeface="Arial" pitchFamily="34" charset="0"/>
              <a:buChar char="•"/>
            </a:pPr>
            <a:r>
              <a:rPr lang="en-US" sz="2400" dirty="0" smtClean="0">
                <a:latin typeface="Seravek"/>
                <a:ea typeface="Seravek"/>
                <a:cs typeface="Seravek"/>
                <a:sym typeface="Seravek"/>
              </a:rPr>
              <a:t> </a:t>
            </a:r>
            <a:r>
              <a:rPr lang="en-US" sz="2400" dirty="0" smtClean="0">
                <a:latin typeface="Verdana" pitchFamily="34" charset="0"/>
                <a:ea typeface="Verdana" pitchFamily="34" charset="0"/>
                <a:cs typeface="Verdana" pitchFamily="34" charset="0"/>
                <a:sym typeface="Seravek"/>
              </a:rPr>
              <a:t>Besides such lines may make the reader understand what the adjective  “coy” refers to; in this hypothetical world, the speaking voice is so much  affectionate to her that he will love her forever even if she doesn’t want to have any kind of sexual relationship. It follows that the adjective “coy”     refers to the sexual refusal of the lady, who wants to wait before having a physical approach with her lover.</a:t>
            </a:r>
          </a:p>
          <a:p>
            <a:pPr marL="0" marR="0" indent="0" algn="ctr" defTabSz="584200" rtl="0" fontAlgn="auto" latinLnBrk="1" hangingPunct="0">
              <a:lnSpc>
                <a:spcPct val="100000"/>
              </a:lnSpc>
              <a:spcBef>
                <a:spcPts val="0"/>
              </a:spcBef>
              <a:spcAft>
                <a:spcPts val="0"/>
              </a:spcAft>
              <a:buClrTx/>
              <a:buSzTx/>
              <a:buFontTx/>
              <a:buNone/>
              <a:tabLst/>
            </a:pPr>
            <a:endParaRPr kumimoji="0" lang="it-IT" sz="38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p:nvPr/>
        </p:nvSpPr>
        <p:spPr>
          <a:xfrm>
            <a:off x="669752" y="3495477"/>
            <a:ext cx="11881320" cy="6258123"/>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lgn="l" defTabSz="457200">
              <a:buFont typeface="Arial" pitchFamily="34" charset="0"/>
              <a:buChar char="•"/>
              <a:defRPr sz="1800">
                <a:solidFill>
                  <a:srgbClr val="000000"/>
                </a:solidFill>
              </a:defRPr>
            </a:pPr>
            <a:r>
              <a:rPr lang="it-IT" sz="2000" dirty="0" smtClean="0">
                <a:solidFill>
                  <a:srgbClr val="FFFFFF"/>
                </a:solidFill>
                <a:latin typeface="Verdana" pitchFamily="34" charset="0"/>
                <a:ea typeface="Verdana" pitchFamily="34" charset="0"/>
                <a:cs typeface="Verdana" pitchFamily="34" charset="0"/>
                <a:sym typeface="Seravek"/>
              </a:rPr>
              <a:t> </a:t>
            </a:r>
            <a:r>
              <a:rPr sz="2000" dirty="0" smtClean="0">
                <a:solidFill>
                  <a:srgbClr val="FFFFFF"/>
                </a:solidFill>
                <a:latin typeface="Verdana" pitchFamily="34" charset="0"/>
                <a:ea typeface="Verdana" pitchFamily="34" charset="0"/>
                <a:cs typeface="Verdana" pitchFamily="34" charset="0"/>
                <a:sym typeface="Seravek"/>
              </a:rPr>
              <a:t>The </a:t>
            </a:r>
            <a:r>
              <a:rPr sz="2000" dirty="0">
                <a:solidFill>
                  <a:srgbClr val="FFFFFF"/>
                </a:solidFill>
                <a:latin typeface="Verdana" pitchFamily="34" charset="0"/>
                <a:ea typeface="Verdana" pitchFamily="34" charset="0"/>
                <a:cs typeface="Verdana" pitchFamily="34" charset="0"/>
                <a:sym typeface="Seravek"/>
              </a:rPr>
              <a:t>reader may have expected a mystical and romantic description, but it doesn’t live up to his expectations: religious references (‘Indian Ganges’ - where believers dive to purify themselves -, ‘the Flood’, ‘the conversation of the Jews’) are completely overpowered by laical </a:t>
            </a:r>
            <a:r>
              <a:rPr sz="2000" dirty="0" smtClean="0">
                <a:solidFill>
                  <a:srgbClr val="FFFFFF"/>
                </a:solidFill>
                <a:latin typeface="Verdana" pitchFamily="34" charset="0"/>
                <a:ea typeface="Verdana" pitchFamily="34" charset="0"/>
                <a:cs typeface="Verdana" pitchFamily="34" charset="0"/>
                <a:sym typeface="Seravek"/>
              </a:rPr>
              <a:t>references</a:t>
            </a:r>
            <a:r>
              <a:rPr lang="it-IT" sz="2000" dirty="0" smtClean="0">
                <a:solidFill>
                  <a:srgbClr val="FFFFFF"/>
                </a:solidFill>
                <a:latin typeface="Verdana" pitchFamily="34" charset="0"/>
                <a:ea typeface="Verdana" pitchFamily="34" charset="0"/>
                <a:cs typeface="Verdana" pitchFamily="34" charset="0"/>
                <a:sym typeface="Seravek"/>
              </a:rPr>
              <a:t>: </a:t>
            </a:r>
            <a:r>
              <a:rPr sz="2000" dirty="0" smtClean="0">
                <a:solidFill>
                  <a:srgbClr val="FFFFFF"/>
                </a:solidFill>
                <a:latin typeface="Verdana" pitchFamily="34" charset="0"/>
                <a:ea typeface="Verdana" pitchFamily="34" charset="0"/>
                <a:cs typeface="Verdana" pitchFamily="34" charset="0"/>
                <a:sym typeface="Seravek"/>
              </a:rPr>
              <a:t>for </a:t>
            </a:r>
            <a:r>
              <a:rPr sz="2000" dirty="0">
                <a:solidFill>
                  <a:srgbClr val="FFFFFF"/>
                </a:solidFill>
                <a:latin typeface="Verdana" pitchFamily="34" charset="0"/>
                <a:ea typeface="Verdana" pitchFamily="34" charset="0"/>
                <a:cs typeface="Verdana" pitchFamily="34" charset="0"/>
                <a:sym typeface="Seravek"/>
              </a:rPr>
              <a:t>example at line 11 the poet connotes his love as ‘vegetable love’, highlighting the natural and concrete nature of love; </a:t>
            </a:r>
            <a:r>
              <a:rPr lang="it-IT" sz="2000" dirty="0" smtClean="0">
                <a:solidFill>
                  <a:schemeClr val="tx1"/>
                </a:solidFill>
                <a:latin typeface="Verdana" pitchFamily="34" charset="0"/>
                <a:ea typeface="Verdana" pitchFamily="34" charset="0"/>
                <a:cs typeface="Verdana" pitchFamily="34" charset="0"/>
                <a:sym typeface="Seravek"/>
              </a:rPr>
              <a:t>in </a:t>
            </a:r>
            <a:r>
              <a:rPr lang="it-IT" sz="2000" dirty="0" err="1" smtClean="0">
                <a:solidFill>
                  <a:schemeClr val="tx1"/>
                </a:solidFill>
                <a:latin typeface="Verdana" pitchFamily="34" charset="0"/>
                <a:ea typeface="Verdana" pitchFamily="34" charset="0"/>
                <a:cs typeface="Verdana" pitchFamily="34" charset="0"/>
                <a:sym typeface="Seravek"/>
              </a:rPr>
              <a:t>addition</a:t>
            </a:r>
            <a:r>
              <a:rPr lang="it-IT" sz="2000" dirty="0" smtClean="0">
                <a:solidFill>
                  <a:schemeClr val="tx1"/>
                </a:solidFill>
                <a:latin typeface="Verdana" pitchFamily="34" charset="0"/>
                <a:ea typeface="Verdana" pitchFamily="34" charset="0"/>
                <a:cs typeface="Verdana" pitchFamily="34" charset="0"/>
                <a:sym typeface="Seravek"/>
              </a:rPr>
              <a:t>, </a:t>
            </a:r>
            <a:r>
              <a:rPr sz="2000" dirty="0" smtClean="0">
                <a:solidFill>
                  <a:srgbClr val="FFFFFF"/>
                </a:solidFill>
                <a:latin typeface="Verdana" pitchFamily="34" charset="0"/>
                <a:ea typeface="Verdana" pitchFamily="34" charset="0"/>
                <a:cs typeface="Verdana" pitchFamily="34" charset="0"/>
                <a:sym typeface="Seravek"/>
              </a:rPr>
              <a:t>at </a:t>
            </a:r>
            <a:r>
              <a:rPr sz="2000" dirty="0">
                <a:solidFill>
                  <a:srgbClr val="FFFFFF"/>
                </a:solidFill>
                <a:latin typeface="Verdana" pitchFamily="34" charset="0"/>
                <a:ea typeface="Verdana" pitchFamily="34" charset="0"/>
                <a:cs typeface="Verdana" pitchFamily="34" charset="0"/>
                <a:sym typeface="Seravek"/>
              </a:rPr>
              <a:t>lines 13-18, the contemplation (typically used to evoke the admiration towards something spiritual) refers to </a:t>
            </a:r>
            <a:r>
              <a:rPr sz="2000" dirty="0">
                <a:solidFill>
                  <a:schemeClr val="tx1"/>
                </a:solidFill>
                <a:latin typeface="Verdana" pitchFamily="34" charset="0"/>
                <a:ea typeface="Verdana" pitchFamily="34" charset="0"/>
                <a:cs typeface="Verdana" pitchFamily="34" charset="0"/>
                <a:sym typeface="Seravek"/>
              </a:rPr>
              <a:t>part of the body of the Mistress. </a:t>
            </a:r>
            <a:endParaRPr lang="it-IT" sz="2000" dirty="0" smtClean="0">
              <a:solidFill>
                <a:schemeClr val="tx1"/>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r>
              <a:rPr sz="2000" dirty="0" smtClean="0">
                <a:solidFill>
                  <a:schemeClr val="tx1"/>
                </a:solidFill>
                <a:latin typeface="Verdana" pitchFamily="34" charset="0"/>
                <a:ea typeface="Verdana" pitchFamily="34" charset="0"/>
                <a:cs typeface="Verdana" pitchFamily="34" charset="0"/>
                <a:sym typeface="Seravek"/>
              </a:rPr>
              <a:t>Interesting </a:t>
            </a:r>
            <a:r>
              <a:rPr sz="2000" dirty="0">
                <a:solidFill>
                  <a:schemeClr val="tx1"/>
                </a:solidFill>
                <a:latin typeface="Verdana" pitchFamily="34" charset="0"/>
                <a:ea typeface="Verdana" pitchFamily="34" charset="0"/>
                <a:cs typeface="Verdana" pitchFamily="34" charset="0"/>
                <a:sym typeface="Seravek"/>
              </a:rPr>
              <a:t>to notice is the contrast between laical and spiritual references, which seems, also, to trace out the contrast between the spirituality of the Mistress (</a:t>
            </a:r>
            <a:r>
              <a:rPr sz="2000" dirty="0" err="1">
                <a:solidFill>
                  <a:schemeClr val="tx1"/>
                </a:solidFill>
                <a:latin typeface="Verdana" pitchFamily="34" charset="0"/>
                <a:ea typeface="Verdana" pitchFamily="34" charset="0"/>
                <a:cs typeface="Verdana" pitchFamily="34" charset="0"/>
                <a:sym typeface="Seravek"/>
              </a:rPr>
              <a:t>connotated</a:t>
            </a:r>
            <a:r>
              <a:rPr sz="2000" dirty="0">
                <a:solidFill>
                  <a:schemeClr val="tx1"/>
                </a:solidFill>
                <a:latin typeface="Verdana" pitchFamily="34" charset="0"/>
                <a:ea typeface="Verdana" pitchFamily="34" charset="0"/>
                <a:cs typeface="Verdana" pitchFamily="34" charset="0"/>
                <a:sym typeface="Seravek"/>
              </a:rPr>
              <a:t> as ‘coy’) and the lust of the speaking </a:t>
            </a:r>
            <a:r>
              <a:rPr sz="2000" dirty="0" smtClean="0">
                <a:solidFill>
                  <a:schemeClr val="tx1"/>
                </a:solidFill>
                <a:latin typeface="Verdana" pitchFamily="34" charset="0"/>
                <a:ea typeface="Verdana" pitchFamily="34" charset="0"/>
                <a:cs typeface="Verdana" pitchFamily="34" charset="0"/>
                <a:sym typeface="Seravek"/>
              </a:rPr>
              <a:t>voice.</a:t>
            </a:r>
            <a:endParaRPr lang="it-IT" sz="2000" dirty="0" smtClean="0">
              <a:solidFill>
                <a:schemeClr val="tx1"/>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lang="it-IT" sz="2000" dirty="0" smtClean="0">
              <a:solidFill>
                <a:schemeClr val="tx1"/>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2000" dirty="0" smtClean="0">
                <a:solidFill>
                  <a:schemeClr val="tx1"/>
                </a:solidFill>
                <a:latin typeface="Verdana" pitchFamily="34" charset="0"/>
                <a:ea typeface="Verdana" pitchFamily="34" charset="0"/>
                <a:cs typeface="Verdana" pitchFamily="34" charset="0"/>
                <a:sym typeface="Seravek"/>
              </a:rPr>
              <a:t> </a:t>
            </a:r>
            <a:r>
              <a:rPr sz="2000" dirty="0" smtClean="0">
                <a:solidFill>
                  <a:schemeClr val="tx1"/>
                </a:solidFill>
                <a:latin typeface="Verdana" pitchFamily="34" charset="0"/>
                <a:ea typeface="Verdana" pitchFamily="34" charset="0"/>
                <a:cs typeface="Verdana" pitchFamily="34" charset="0"/>
                <a:sym typeface="Seravek"/>
              </a:rPr>
              <a:t>Going </a:t>
            </a:r>
            <a:r>
              <a:rPr sz="2000" dirty="0">
                <a:solidFill>
                  <a:schemeClr val="tx1"/>
                </a:solidFill>
                <a:latin typeface="Verdana" pitchFamily="34" charset="0"/>
                <a:ea typeface="Verdana" pitchFamily="34" charset="0"/>
                <a:cs typeface="Verdana" pitchFamily="34" charset="0"/>
                <a:sym typeface="Seravek"/>
              </a:rPr>
              <a:t>into depth the reader can understand that by saying “my vegetable love should grow vaster than empires and more slow’, the poet proves again his unlimited love towards her, since it seems to not have any borders. </a:t>
            </a:r>
            <a:endParaRPr lang="it-IT" sz="2000" dirty="0" smtClean="0">
              <a:solidFill>
                <a:schemeClr val="tx1"/>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lang="it-IT" sz="2000" dirty="0" smtClean="0">
              <a:solidFill>
                <a:schemeClr val="tx1"/>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2000" dirty="0" smtClean="0">
                <a:solidFill>
                  <a:schemeClr val="tx1"/>
                </a:solidFill>
                <a:latin typeface="Verdana" pitchFamily="34" charset="0"/>
                <a:ea typeface="Verdana" pitchFamily="34" charset="0"/>
                <a:cs typeface="Verdana" pitchFamily="34" charset="0"/>
                <a:sym typeface="Seravek"/>
              </a:rPr>
              <a:t> </a:t>
            </a:r>
            <a:r>
              <a:rPr sz="2000" dirty="0" smtClean="0">
                <a:solidFill>
                  <a:schemeClr val="tx1"/>
                </a:solidFill>
                <a:latin typeface="Verdana" pitchFamily="34" charset="0"/>
                <a:ea typeface="Verdana" pitchFamily="34" charset="0"/>
                <a:cs typeface="Verdana" pitchFamily="34" charset="0"/>
                <a:sym typeface="Seravek"/>
              </a:rPr>
              <a:t>In </a:t>
            </a:r>
            <a:r>
              <a:rPr sz="2000" dirty="0">
                <a:solidFill>
                  <a:schemeClr val="tx1"/>
                </a:solidFill>
                <a:latin typeface="Verdana" pitchFamily="34" charset="0"/>
                <a:ea typeface="Verdana" pitchFamily="34" charset="0"/>
                <a:cs typeface="Verdana" pitchFamily="34" charset="0"/>
                <a:sym typeface="Seravek"/>
              </a:rPr>
              <a:t>addition, he says also that he would admire her eyes and forehead for one hundred years, her breasts for two hundred years, the rest for thirty thousand years and that he would need one hundred years to admire each part of her body and at last he would see </a:t>
            </a:r>
            <a:r>
              <a:rPr sz="2000" dirty="0">
                <a:solidFill>
                  <a:srgbClr val="FFFFFF"/>
                </a:solidFill>
                <a:latin typeface="Verdana" pitchFamily="34" charset="0"/>
                <a:ea typeface="Verdana" pitchFamily="34" charset="0"/>
                <a:cs typeface="Verdana" pitchFamily="34" charset="0"/>
                <a:sym typeface="Seravek"/>
              </a:rPr>
              <a:t>her heart. Such statement contains a lot of references to the Lady’s physical appearance, which is another confirmation that the speaking voice is telling about physical love. </a:t>
            </a:r>
          </a:p>
        </p:txBody>
      </p:sp>
      <p:sp>
        <p:nvSpPr>
          <p:cNvPr id="49" name="Shape 49"/>
          <p:cNvSpPr/>
          <p:nvPr/>
        </p:nvSpPr>
        <p:spPr>
          <a:xfrm>
            <a:off x="3398804" y="380946"/>
            <a:ext cx="6242093" cy="268791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solidFill>
                  <a:srgbClr val="000000"/>
                </a:solidFill>
              </a:defRPr>
            </a:pPr>
            <a:r>
              <a:rPr sz="2800" i="1" dirty="0">
                <a:solidFill>
                  <a:srgbClr val="FFFFFF"/>
                </a:solidFill>
                <a:latin typeface="Seravek"/>
                <a:ea typeface="Seravek"/>
                <a:cs typeface="Seravek"/>
                <a:sym typeface="Seravek"/>
              </a:rPr>
              <a:t>My </a:t>
            </a:r>
            <a:r>
              <a:rPr sz="2800" b="1" i="1" dirty="0">
                <a:solidFill>
                  <a:srgbClr val="FFFFFF"/>
                </a:solidFill>
                <a:latin typeface="Seravek"/>
                <a:ea typeface="Seravek"/>
                <a:cs typeface="Seravek"/>
                <a:sym typeface="Seravek"/>
              </a:rPr>
              <a:t>vegetable</a:t>
            </a:r>
            <a:r>
              <a:rPr sz="2800" i="1" dirty="0">
                <a:solidFill>
                  <a:srgbClr val="FFFFFF"/>
                </a:solidFill>
                <a:latin typeface="Seravek"/>
                <a:ea typeface="Seravek"/>
                <a:cs typeface="Seravek"/>
                <a:sym typeface="Seravek"/>
              </a:rPr>
              <a:t> love should grow</a:t>
            </a:r>
          </a:p>
          <a:p>
            <a:pPr lvl="0">
              <a:defRPr sz="1800">
                <a:solidFill>
                  <a:srgbClr val="000000"/>
                </a:solidFill>
              </a:defRPr>
            </a:pPr>
            <a:r>
              <a:rPr sz="2800" i="1" dirty="0">
                <a:solidFill>
                  <a:srgbClr val="FFFFFF"/>
                </a:solidFill>
                <a:latin typeface="Seravek"/>
                <a:ea typeface="Seravek"/>
                <a:cs typeface="Seravek"/>
                <a:sym typeface="Seravek"/>
              </a:rPr>
              <a:t>Vaster than empires and more slow;</a:t>
            </a:r>
          </a:p>
          <a:p>
            <a:pPr lvl="0">
              <a:defRPr sz="1800">
                <a:solidFill>
                  <a:srgbClr val="000000"/>
                </a:solidFill>
              </a:defRPr>
            </a:pPr>
            <a:r>
              <a:rPr sz="2800" i="1" dirty="0">
                <a:solidFill>
                  <a:srgbClr val="FFFFFF"/>
                </a:solidFill>
                <a:latin typeface="Seravek"/>
                <a:ea typeface="Seravek"/>
                <a:cs typeface="Seravek"/>
                <a:sym typeface="Seravek"/>
              </a:rPr>
              <a:t>An hundred years should go to praise</a:t>
            </a:r>
          </a:p>
          <a:p>
            <a:pPr lvl="0">
              <a:defRPr sz="1800">
                <a:solidFill>
                  <a:srgbClr val="000000"/>
                </a:solidFill>
              </a:defRPr>
            </a:pPr>
            <a:r>
              <a:rPr sz="2800" i="1" dirty="0" err="1">
                <a:solidFill>
                  <a:srgbClr val="FFFFFF"/>
                </a:solidFill>
                <a:latin typeface="Seravek"/>
                <a:ea typeface="Seravek"/>
                <a:cs typeface="Seravek"/>
                <a:sym typeface="Seravek"/>
              </a:rPr>
              <a:t>Thine</a:t>
            </a:r>
            <a:r>
              <a:rPr sz="2800" i="1" dirty="0">
                <a:solidFill>
                  <a:srgbClr val="FFFFFF"/>
                </a:solidFill>
                <a:latin typeface="Seravek"/>
                <a:ea typeface="Seravek"/>
                <a:cs typeface="Seravek"/>
                <a:sym typeface="Seravek"/>
              </a:rPr>
              <a:t> eyes, and on thy forehead gaze;</a:t>
            </a:r>
          </a:p>
          <a:p>
            <a:pPr lvl="0">
              <a:defRPr sz="1800">
                <a:solidFill>
                  <a:srgbClr val="000000"/>
                </a:solidFill>
              </a:defRPr>
            </a:pPr>
            <a:r>
              <a:rPr sz="2800" i="1" dirty="0">
                <a:solidFill>
                  <a:srgbClr val="FFFFFF"/>
                </a:solidFill>
                <a:latin typeface="Seravek"/>
                <a:ea typeface="Seravek"/>
                <a:cs typeface="Seravek"/>
                <a:sym typeface="Seravek"/>
              </a:rPr>
              <a:t>Two hundred to adore each breast,</a:t>
            </a:r>
          </a:p>
          <a:p>
            <a:pPr lvl="0">
              <a:defRPr sz="1800">
                <a:solidFill>
                  <a:srgbClr val="000000"/>
                </a:solidFill>
              </a:defRPr>
            </a:pPr>
            <a:r>
              <a:rPr sz="2800" i="1" dirty="0">
                <a:solidFill>
                  <a:srgbClr val="FFFFFF"/>
                </a:solidFill>
                <a:latin typeface="Seravek"/>
                <a:ea typeface="Seravek"/>
                <a:cs typeface="Seravek"/>
                <a:sym typeface="Seravek"/>
              </a:rPr>
              <a:t>But thirty thousand to the rest</a:t>
            </a:r>
            <a:r>
              <a:rPr sz="2800" i="1" dirty="0" smtClean="0">
                <a:solidFill>
                  <a:srgbClr val="FFFFFF"/>
                </a:solidFill>
                <a:latin typeface="Seravek"/>
                <a:ea typeface="Seravek"/>
                <a:cs typeface="Seravek"/>
                <a:sym typeface="Seravek"/>
              </a:rPr>
              <a:t>;</a:t>
            </a:r>
            <a:endParaRPr sz="2800" i="1" dirty="0">
              <a:solidFill>
                <a:srgbClr val="FFFFFF"/>
              </a:solidFill>
              <a:latin typeface="Seravek"/>
              <a:ea typeface="Seravek"/>
              <a:cs typeface="Seravek"/>
              <a:sym typeface="Seravek"/>
            </a:endParaRPr>
          </a:p>
        </p:txBody>
      </p:sp>
      <p:sp>
        <p:nvSpPr>
          <p:cNvPr id="4" name="CasellaDiTesto 3"/>
          <p:cNvSpPr txBox="1"/>
          <p:nvPr/>
        </p:nvSpPr>
        <p:spPr>
          <a:xfrm>
            <a:off x="2109912" y="2212504"/>
            <a:ext cx="792088"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000" b="0" i="0" u="none" strike="noStrike" cap="none" spc="0" normalizeH="0" baseline="0" dirty="0" smtClean="0">
                <a:ln>
                  <a:noFill/>
                </a:ln>
                <a:solidFill>
                  <a:srgbClr val="FFFFFF"/>
                </a:solidFill>
                <a:effectLst/>
                <a:uFillTx/>
                <a:latin typeface="+mn-lt"/>
                <a:ea typeface="+mn-ea"/>
                <a:cs typeface="+mn-cs"/>
                <a:sym typeface="Helvetica Light"/>
              </a:rPr>
              <a:t>15</a:t>
            </a:r>
            <a:endParaRPr kumimoji="0" lang="it-IT" sz="20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109912" y="824608"/>
            <a:ext cx="9505056" cy="314958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defRPr sz="1800">
                <a:solidFill>
                  <a:srgbClr val="000000"/>
                </a:solidFill>
              </a:defRPr>
            </a:pPr>
            <a:r>
              <a:rPr lang="en-US" sz="4000" i="1" dirty="0" smtClean="0">
                <a:solidFill>
                  <a:schemeClr val="tx1"/>
                </a:solidFill>
                <a:ea typeface="Seravek"/>
                <a:cs typeface="Seravek"/>
                <a:sym typeface="Seravek"/>
              </a:rPr>
              <a:t>An age at least to </a:t>
            </a:r>
            <a:r>
              <a:rPr lang="en-US" sz="4000" b="1" i="1" dirty="0" smtClean="0">
                <a:solidFill>
                  <a:schemeClr val="tx1"/>
                </a:solidFill>
                <a:ea typeface="Seravek"/>
                <a:cs typeface="Seravek"/>
                <a:sym typeface="Seravek"/>
              </a:rPr>
              <a:t>every part</a:t>
            </a:r>
            <a:r>
              <a:rPr lang="en-US" sz="4000" i="1" dirty="0" smtClean="0">
                <a:solidFill>
                  <a:schemeClr val="tx1"/>
                </a:solidFill>
                <a:ea typeface="Seravek"/>
                <a:cs typeface="Seravek"/>
                <a:sym typeface="Seravek"/>
              </a:rPr>
              <a:t>,</a:t>
            </a:r>
          </a:p>
          <a:p>
            <a:pPr lvl="0">
              <a:defRPr sz="1800">
                <a:solidFill>
                  <a:srgbClr val="000000"/>
                </a:solidFill>
              </a:defRPr>
            </a:pPr>
            <a:r>
              <a:rPr lang="en-US" sz="4000" i="1" dirty="0" smtClean="0">
                <a:solidFill>
                  <a:schemeClr val="tx1"/>
                </a:solidFill>
                <a:ea typeface="Seravek"/>
                <a:cs typeface="Seravek"/>
                <a:sym typeface="Seravek"/>
              </a:rPr>
              <a:t>And the last age should show your </a:t>
            </a:r>
            <a:r>
              <a:rPr lang="en-US" sz="4000" b="1" i="1" dirty="0" smtClean="0">
                <a:solidFill>
                  <a:schemeClr val="tx1"/>
                </a:solidFill>
                <a:ea typeface="Seravek"/>
                <a:cs typeface="Seravek"/>
                <a:sym typeface="Seravek"/>
              </a:rPr>
              <a:t>heart</a:t>
            </a:r>
            <a:r>
              <a:rPr lang="en-US" sz="4000" i="1" dirty="0" smtClean="0">
                <a:solidFill>
                  <a:schemeClr val="tx1"/>
                </a:solidFill>
                <a:ea typeface="Seravek"/>
                <a:cs typeface="Seravek"/>
                <a:sym typeface="Seravek"/>
              </a:rPr>
              <a:t>.</a:t>
            </a:r>
          </a:p>
          <a:p>
            <a:pPr lvl="0">
              <a:defRPr sz="1800">
                <a:solidFill>
                  <a:srgbClr val="000000"/>
                </a:solidFill>
              </a:defRPr>
            </a:pPr>
            <a:r>
              <a:rPr lang="en-US" sz="4000" i="1" dirty="0" smtClean="0">
                <a:solidFill>
                  <a:schemeClr val="tx1"/>
                </a:solidFill>
                <a:ea typeface="Seravek"/>
                <a:cs typeface="Seravek"/>
                <a:sym typeface="Seravek"/>
              </a:rPr>
              <a:t>For, lady, you deserve this state,</a:t>
            </a:r>
          </a:p>
          <a:p>
            <a:pPr lvl="0">
              <a:defRPr sz="1800">
                <a:solidFill>
                  <a:srgbClr val="000000"/>
                </a:solidFill>
              </a:defRPr>
            </a:pPr>
            <a:r>
              <a:rPr lang="en-US" sz="4000" i="1" dirty="0" smtClean="0">
                <a:solidFill>
                  <a:schemeClr val="tx1"/>
                </a:solidFill>
                <a:ea typeface="Seravek"/>
                <a:cs typeface="Seravek"/>
                <a:sym typeface="Seravek"/>
              </a:rPr>
              <a:t>Nor would I love at lower rate. </a:t>
            </a:r>
          </a:p>
          <a:p>
            <a:pPr marL="0" marR="0" indent="0" algn="ctr" defTabSz="584200" rtl="0" fontAlgn="auto" latinLnBrk="1" hangingPunct="0">
              <a:lnSpc>
                <a:spcPct val="100000"/>
              </a:lnSpc>
              <a:spcBef>
                <a:spcPts val="0"/>
              </a:spcBef>
              <a:spcAft>
                <a:spcPts val="0"/>
              </a:spcAft>
              <a:buClrTx/>
              <a:buSzTx/>
              <a:buFontTx/>
              <a:buNone/>
              <a:tabLst/>
            </a:pPr>
            <a:endParaRPr kumimoji="0" lang="it-IT" sz="38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4" name="CasellaDiTesto 3"/>
          <p:cNvSpPr txBox="1"/>
          <p:nvPr/>
        </p:nvSpPr>
        <p:spPr>
          <a:xfrm>
            <a:off x="1245816" y="4757360"/>
            <a:ext cx="11305256" cy="4565352"/>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lvl="0" algn="l" defTabSz="457200">
              <a:defRPr sz="1800">
                <a:solidFill>
                  <a:srgbClr val="000000"/>
                </a:solidFill>
              </a:defRPr>
            </a:pPr>
            <a:r>
              <a:rPr lang="en-US" sz="2800" dirty="0" smtClean="0">
                <a:solidFill>
                  <a:schemeClr val="tx1"/>
                </a:solidFill>
                <a:latin typeface="Verdana" pitchFamily="34" charset="0"/>
                <a:ea typeface="Verdana" pitchFamily="34" charset="0"/>
                <a:cs typeface="Verdana" pitchFamily="34" charset="0"/>
                <a:sym typeface="Seravek"/>
              </a:rPr>
              <a:t>Considering the statement ‘and the last age should show your heart’, the reader can notice that even if the contemplation of the Mistress’ heart is mentioned at last, in a key position, it would last an age like for ‘every part’ of her body: this device used by the poet brings to surface his conviction in the matter of spiritual love, it is important but passionate and sexual love seems to be more </a:t>
            </a:r>
            <a:r>
              <a:rPr lang="en-US" sz="2800" dirty="0" smtClean="0">
                <a:solidFill>
                  <a:schemeClr val="tx1"/>
                </a:solidFill>
                <a:latin typeface="Verdana" pitchFamily="34" charset="0"/>
                <a:ea typeface="Verdana" pitchFamily="34" charset="0"/>
                <a:cs typeface="Verdana" pitchFamily="34" charset="0"/>
                <a:sym typeface="Seravek"/>
              </a:rPr>
              <a:t>important.</a:t>
            </a:r>
            <a:endParaRPr lang="en-US" sz="2800" dirty="0" smtClean="0">
              <a:solidFill>
                <a:schemeClr val="tx1"/>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r>
              <a:rPr lang="en-US" sz="2800" dirty="0" smtClean="0">
                <a:solidFill>
                  <a:schemeClr val="tx1"/>
                </a:solidFill>
                <a:latin typeface="Verdana" pitchFamily="34" charset="0"/>
                <a:ea typeface="Verdana" pitchFamily="34" charset="0"/>
                <a:cs typeface="Verdana" pitchFamily="34" charset="0"/>
                <a:sym typeface="Seravek"/>
              </a:rPr>
              <a:t>In conclusion, the poet praises her Lady saying she doesn’t deserve a less virtuous love.</a:t>
            </a:r>
          </a:p>
          <a:p>
            <a:pPr marL="0" marR="0" indent="0" algn="ctr" defTabSz="584200" rtl="0" fontAlgn="auto" latinLnBrk="1" hangingPunct="0">
              <a:lnSpc>
                <a:spcPct val="100000"/>
              </a:lnSpc>
              <a:spcBef>
                <a:spcPts val="0"/>
              </a:spcBef>
              <a:spcAft>
                <a:spcPts val="0"/>
              </a:spcAft>
              <a:buClrTx/>
              <a:buSzTx/>
              <a:buFontTx/>
              <a:buNone/>
              <a:tabLst/>
            </a:pPr>
            <a:endParaRPr kumimoji="0" lang="it-IT" sz="38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5" name="CasellaDiTesto 4"/>
          <p:cNvSpPr txBox="1"/>
          <p:nvPr/>
        </p:nvSpPr>
        <p:spPr>
          <a:xfrm>
            <a:off x="1461840" y="2860576"/>
            <a:ext cx="576064"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400" b="0" i="0" u="none" strike="noStrike" cap="none" spc="0" normalizeH="0" baseline="0" dirty="0" smtClean="0">
                <a:ln>
                  <a:noFill/>
                </a:ln>
                <a:solidFill>
                  <a:srgbClr val="FFFFFF"/>
                </a:solidFill>
                <a:effectLst/>
                <a:uFillTx/>
                <a:latin typeface="+mn-lt"/>
                <a:ea typeface="+mn-ea"/>
                <a:cs typeface="+mn-cs"/>
                <a:sym typeface="Helvetica Light"/>
              </a:rPr>
              <a:t>20</a:t>
            </a:r>
            <a:endParaRPr kumimoji="0" lang="it-IT" sz="24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p:nvPr/>
        </p:nvSpPr>
        <p:spPr>
          <a:xfrm>
            <a:off x="3740396" y="234157"/>
            <a:ext cx="5875006" cy="410368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solidFill>
                  <a:srgbClr val="000000"/>
                </a:solidFill>
              </a:defRPr>
            </a:pPr>
            <a:r>
              <a:rPr sz="2600" b="1" i="1" dirty="0">
                <a:solidFill>
                  <a:srgbClr val="FFFFFF"/>
                </a:solidFill>
                <a:ea typeface="Seravek"/>
                <a:cs typeface="Seravek"/>
                <a:sym typeface="Seravek"/>
              </a:rPr>
              <a:t>But</a:t>
            </a:r>
            <a:r>
              <a:rPr sz="2600" i="1" dirty="0">
                <a:solidFill>
                  <a:srgbClr val="FFFFFF"/>
                </a:solidFill>
                <a:ea typeface="Seravek"/>
                <a:cs typeface="Seravek"/>
                <a:sym typeface="Seravek"/>
              </a:rPr>
              <a:t> at my back I always hear</a:t>
            </a:r>
          </a:p>
          <a:p>
            <a:pPr lvl="0">
              <a:defRPr sz="1800">
                <a:solidFill>
                  <a:srgbClr val="000000"/>
                </a:solidFill>
              </a:defRPr>
            </a:pPr>
            <a:r>
              <a:rPr sz="2600" b="1" i="1" dirty="0">
                <a:solidFill>
                  <a:srgbClr val="FFFFFF"/>
                </a:solidFill>
                <a:ea typeface="Seravek"/>
                <a:cs typeface="Seravek"/>
                <a:sym typeface="Seravek"/>
              </a:rPr>
              <a:t>Time</a:t>
            </a:r>
            <a:r>
              <a:rPr sz="2600" i="1" dirty="0">
                <a:solidFill>
                  <a:srgbClr val="FFFFFF"/>
                </a:solidFill>
                <a:ea typeface="Seravek"/>
                <a:cs typeface="Seravek"/>
                <a:sym typeface="Seravek"/>
              </a:rPr>
              <a:t>’s </a:t>
            </a:r>
            <a:r>
              <a:rPr sz="2600" i="1" dirty="0" err="1">
                <a:solidFill>
                  <a:srgbClr val="FFFFFF"/>
                </a:solidFill>
                <a:ea typeface="Seravek"/>
                <a:cs typeface="Seravek"/>
                <a:sym typeface="Seravek"/>
              </a:rPr>
              <a:t>wingèd</a:t>
            </a:r>
            <a:r>
              <a:rPr sz="2600" i="1" dirty="0">
                <a:solidFill>
                  <a:srgbClr val="FFFFFF"/>
                </a:solidFill>
                <a:ea typeface="Seravek"/>
                <a:cs typeface="Seravek"/>
                <a:sym typeface="Seravek"/>
              </a:rPr>
              <a:t> chariot hurrying near;</a:t>
            </a:r>
          </a:p>
          <a:p>
            <a:pPr lvl="0">
              <a:defRPr sz="1800">
                <a:solidFill>
                  <a:srgbClr val="000000"/>
                </a:solidFill>
              </a:defRPr>
            </a:pPr>
            <a:r>
              <a:rPr sz="2600" i="1" dirty="0">
                <a:solidFill>
                  <a:srgbClr val="FFFFFF"/>
                </a:solidFill>
                <a:ea typeface="Seravek"/>
                <a:cs typeface="Seravek"/>
                <a:sym typeface="Seravek"/>
              </a:rPr>
              <a:t>And yonder all before us lie</a:t>
            </a:r>
          </a:p>
          <a:p>
            <a:pPr lvl="0">
              <a:defRPr sz="1800">
                <a:solidFill>
                  <a:srgbClr val="000000"/>
                </a:solidFill>
              </a:defRPr>
            </a:pPr>
            <a:r>
              <a:rPr sz="2600" b="1" i="1" dirty="0">
                <a:solidFill>
                  <a:srgbClr val="FFFFFF"/>
                </a:solidFill>
                <a:ea typeface="Seravek"/>
                <a:cs typeface="Seravek"/>
                <a:sym typeface="Seravek"/>
              </a:rPr>
              <a:t>Deserts of vast eternity</a:t>
            </a:r>
            <a:r>
              <a:rPr sz="2600" i="1" dirty="0">
                <a:solidFill>
                  <a:srgbClr val="FFFFFF"/>
                </a:solidFill>
                <a:ea typeface="Seravek"/>
                <a:cs typeface="Seravek"/>
                <a:sym typeface="Seravek"/>
              </a:rPr>
              <a:t>.</a:t>
            </a:r>
          </a:p>
          <a:p>
            <a:pPr lvl="0">
              <a:defRPr sz="1800">
                <a:solidFill>
                  <a:srgbClr val="000000"/>
                </a:solidFill>
              </a:defRPr>
            </a:pPr>
            <a:r>
              <a:rPr sz="2600" i="1" dirty="0">
                <a:solidFill>
                  <a:srgbClr val="FFFFFF"/>
                </a:solidFill>
                <a:ea typeface="Seravek"/>
                <a:cs typeface="Seravek"/>
                <a:sym typeface="Seravek"/>
              </a:rPr>
              <a:t>Thy beauty shall no more be found;</a:t>
            </a:r>
          </a:p>
          <a:p>
            <a:pPr lvl="0">
              <a:defRPr sz="1800">
                <a:solidFill>
                  <a:srgbClr val="000000"/>
                </a:solidFill>
              </a:defRPr>
            </a:pPr>
            <a:r>
              <a:rPr sz="2600" i="1" dirty="0">
                <a:solidFill>
                  <a:srgbClr val="FFFFFF"/>
                </a:solidFill>
                <a:ea typeface="Seravek"/>
                <a:cs typeface="Seravek"/>
                <a:sym typeface="Seravek"/>
              </a:rPr>
              <a:t>Nor, in thy </a:t>
            </a:r>
            <a:r>
              <a:rPr sz="2600" b="1" i="1" dirty="0">
                <a:solidFill>
                  <a:srgbClr val="FFFFFF"/>
                </a:solidFill>
                <a:ea typeface="Seravek"/>
                <a:cs typeface="Seravek"/>
                <a:sym typeface="Seravek"/>
              </a:rPr>
              <a:t>marble vault</a:t>
            </a:r>
            <a:r>
              <a:rPr sz="2600" i="1" dirty="0">
                <a:solidFill>
                  <a:srgbClr val="FFFFFF"/>
                </a:solidFill>
                <a:ea typeface="Seravek"/>
                <a:cs typeface="Seravek"/>
                <a:sym typeface="Seravek"/>
              </a:rPr>
              <a:t>, shall sound</a:t>
            </a:r>
          </a:p>
          <a:p>
            <a:pPr lvl="0">
              <a:defRPr sz="1800">
                <a:solidFill>
                  <a:srgbClr val="000000"/>
                </a:solidFill>
              </a:defRPr>
            </a:pPr>
            <a:r>
              <a:rPr sz="2600" i="1" dirty="0">
                <a:solidFill>
                  <a:srgbClr val="FFFFFF"/>
                </a:solidFill>
                <a:ea typeface="Seravek"/>
                <a:cs typeface="Seravek"/>
                <a:sym typeface="Seravek"/>
              </a:rPr>
              <a:t>My echoing song; then </a:t>
            </a:r>
            <a:r>
              <a:rPr sz="2600" b="1" i="1" dirty="0">
                <a:solidFill>
                  <a:srgbClr val="FFFFFF"/>
                </a:solidFill>
                <a:ea typeface="Seravek"/>
                <a:cs typeface="Seravek"/>
                <a:sym typeface="Seravek"/>
              </a:rPr>
              <a:t>worms</a:t>
            </a:r>
            <a:r>
              <a:rPr sz="2600" i="1" dirty="0">
                <a:solidFill>
                  <a:srgbClr val="FFFFFF"/>
                </a:solidFill>
                <a:ea typeface="Seravek"/>
                <a:cs typeface="Seravek"/>
                <a:sym typeface="Seravek"/>
              </a:rPr>
              <a:t> shall try</a:t>
            </a:r>
          </a:p>
          <a:p>
            <a:pPr lvl="0">
              <a:defRPr sz="1800">
                <a:solidFill>
                  <a:srgbClr val="000000"/>
                </a:solidFill>
              </a:defRPr>
            </a:pPr>
            <a:r>
              <a:rPr sz="2600" i="1" dirty="0">
                <a:solidFill>
                  <a:srgbClr val="FFFFFF"/>
                </a:solidFill>
                <a:ea typeface="Seravek"/>
                <a:cs typeface="Seravek"/>
                <a:sym typeface="Seravek"/>
              </a:rPr>
              <a:t>That long-preserved virginity,</a:t>
            </a:r>
          </a:p>
          <a:p>
            <a:pPr lvl="0">
              <a:defRPr sz="1800">
                <a:solidFill>
                  <a:srgbClr val="000000"/>
                </a:solidFill>
              </a:defRPr>
            </a:pPr>
            <a:r>
              <a:rPr sz="2600" i="1" dirty="0">
                <a:solidFill>
                  <a:srgbClr val="FFFFFF"/>
                </a:solidFill>
                <a:ea typeface="Seravek"/>
                <a:cs typeface="Seravek"/>
                <a:sym typeface="Seravek"/>
              </a:rPr>
              <a:t>And your quaint </a:t>
            </a:r>
            <a:r>
              <a:rPr sz="2600" i="1" dirty="0" err="1">
                <a:solidFill>
                  <a:srgbClr val="FFFFFF"/>
                </a:solidFill>
                <a:ea typeface="Seravek"/>
                <a:cs typeface="Seravek"/>
                <a:sym typeface="Seravek"/>
              </a:rPr>
              <a:t>honour</a:t>
            </a:r>
            <a:r>
              <a:rPr sz="2600" i="1" dirty="0">
                <a:solidFill>
                  <a:srgbClr val="FFFFFF"/>
                </a:solidFill>
                <a:ea typeface="Seravek"/>
                <a:cs typeface="Seravek"/>
                <a:sym typeface="Seravek"/>
              </a:rPr>
              <a:t> turn to </a:t>
            </a:r>
            <a:r>
              <a:rPr sz="2600" b="1" i="1" dirty="0">
                <a:solidFill>
                  <a:srgbClr val="FFFFFF"/>
                </a:solidFill>
                <a:ea typeface="Seravek"/>
                <a:cs typeface="Seravek"/>
                <a:sym typeface="Seravek"/>
              </a:rPr>
              <a:t>dust</a:t>
            </a:r>
            <a:r>
              <a:rPr sz="2600" i="1" dirty="0">
                <a:solidFill>
                  <a:srgbClr val="FFFFFF"/>
                </a:solidFill>
                <a:ea typeface="Seravek"/>
                <a:cs typeface="Seravek"/>
                <a:sym typeface="Seravek"/>
              </a:rPr>
              <a:t>,</a:t>
            </a:r>
          </a:p>
          <a:p>
            <a:pPr lvl="0">
              <a:defRPr sz="1800">
                <a:solidFill>
                  <a:srgbClr val="000000"/>
                </a:solidFill>
              </a:defRPr>
            </a:pPr>
            <a:r>
              <a:rPr sz="2600" i="1" dirty="0">
                <a:solidFill>
                  <a:srgbClr val="FFFFFF"/>
                </a:solidFill>
                <a:ea typeface="Seravek"/>
                <a:cs typeface="Seravek"/>
                <a:sym typeface="Seravek"/>
              </a:rPr>
              <a:t>And into </a:t>
            </a:r>
            <a:r>
              <a:rPr sz="2600" b="1" i="1" dirty="0">
                <a:solidFill>
                  <a:srgbClr val="FFFFFF"/>
                </a:solidFill>
                <a:ea typeface="Seravek"/>
                <a:cs typeface="Seravek"/>
                <a:sym typeface="Seravek"/>
              </a:rPr>
              <a:t>ashes</a:t>
            </a:r>
            <a:r>
              <a:rPr sz="2600" i="1" dirty="0">
                <a:solidFill>
                  <a:srgbClr val="FFFFFF"/>
                </a:solidFill>
                <a:ea typeface="Seravek"/>
                <a:cs typeface="Seravek"/>
                <a:sym typeface="Seravek"/>
              </a:rPr>
              <a:t> all my lust;</a:t>
            </a:r>
          </a:p>
        </p:txBody>
      </p:sp>
      <p:sp>
        <p:nvSpPr>
          <p:cNvPr id="52" name="Shape 52"/>
          <p:cNvSpPr/>
          <p:nvPr/>
        </p:nvSpPr>
        <p:spPr>
          <a:xfrm>
            <a:off x="381720" y="4563507"/>
            <a:ext cx="12268882" cy="5180905"/>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lgn="l" defTabSz="457200">
              <a:buFont typeface="Arial" pitchFamily="34" charset="0"/>
              <a:buChar char="•"/>
              <a:defRPr sz="1800">
                <a:solidFill>
                  <a:srgbClr val="000000"/>
                </a:solidFill>
              </a:defRPr>
            </a:pPr>
            <a:r>
              <a:rPr lang="it-IT" sz="2200" dirty="0" smtClean="0">
                <a:solidFill>
                  <a:srgbClr val="FFFFFF"/>
                </a:solidFill>
                <a:latin typeface="Verdana" pitchFamily="34" charset="0"/>
                <a:ea typeface="Verdana" pitchFamily="34" charset="0"/>
                <a:cs typeface="Verdana" pitchFamily="34" charset="0"/>
                <a:sym typeface="Seravek"/>
              </a:rPr>
              <a:t> </a:t>
            </a:r>
            <a:r>
              <a:rPr sz="2200" dirty="0" smtClean="0">
                <a:solidFill>
                  <a:srgbClr val="FFFFFF"/>
                </a:solidFill>
                <a:latin typeface="Verdana" pitchFamily="34" charset="0"/>
                <a:ea typeface="Verdana" pitchFamily="34" charset="0"/>
                <a:cs typeface="Verdana" pitchFamily="34" charset="0"/>
                <a:sym typeface="Seravek"/>
              </a:rPr>
              <a:t>At </a:t>
            </a:r>
            <a:r>
              <a:rPr sz="2200" dirty="0">
                <a:solidFill>
                  <a:srgbClr val="FFFFFF"/>
                </a:solidFill>
                <a:latin typeface="Verdana" pitchFamily="34" charset="0"/>
                <a:ea typeface="Verdana" pitchFamily="34" charset="0"/>
                <a:cs typeface="Verdana" pitchFamily="34" charset="0"/>
                <a:sym typeface="Seravek"/>
              </a:rPr>
              <a:t>line 21 there is the turning point in the development of the argumentation: the poet brings the reader and his Mistress to reality, using the conjunction “but”. After the poet has described an ideal relationship set in an ideal ‘Arcadia’, </a:t>
            </a:r>
            <a:r>
              <a:rPr sz="2200" dirty="0" smtClean="0">
                <a:solidFill>
                  <a:srgbClr val="FFFFFF"/>
                </a:solidFill>
                <a:latin typeface="Verdana" pitchFamily="34" charset="0"/>
                <a:ea typeface="Verdana" pitchFamily="34" charset="0"/>
                <a:cs typeface="Verdana" pitchFamily="34" charset="0"/>
                <a:sym typeface="Seravek"/>
              </a:rPr>
              <a:t>he </a:t>
            </a:r>
            <a:r>
              <a:rPr sz="2200" dirty="0">
                <a:solidFill>
                  <a:srgbClr val="FFFFFF"/>
                </a:solidFill>
                <a:latin typeface="Verdana" pitchFamily="34" charset="0"/>
                <a:ea typeface="Verdana" pitchFamily="34" charset="0"/>
                <a:cs typeface="Verdana" pitchFamily="34" charset="0"/>
                <a:sym typeface="Seravek"/>
              </a:rPr>
              <a:t>starts to convince the interlocutor of his initial thesis: coyness were a good quality only in an ideal condition, so in the real world his Mistress’ coyness is a crime. </a:t>
            </a:r>
            <a:r>
              <a:rPr sz="2200" dirty="0" smtClean="0">
                <a:solidFill>
                  <a:srgbClr val="FFFFFF"/>
                </a:solidFill>
                <a:latin typeface="Verdana" pitchFamily="34" charset="0"/>
                <a:ea typeface="Verdana" pitchFamily="34" charset="0"/>
                <a:cs typeface="Verdana" pitchFamily="34" charset="0"/>
                <a:sym typeface="Seravek"/>
              </a:rPr>
              <a:t>The </a:t>
            </a:r>
            <a:r>
              <a:rPr sz="2200" dirty="0">
                <a:solidFill>
                  <a:srgbClr val="FFFFFF"/>
                </a:solidFill>
                <a:latin typeface="Verdana" pitchFamily="34" charset="0"/>
                <a:ea typeface="Verdana" pitchFamily="34" charset="0"/>
                <a:cs typeface="Verdana" pitchFamily="34" charset="0"/>
                <a:sym typeface="Seravek"/>
              </a:rPr>
              <a:t>argumentation advanced by the poet to convince his Mistress is the passage of time: it will bring all to ‘deserts of vast eternity’ so her beauty will perish and their passionate love will result wasted</a:t>
            </a:r>
            <a:r>
              <a:rPr sz="2200" dirty="0" smtClean="0">
                <a:solidFill>
                  <a:srgbClr val="FFFFFF"/>
                </a:solidFill>
                <a:latin typeface="Verdana" pitchFamily="34" charset="0"/>
                <a:ea typeface="Verdana" pitchFamily="34" charset="0"/>
                <a:cs typeface="Verdana" pitchFamily="34" charset="0"/>
                <a:sym typeface="Seravek"/>
              </a:rPr>
              <a:t>.</a:t>
            </a:r>
            <a:endParaRPr lang="it-IT" sz="2200" dirty="0" smtClean="0">
              <a:solidFill>
                <a:srgbClr val="FFFFFF"/>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lang="it-IT" sz="2200" dirty="0" smtClean="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sz="2200" dirty="0" smtClean="0">
                <a:solidFill>
                  <a:srgbClr val="FFFFFF"/>
                </a:solidFill>
                <a:latin typeface="Verdana" pitchFamily="34" charset="0"/>
                <a:ea typeface="Verdana" pitchFamily="34" charset="0"/>
                <a:cs typeface="Verdana" pitchFamily="34" charset="0"/>
                <a:sym typeface="Seravek"/>
              </a:rPr>
              <a:t> </a:t>
            </a:r>
            <a:r>
              <a:rPr sz="2200" dirty="0">
                <a:solidFill>
                  <a:srgbClr val="FFFFFF"/>
                </a:solidFill>
                <a:latin typeface="Verdana" pitchFamily="34" charset="0"/>
                <a:ea typeface="Verdana" pitchFamily="34" charset="0"/>
                <a:cs typeface="Verdana" pitchFamily="34" charset="0"/>
                <a:sym typeface="Seravek"/>
              </a:rPr>
              <a:t>The awareness of the passage of time can be deduced also by the attempt to bring the Mistress back to reality and to not think they are living in an “imaginary world”. </a:t>
            </a:r>
            <a:endParaRPr lang="it-IT" sz="2200" dirty="0" smtClean="0">
              <a:solidFill>
                <a:srgbClr val="FFFFFF"/>
              </a:solidFill>
              <a:latin typeface="Verdana" pitchFamily="34" charset="0"/>
              <a:ea typeface="Verdana" pitchFamily="34" charset="0"/>
              <a:cs typeface="Verdana" pitchFamily="34" charset="0"/>
              <a:sym typeface="Seravek"/>
            </a:endParaRPr>
          </a:p>
          <a:p>
            <a:pPr lvl="0" algn="l" defTabSz="457200">
              <a:defRPr sz="1800">
                <a:solidFill>
                  <a:srgbClr val="000000"/>
                </a:solidFill>
              </a:defRPr>
            </a:pPr>
            <a:endParaRPr sz="2200" dirty="0">
              <a:solidFill>
                <a:srgbClr val="FFFFFF"/>
              </a:solidFill>
              <a:latin typeface="Verdana" pitchFamily="34" charset="0"/>
              <a:ea typeface="Verdana" pitchFamily="34" charset="0"/>
              <a:cs typeface="Verdana" pitchFamily="34" charset="0"/>
              <a:sym typeface="Seravek"/>
            </a:endParaRPr>
          </a:p>
          <a:p>
            <a:pPr lvl="0" algn="l" defTabSz="457200">
              <a:buFont typeface="Arial" pitchFamily="34" charset="0"/>
              <a:buChar char="•"/>
              <a:defRPr sz="1800">
                <a:solidFill>
                  <a:srgbClr val="000000"/>
                </a:solidFill>
              </a:defRPr>
            </a:pPr>
            <a:r>
              <a:rPr lang="it-IT" sz="2200" dirty="0" smtClean="0">
                <a:solidFill>
                  <a:srgbClr val="FFFFFF"/>
                </a:solidFill>
                <a:latin typeface="Verdana" pitchFamily="34" charset="0"/>
                <a:ea typeface="Verdana" pitchFamily="34" charset="0"/>
                <a:cs typeface="Verdana" pitchFamily="34" charset="0"/>
                <a:sym typeface="Seravek"/>
              </a:rPr>
              <a:t> </a:t>
            </a:r>
            <a:r>
              <a:rPr sz="2200" dirty="0" smtClean="0">
                <a:solidFill>
                  <a:srgbClr val="FFFFFF"/>
                </a:solidFill>
                <a:latin typeface="Verdana" pitchFamily="34" charset="0"/>
                <a:ea typeface="Verdana" pitchFamily="34" charset="0"/>
                <a:cs typeface="Verdana" pitchFamily="34" charset="0"/>
                <a:sym typeface="Seravek"/>
              </a:rPr>
              <a:t>To </a:t>
            </a:r>
            <a:r>
              <a:rPr sz="2200" dirty="0">
                <a:solidFill>
                  <a:srgbClr val="FFFFFF"/>
                </a:solidFill>
                <a:latin typeface="Verdana" pitchFamily="34" charset="0"/>
                <a:ea typeface="Verdana" pitchFamily="34" charset="0"/>
                <a:cs typeface="Verdana" pitchFamily="34" charset="0"/>
                <a:sym typeface="Seravek"/>
              </a:rPr>
              <a:t>evoke the concreteness of the consequence of passage of time, the poet uses a very concrete language such as “marble vault” (line 26), “worms” (line 27), “dust” (line 29) and “ashes” (line 30) referring to their coming death and the wasted lust.</a:t>
            </a:r>
          </a:p>
        </p:txBody>
      </p:sp>
      <p:sp>
        <p:nvSpPr>
          <p:cNvPr id="4" name="CasellaDiTesto 3"/>
          <p:cNvSpPr txBox="1"/>
          <p:nvPr/>
        </p:nvSpPr>
        <p:spPr>
          <a:xfrm>
            <a:off x="2613968" y="1852464"/>
            <a:ext cx="504056"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000" b="0" i="0" u="none" strike="noStrike" cap="none" spc="0" normalizeH="0" baseline="0" dirty="0" smtClean="0">
                <a:ln>
                  <a:noFill/>
                </a:ln>
                <a:solidFill>
                  <a:srgbClr val="FFFFFF"/>
                </a:solidFill>
                <a:effectLst/>
                <a:uFillTx/>
                <a:latin typeface="+mn-lt"/>
                <a:ea typeface="+mn-ea"/>
                <a:cs typeface="+mn-cs"/>
                <a:sym typeface="Helvetica Light"/>
              </a:rPr>
              <a:t>25</a:t>
            </a:r>
            <a:endParaRPr kumimoji="0" lang="it-IT" sz="2000" b="0" i="0" u="none" strike="noStrike" cap="none" spc="0" normalizeH="0" baseline="0" dirty="0">
              <a:ln>
                <a:noFill/>
              </a:ln>
              <a:solidFill>
                <a:srgbClr val="FFFFFF"/>
              </a:solidFill>
              <a:effectLst/>
              <a:uFillTx/>
              <a:latin typeface="+mn-lt"/>
              <a:ea typeface="+mn-ea"/>
              <a:cs typeface="+mn-cs"/>
              <a:sym typeface="Helvetica Light"/>
            </a:endParaRPr>
          </a:p>
        </p:txBody>
      </p:sp>
      <p:sp>
        <p:nvSpPr>
          <p:cNvPr id="5" name="CasellaDiTesto 4"/>
          <p:cNvSpPr txBox="1"/>
          <p:nvPr/>
        </p:nvSpPr>
        <p:spPr>
          <a:xfrm>
            <a:off x="2685976" y="3868688"/>
            <a:ext cx="504056" cy="41036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1" hangingPunct="0">
              <a:lnSpc>
                <a:spcPct val="100000"/>
              </a:lnSpc>
              <a:spcBef>
                <a:spcPts val="0"/>
              </a:spcBef>
              <a:spcAft>
                <a:spcPts val="0"/>
              </a:spcAft>
              <a:buClrTx/>
              <a:buSzTx/>
              <a:buFontTx/>
              <a:buNone/>
              <a:tabLst/>
            </a:pPr>
            <a:r>
              <a:rPr kumimoji="0" lang="it-IT" sz="2000" b="0" i="0" u="none" strike="noStrike" cap="none" spc="0" normalizeH="0" baseline="0" dirty="0" smtClean="0">
                <a:ln>
                  <a:noFill/>
                </a:ln>
                <a:solidFill>
                  <a:srgbClr val="FFFFFF"/>
                </a:solidFill>
                <a:effectLst/>
                <a:uFillTx/>
                <a:latin typeface="+mn-lt"/>
                <a:ea typeface="+mn-ea"/>
                <a:cs typeface="+mn-cs"/>
                <a:sym typeface="Helvetica Light"/>
              </a:rPr>
              <a:t>30</a:t>
            </a:r>
            <a:endParaRPr kumimoji="0" lang="it-IT" sz="2000" b="0" i="0" u="none" strike="noStrike" cap="none" spc="0" normalizeH="0" baseline="0" dirty="0">
              <a:ln>
                <a:noFill/>
              </a:ln>
              <a:solidFill>
                <a:srgbClr val="FFFFFF"/>
              </a:solidFill>
              <a:effectLst/>
              <a:uFillTx/>
              <a:latin typeface="+mn-lt"/>
              <a:ea typeface="+mn-ea"/>
              <a:cs typeface="+mn-cs"/>
              <a:sym typeface="Helvetica Light"/>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0066C1"/>
            </a:gs>
            <a:gs pos="100000">
              <a:srgbClr val="094593"/>
            </a:gs>
          </a:gsLst>
          <a:lin ang="5400000" scaled="0"/>
        </a:gradFill>
        <a:ln w="12700" cap="flat">
          <a:noFill/>
          <a:miter lim="400000"/>
        </a:ln>
        <a:effectLst>
          <a:outerShdw blurRad="76200" dir="18900000" rotWithShape="0">
            <a:srgbClr val="000000">
              <a:alpha val="8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87</TotalTime>
  <Words>2467</Words>
  <Application>Microsoft Office PowerPoint</Application>
  <PresentationFormat>Personalizzato</PresentationFormat>
  <Paragraphs>168</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Gradient</vt:lpstr>
      <vt:lpstr>   ANALYSIS OF:    "To His Coy Mistress"</vt:lpstr>
      <vt:lpstr>Analysis of the title</vt:lpstr>
      <vt:lpstr>Structure of the poem</vt:lpstr>
      <vt:lpstr>Diapositiva 4</vt:lpstr>
      <vt:lpstr>Diapositiva 5</vt:lpstr>
      <vt:lpstr>Diapositiva 6</vt:lpstr>
      <vt:lpstr>Diapositiva 7</vt:lpstr>
      <vt:lpstr>Diapositiva 8</vt:lpstr>
      <vt:lpstr>Diapositiva 9</vt:lpstr>
      <vt:lpstr>Diapositiva 10</vt:lpstr>
      <vt:lpstr>Diapositiva 11</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ANALYSIS OF:    "To His Coy Mistress"</dc:title>
  <cp:lastModifiedBy>Kotta</cp:lastModifiedBy>
  <cp:revision>8</cp:revision>
  <dcterms:modified xsi:type="dcterms:W3CDTF">2015-05-04T18:55:27Z</dcterms:modified>
</cp:coreProperties>
</file>