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004800" cy="9753600"/>
  <p:notesSz cx="6858000" cy="9144000"/>
  <p:defaultTextStyle>
    <a:lvl1pPr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1pPr>
    <a:lvl2pPr indent="2286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2pPr>
    <a:lvl3pPr indent="4572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3pPr>
    <a:lvl4pPr indent="6858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4pPr>
    <a:lvl5pPr indent="9144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5pPr>
    <a:lvl6pPr indent="11430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6pPr>
    <a:lvl7pPr indent="13716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7pPr>
    <a:lvl8pPr indent="16002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8pPr>
    <a:lvl9pPr indent="18288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476" y="-10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50900" y="1270000"/>
            <a:ext cx="113030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Titolo Testo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50900" y="4864100"/>
            <a:ext cx="11303000" cy="1574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5833408" y="4508500"/>
            <a:ext cx="1339521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Testo</a:t>
            </a:r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Titolo Testo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787400" y="8013700"/>
            <a:ext cx="11430000" cy="1562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Titolo Testo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87400" y="1384300"/>
            <a:ext cx="56388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Titolo Testo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87400" y="4876800"/>
            <a:ext cx="5638800" cy="375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Titolo Testo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Titolo Testo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Titolo Testo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54229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Livello 5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indent="2286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indent="4572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indent="6858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indent="9144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indent="11430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indent="13716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indent="16002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indent="18288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titleStyle>
    <p:bodyStyle>
      <a:lvl1pPr marL="444500" indent="-444500" defTabSz="584200">
        <a:spcBef>
          <a:spcPts val="3600"/>
        </a:spcBef>
        <a:buSzPct val="30000"/>
        <a:buBlip>
          <a:blip r:embed="rId14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marL="889000" indent="-444500" defTabSz="584200">
        <a:spcBef>
          <a:spcPts val="3600"/>
        </a:spcBef>
        <a:buSzPct val="30000"/>
        <a:buBlip>
          <a:blip r:embed="rId14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marL="1333500" indent="-444500" defTabSz="584200">
        <a:spcBef>
          <a:spcPts val="3600"/>
        </a:spcBef>
        <a:buSzPct val="30000"/>
        <a:buBlip>
          <a:blip r:embed="rId14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marL="1778000" indent="-444500" defTabSz="584200">
        <a:spcBef>
          <a:spcPts val="3600"/>
        </a:spcBef>
        <a:buSzPct val="30000"/>
        <a:buBlip>
          <a:blip r:embed="rId14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marL="2222500" indent="-444500" defTabSz="584200">
        <a:spcBef>
          <a:spcPts val="3600"/>
        </a:spcBef>
        <a:buSzPct val="30000"/>
        <a:buBlip>
          <a:blip r:embed="rId14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marL="2667000" indent="-444500" defTabSz="584200">
        <a:spcBef>
          <a:spcPts val="3600"/>
        </a:spcBef>
        <a:buSzPct val="30000"/>
        <a:buBlip>
          <a:blip r:embed="rId14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marL="3111500" indent="-444500" defTabSz="584200">
        <a:spcBef>
          <a:spcPts val="3600"/>
        </a:spcBef>
        <a:buSzPct val="30000"/>
        <a:buBlip>
          <a:blip r:embed="rId14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marL="3556000" indent="-444500" defTabSz="584200">
        <a:spcBef>
          <a:spcPts val="3600"/>
        </a:spcBef>
        <a:buSzPct val="30000"/>
        <a:buBlip>
          <a:blip r:embed="rId14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marL="4000500" indent="-444500" defTabSz="584200">
        <a:spcBef>
          <a:spcPts val="3600"/>
        </a:spcBef>
        <a:buSzPct val="30000"/>
        <a:buBlip>
          <a:blip r:embed="rId14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5"/>
          <p:cNvGrpSpPr/>
          <p:nvPr/>
        </p:nvGrpSpPr>
        <p:grpSpPr>
          <a:xfrm>
            <a:off x="641350" y="723900"/>
            <a:ext cx="11722100" cy="6146800"/>
            <a:chOff x="-190500" y="-190500"/>
            <a:chExt cx="11722100" cy="6146800"/>
          </a:xfrm>
        </p:grpSpPr>
        <p:pic>
          <p:nvPicPr>
            <p:cNvPr id="34" name="pasted-image.png"/>
            <p:cNvPicPr/>
            <p:nvPr/>
          </p:nvPicPr>
          <p:blipFill>
            <a:blip r:embed="rId2">
              <a:extLst/>
            </a:blip>
            <a:srcRect t="27484" b="27484"/>
            <a:stretch>
              <a:fillRect/>
            </a:stretch>
          </p:blipFill>
          <p:spPr>
            <a:xfrm>
              <a:off x="0" y="0"/>
              <a:ext cx="11341100" cy="5740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3" name="Immagine 32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90500" y="-190500"/>
              <a:ext cx="11722100" cy="6146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787400" y="7595682"/>
            <a:ext cx="11722100" cy="1219201"/>
          </a:xfrm>
          <a:prstGeom prst="rect">
            <a:avLst/>
          </a:prstGeom>
        </p:spPr>
        <p:txBody>
          <a:bodyPr/>
          <a:lstStyle>
            <a:lvl1pPr algn="ctr" defTabSz="543305">
              <a:defRPr sz="7440">
                <a:effectLst>
                  <a:outerShdw blurRad="47244" dist="35433" dir="5400000" rotWithShape="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40">
                <a:solidFill>
                  <a:srgbClr val="FFFFFF"/>
                </a:solidFill>
                <a:effectLst>
                  <a:outerShdw blurRad="47244" dist="35433" dir="5400000" rotWithShape="0">
                    <a:srgbClr val="000000"/>
                  </a:outerShdw>
                </a:effectLst>
                <a:latin typeface="Calibri Light" pitchFamily="34" charset="0"/>
              </a:rPr>
              <a:t>The scientific revolution</a:t>
            </a:r>
          </a:p>
        </p:txBody>
      </p:sp>
      <p:sp>
        <p:nvSpPr>
          <p:cNvPr id="37" name="Shape 37"/>
          <p:cNvSpPr/>
          <p:nvPr/>
        </p:nvSpPr>
        <p:spPr>
          <a:xfrm>
            <a:off x="6716714" y="6877064"/>
            <a:ext cx="5536772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/>
                <a:latin typeface="Calibri Light" pitchFamily="34" charset="0"/>
              </a:rPr>
              <a:t>The astronomer - Vermeer, 1668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Table of contents</a:t>
            </a:r>
            <a:endParaRPr sz="72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1144550" y="2591593"/>
            <a:ext cx="10751021" cy="5715001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 u="sng" smtClean="0">
                <a:solidFill>
                  <a:srgbClr val="FFFFFF"/>
                </a:solidFill>
                <a:effectLst/>
                <a:hlinkClick r:id="rId3" action="ppaction://hlinksldjump"/>
              </a:rPr>
              <a:t>New scientific methods</a:t>
            </a:r>
            <a:endParaRPr sz="3600" smtClean="0">
              <a:solidFill>
                <a:srgbClr val="FFFFFF"/>
              </a:solidFill>
              <a:effectLst/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 u="sng" smtClean="0">
                <a:solidFill>
                  <a:srgbClr val="FFFFFF"/>
                </a:solidFill>
                <a:effectLst/>
                <a:hlinkClick r:id="rId4" action="ppaction://hlinksldjump"/>
              </a:rPr>
              <a:t>The royal society</a:t>
            </a:r>
            <a:endParaRPr sz="3600" smtClean="0">
              <a:solidFill>
                <a:srgbClr val="FFFFFF"/>
              </a:solidFill>
              <a:effectLst/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 u="sng" smtClean="0">
                <a:solidFill>
                  <a:srgbClr val="FFFFFF"/>
                </a:solidFill>
                <a:effectLst/>
                <a:hlinkClick r:id="rId5" action="ppaction://hlinksldjump"/>
              </a:rPr>
              <a:t>Newton’s view of the universe</a:t>
            </a:r>
            <a:endParaRPr sz="3600" u="sng">
              <a:solidFill>
                <a:srgbClr val="FFFFFF"/>
              </a:solidFill>
              <a:effectLst/>
              <a:hlinkClick r:id="rId5" action="ppaction://hlinksldjump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i="1"/>
            </a:lvl1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7200" i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 Light" pitchFamily="34" charset="0"/>
              </a:rPr>
              <a:t>What does the word “method” mean?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31165" lvl="0" indent="-431165" defTabSz="566674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92">
                <a:solidFill>
                  <a:srgbClr val="FFFFFF"/>
                </a:solidFill>
                <a:effectLst>
                  <a:outerShdw blurRad="49276" dist="36957" dir="5400000" rotWithShape="0">
                    <a:srgbClr val="000000"/>
                  </a:outerShdw>
                </a:effectLst>
                <a:latin typeface="Calibri Light" pitchFamily="34" charset="0"/>
              </a:rPr>
              <a:t>Method means a procedure, technique or a set of rules employed in an activity or to approach the problems of truth and knowledge.</a:t>
            </a:r>
          </a:p>
          <a:p>
            <a:pPr marL="431165" lvl="0" indent="-431165" defTabSz="566674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92">
                <a:solidFill>
                  <a:srgbClr val="FFFFFF"/>
                </a:solidFill>
                <a:effectLst>
                  <a:outerShdw blurRad="49276" dist="36957" dir="5400000" rotWithShape="0">
                    <a:srgbClr val="000000"/>
                  </a:outerShdw>
                </a:effectLst>
                <a:latin typeface="Calibri Light" pitchFamily="34" charset="0"/>
              </a:rPr>
              <a:t>The concept of method probably came from the Greek philosopher Socrates (ca 469-399 BC)</a:t>
            </a:r>
          </a:p>
          <a:p>
            <a:pPr marL="431165" lvl="0" indent="-431165" defTabSz="566674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92">
                <a:solidFill>
                  <a:srgbClr val="FFFFFF"/>
                </a:solidFill>
                <a:effectLst>
                  <a:outerShdw blurRad="49276" dist="36957" dir="5400000" rotWithShape="0">
                    <a:srgbClr val="000000"/>
                  </a:outerShdw>
                </a:effectLst>
                <a:latin typeface="Calibri Light" pitchFamily="34" charset="0"/>
              </a:rPr>
              <a:t>The Socratic method was applied in philosophical discussion regarding ethics and politics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787360" y="804834"/>
            <a:ext cx="11490173" cy="8143932"/>
          </a:xfrm>
          <a:prstGeom prst="rect">
            <a:avLst/>
          </a:prstGeom>
          <a:effectLst>
            <a:outerShdw blurRad="25400" dist="38100" dir="2700000" rotWithShape="0">
              <a:srgbClr val="000000">
                <a:alpha val="64999"/>
              </a:srgbClr>
            </a:outerShdw>
          </a:effectLst>
        </p:spPr>
        <p:txBody>
          <a:bodyPr/>
          <a:lstStyle/>
          <a:p>
            <a:pPr marL="0" lvl="0" indent="0" defTabSz="473201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/>
                <a:latin typeface="Calibri Light" pitchFamily="34" charset="0"/>
              </a:rPr>
              <a:t>There are three different approaches to the study of natural phenomena:</a:t>
            </a:r>
          </a:p>
          <a:p>
            <a:pPr marL="0" lvl="0" indent="0" defTabSz="473201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endParaRPr sz="3200">
              <a:solidFill>
                <a:srgbClr val="FFFFFF"/>
              </a:solidFill>
              <a:effectLst/>
              <a:latin typeface="Calibri Light" pitchFamily="34" charset="0"/>
            </a:endParaRPr>
          </a:p>
          <a:p>
            <a:pPr marL="360045" lvl="0" indent="-360045" defTabSz="473201">
              <a:lnSpc>
                <a:spcPct val="12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 b="1">
                <a:solidFill>
                  <a:srgbClr val="FFFFFF"/>
                </a:solidFill>
                <a:effectLst/>
                <a:latin typeface="Calibri Light" pitchFamily="34" charset="0"/>
                <a:ea typeface="Helvetica Neue"/>
                <a:cs typeface="Helvetica Neue"/>
                <a:sym typeface="Helvetica Neue"/>
              </a:rPr>
              <a:t>deductive method</a:t>
            </a:r>
            <a:r>
              <a:rPr sz="3200">
                <a:solidFill>
                  <a:srgbClr val="FFFFFF"/>
                </a:solidFill>
                <a:effectLst/>
                <a:latin typeface="Calibri Light" pitchFamily="34" charset="0"/>
              </a:rPr>
              <a:t>: the conclusion necessarily follows from the premises (logic, mathematics and geometry).</a:t>
            </a:r>
          </a:p>
          <a:p>
            <a:pPr marL="360045" lvl="0" indent="-360045" defTabSz="473201">
              <a:lnSpc>
                <a:spcPct val="12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 b="1">
                <a:solidFill>
                  <a:srgbClr val="FFFFFF"/>
                </a:solidFill>
                <a:effectLst/>
                <a:latin typeface="Calibri Light" pitchFamily="34" charset="0"/>
                <a:ea typeface="Helvetica Neue"/>
                <a:cs typeface="Helvetica Neue"/>
                <a:sym typeface="Helvetica Neue"/>
              </a:rPr>
              <a:t>experimental method</a:t>
            </a:r>
            <a:r>
              <a:rPr sz="3200">
                <a:solidFill>
                  <a:srgbClr val="FFFFFF"/>
                </a:solidFill>
                <a:effectLst/>
                <a:latin typeface="Calibri Light" pitchFamily="34" charset="0"/>
              </a:rPr>
              <a:t>: formulation of hypotheses and their verification through experience. It moves from the particular to the universal (physics, chemistry and biology).</a:t>
            </a:r>
          </a:p>
          <a:p>
            <a:pPr marL="360045" lvl="0" indent="-360045" defTabSz="473201">
              <a:lnSpc>
                <a:spcPct val="120000"/>
              </a:lnSpc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3200" b="1">
                <a:solidFill>
                  <a:srgbClr val="FFFFFF"/>
                </a:solidFill>
                <a:effectLst/>
                <a:latin typeface="Calibri Light" pitchFamily="34" charset="0"/>
                <a:ea typeface="Helvetica Neue"/>
                <a:cs typeface="Helvetica Neue"/>
                <a:sym typeface="Helvetica Neue"/>
              </a:rPr>
              <a:t>classification method</a:t>
            </a:r>
            <a:r>
              <a:rPr sz="3200">
                <a:solidFill>
                  <a:srgbClr val="FFFFFF"/>
                </a:solidFill>
                <a:effectLst/>
                <a:latin typeface="Calibri Light" pitchFamily="34" charset="0"/>
              </a:rPr>
              <a:t>: placing the organism into a group, class or family according to its biochemical, anatomical or physiological characteristics (biology).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 defTabSz="578358">
              <a:spcBef>
                <a:spcPts val="35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564">
                <a:solidFill>
                  <a:srgbClr val="FFFFFF"/>
                </a:solidFill>
                <a:effectLst/>
                <a:latin typeface="Calibri Light" pitchFamily="34" charset="0"/>
              </a:rPr>
              <a:t>The first half of the 17th century in Europe is characterized by the process of the </a:t>
            </a:r>
            <a:r>
              <a:rPr sz="3564" b="1">
                <a:solidFill>
                  <a:srgbClr val="FFFFFF"/>
                </a:solidFill>
                <a:effectLst/>
                <a:latin typeface="Calibri Light" pitchFamily="34" charset="0"/>
                <a:ea typeface="Helvetica Neue"/>
                <a:cs typeface="Helvetica Neue"/>
                <a:sym typeface="Helvetica Neue"/>
              </a:rPr>
              <a:t>scientific method</a:t>
            </a:r>
            <a:r>
              <a:rPr sz="3564">
                <a:solidFill>
                  <a:srgbClr val="FFFFFF"/>
                </a:solidFill>
                <a:effectLst/>
                <a:latin typeface="Calibri Light" pitchFamily="34" charset="0"/>
              </a:rPr>
              <a:t>.</a:t>
            </a:r>
          </a:p>
          <a:p>
            <a:pPr marL="0" lvl="0" indent="0" defTabSz="578358">
              <a:spcBef>
                <a:spcPts val="35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564">
                <a:solidFill>
                  <a:srgbClr val="FFFFFF"/>
                </a:solidFill>
                <a:effectLst/>
                <a:latin typeface="Calibri Light" pitchFamily="34" charset="0"/>
              </a:rPr>
              <a:t>The scientific method is the study of the physical world by sensory observation and experiment, by mathematical measurement and inductive reasoning.</a:t>
            </a:r>
          </a:p>
          <a:p>
            <a:pPr marL="0" lvl="0" indent="0" defTabSz="578358">
              <a:spcBef>
                <a:spcPts val="35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564">
                <a:solidFill>
                  <a:srgbClr val="FFFFFF"/>
                </a:solidFill>
                <a:effectLst/>
                <a:latin typeface="Calibri Light" pitchFamily="34" charset="0"/>
              </a:rPr>
              <a:t>It had been established by </a:t>
            </a:r>
            <a:r>
              <a:rPr sz="3564" b="1">
                <a:solidFill>
                  <a:srgbClr val="FFFFFF"/>
                </a:solidFill>
                <a:effectLst/>
                <a:latin typeface="Calibri Light" pitchFamily="34" charset="0"/>
                <a:ea typeface="Helvetica Neue"/>
                <a:cs typeface="Helvetica Neue"/>
                <a:sym typeface="Helvetica Neue"/>
              </a:rPr>
              <a:t>Galileo Galilei</a:t>
            </a:r>
            <a:r>
              <a:rPr sz="3564">
                <a:solidFill>
                  <a:srgbClr val="FFFFFF"/>
                </a:solidFill>
                <a:effectLst/>
                <a:latin typeface="Calibri Light" pitchFamily="34" charset="0"/>
              </a:rPr>
              <a:t> and </a:t>
            </a:r>
            <a:r>
              <a:rPr sz="3564" b="1">
                <a:solidFill>
                  <a:srgbClr val="FFFFFF"/>
                </a:solidFill>
                <a:effectLst/>
                <a:latin typeface="Calibri Light" pitchFamily="34" charset="0"/>
                <a:ea typeface="Helvetica Neue"/>
                <a:cs typeface="Helvetica Neue"/>
                <a:sym typeface="Helvetica Neue"/>
              </a:rPr>
              <a:t>Johannes Kepler</a:t>
            </a:r>
            <a:r>
              <a:rPr sz="3564">
                <a:solidFill>
                  <a:srgbClr val="FFFFFF"/>
                </a:solidFill>
                <a:effectLst/>
                <a:latin typeface="Calibri Light" pitchFamily="34" charset="0"/>
              </a:rPr>
              <a:t>.</a:t>
            </a:r>
          </a:p>
          <a:p>
            <a:pPr marL="0" lvl="0" indent="0" defTabSz="578358">
              <a:spcBef>
                <a:spcPts val="35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564">
                <a:solidFill>
                  <a:srgbClr val="FFFFFF"/>
                </a:solidFill>
                <a:effectLst/>
                <a:latin typeface="Calibri Light" pitchFamily="34" charset="0"/>
              </a:rPr>
              <a:t>In England the first age of science culminated with the work of </a:t>
            </a:r>
            <a:r>
              <a:rPr sz="3564" b="1">
                <a:solidFill>
                  <a:srgbClr val="FFFFFF"/>
                </a:solidFill>
                <a:effectLst/>
                <a:latin typeface="Calibri Light" pitchFamily="34" charset="0"/>
                <a:ea typeface="Helvetica Neue"/>
                <a:cs typeface="Helvetica Neue"/>
                <a:sym typeface="Helvetica Neue"/>
              </a:rPr>
              <a:t>Isaac Newton</a:t>
            </a:r>
            <a:r>
              <a:rPr sz="3564">
                <a:solidFill>
                  <a:srgbClr val="FFFFFF"/>
                </a:solidFill>
                <a:effectLst/>
                <a:latin typeface="Calibri Light" pitchFamily="34" charset="0"/>
              </a:rPr>
              <a:t>, who demonstrated the laws of gravity and the motion of planets.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715922" y="0"/>
            <a:ext cx="11430000" cy="224475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 Light" pitchFamily="34" charset="0"/>
              </a:rPr>
              <a:t>The Royal Society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324485" lvl="0" indent="-324485" defTabSz="42646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/>
                <a:latin typeface="Calibri Light" pitchFamily="34" charset="0"/>
              </a:rPr>
              <a:t>In 1662 the Royal Society was founded in </a:t>
            </a:r>
            <a:r>
              <a:rPr sz="3200" b="1">
                <a:solidFill>
                  <a:srgbClr val="FFFFFF"/>
                </a:solidFill>
                <a:effectLst/>
                <a:latin typeface="Calibri Light" pitchFamily="34" charset="0"/>
                <a:ea typeface="Helvetica Neue"/>
                <a:cs typeface="Helvetica Neue"/>
                <a:sym typeface="Helvetica Neue"/>
              </a:rPr>
              <a:t>London</a:t>
            </a:r>
            <a:r>
              <a:rPr sz="3200">
                <a:solidFill>
                  <a:srgbClr val="FFFFFF"/>
                </a:solidFill>
                <a:effectLst/>
                <a:latin typeface="Calibri Light" pitchFamily="34" charset="0"/>
              </a:rPr>
              <a:t> with King Charles II’s patronage. At the same time, London was the </a:t>
            </a:r>
            <a:r>
              <a:rPr sz="3200" b="1">
                <a:solidFill>
                  <a:srgbClr val="FFFFFF"/>
                </a:solidFill>
                <a:effectLst/>
                <a:latin typeface="Calibri Light" pitchFamily="34" charset="0"/>
                <a:ea typeface="Helvetica Neue"/>
                <a:cs typeface="Helvetica Neue"/>
                <a:sym typeface="Helvetica Neue"/>
              </a:rPr>
              <a:t>centre of the development of the new scientific philosophy</a:t>
            </a:r>
            <a:r>
              <a:rPr sz="3200">
                <a:solidFill>
                  <a:srgbClr val="FFFFFF"/>
                </a:solidFill>
                <a:effectLst/>
                <a:latin typeface="Calibri Light" pitchFamily="34" charset="0"/>
              </a:rPr>
              <a:t>.</a:t>
            </a:r>
          </a:p>
          <a:p>
            <a:pPr marL="324485" lvl="0" indent="-324485" defTabSz="42646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/>
                <a:latin typeface="Calibri Light" pitchFamily="34" charset="0"/>
              </a:rPr>
              <a:t>It is the oldest scientific academy in continuous existence; it aims to expand the knowledge by the development and use of science, mathematics, engineering and medicine for the benefit of humanity and the planet.</a:t>
            </a:r>
          </a:p>
          <a:p>
            <a:pPr marL="324485" lvl="0" indent="-324485" defTabSz="42646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/>
                <a:latin typeface="Calibri Light" pitchFamily="34" charset="0"/>
              </a:rPr>
              <a:t>The motto of the society “</a:t>
            </a:r>
            <a:r>
              <a:rPr sz="3200" i="1">
                <a:solidFill>
                  <a:srgbClr val="FFFFFF"/>
                </a:solidFill>
                <a:effectLst/>
                <a:latin typeface="Calibri Light" pitchFamily="34" charset="0"/>
              </a:rPr>
              <a:t>nullius in verba</a:t>
            </a:r>
            <a:r>
              <a:rPr sz="3200">
                <a:solidFill>
                  <a:srgbClr val="FFFFFF"/>
                </a:solidFill>
                <a:effectLst/>
                <a:latin typeface="Calibri Light" pitchFamily="34" charset="0"/>
              </a:rPr>
              <a:t>” was a direct challenge to the dependence of the old philosophy on written authorities.</a:t>
            </a:r>
          </a:p>
          <a:p>
            <a:pPr marL="324485" lvl="0" indent="-324485" defTabSz="42646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/>
                <a:latin typeface="Calibri Light" pitchFamily="34" charset="0"/>
              </a:rPr>
              <a:t>From 1660 some of the typical traits of the English character began to emerge: a materialistic and practical mind, tolerance, reasonableness and common sense.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3/39/GodfreyKneller-IsaacNewton-16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45540" y="-854"/>
            <a:ext cx="4359260" cy="5987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287294" y="254000"/>
            <a:ext cx="8358246" cy="2438400"/>
          </a:xfrm>
          <a:prstGeom prst="rect">
            <a:avLst/>
          </a:prstGeom>
        </p:spPr>
        <p:txBody>
          <a:bodyPr/>
          <a:lstStyle>
            <a:lvl1pPr algn="ctr">
              <a:defRPr sz="68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Calibri Light" pitchFamily="34" charset="0"/>
              </a:rPr>
              <a:t>Newton’s view of the universe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287294" y="3233726"/>
            <a:ext cx="11430000" cy="5715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defTabSz="408940">
              <a:spcBef>
                <a:spcPts val="25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FFFFFF"/>
                </a:solidFill>
                <a:effectLst>
                  <a:outerShdw blurRad="35560" dist="26669" dir="5400000" rotWithShape="0">
                    <a:srgbClr val="000000"/>
                  </a:outerShdw>
                </a:effectLst>
                <a:latin typeface="Calibri Light" pitchFamily="34" charset="0"/>
              </a:rPr>
              <a:t>The most important change of European thought in 17th - 18th century was the </a:t>
            </a:r>
            <a:r>
              <a:rPr sz="3000" b="1">
                <a:solidFill>
                  <a:srgbClr val="FFFFFF"/>
                </a:solidFill>
                <a:effectLst>
                  <a:outerShdw blurRad="35560" dist="26669" dir="5400000" rotWithShape="0">
                    <a:srgbClr val="000000"/>
                  </a:outerShdw>
                </a:effectLst>
                <a:latin typeface="Calibri Light" pitchFamily="34" charset="0"/>
                <a:ea typeface="Helvetica Neue"/>
                <a:cs typeface="Helvetica Neue"/>
                <a:sym typeface="Helvetica Neue"/>
              </a:rPr>
              <a:t>scientific revolution</a:t>
            </a:r>
            <a:r>
              <a:rPr sz="3000">
                <a:solidFill>
                  <a:srgbClr val="FFFFFF"/>
                </a:solidFill>
                <a:effectLst>
                  <a:outerShdw blurRad="35560" dist="26669" dir="5400000" rotWithShape="0">
                    <a:srgbClr val="000000"/>
                  </a:outerShdw>
                </a:effectLst>
                <a:latin typeface="Calibri Light" pitchFamily="34" charset="0"/>
              </a:rPr>
              <a:t>.</a:t>
            </a:r>
          </a:p>
          <a:p>
            <a:pPr marL="0" lvl="0" indent="0" defTabSz="408940">
              <a:spcBef>
                <a:spcPts val="25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FFFFFF"/>
                </a:solidFill>
                <a:effectLst>
                  <a:outerShdw blurRad="35560" dist="26669" dir="5400000" rotWithShape="0">
                    <a:srgbClr val="000000"/>
                  </a:outerShdw>
                </a:effectLst>
                <a:latin typeface="Calibri Light" pitchFamily="34" charset="0"/>
              </a:rPr>
              <a:t>Scientific revolution implied: systematic doubt, empirical and sensory verification, the division of human knowledge into separate sciences and the view of the world as a machine.</a:t>
            </a:r>
          </a:p>
          <a:p>
            <a:pPr marL="0" lvl="0" indent="0" defTabSz="408940">
              <a:spcBef>
                <a:spcPts val="25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FFFFFF"/>
                </a:solidFill>
                <a:effectLst>
                  <a:outerShdw blurRad="35560" dist="26669" dir="5400000" rotWithShape="0">
                    <a:srgbClr val="000000"/>
                  </a:outerShdw>
                </a:effectLst>
                <a:latin typeface="Calibri Light" pitchFamily="34" charset="0"/>
              </a:rPr>
              <a:t>There are three sides in the debate of scientific method:</a:t>
            </a:r>
          </a:p>
          <a:p>
            <a:pPr marL="311150" lvl="0" indent="-311150" defTabSz="408940">
              <a:spcBef>
                <a:spcPts val="2500"/>
              </a:spcBef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00" b="1">
                <a:solidFill>
                  <a:srgbClr val="FFFFFF"/>
                </a:solidFill>
                <a:effectLst>
                  <a:outerShdw blurRad="35560" dist="26669" dir="5400000" rotWithShape="0">
                    <a:srgbClr val="000000"/>
                  </a:outerShdw>
                </a:effectLst>
                <a:latin typeface="Calibri Light" pitchFamily="34" charset="0"/>
                <a:ea typeface="Helvetica Neue"/>
                <a:cs typeface="Helvetica Neue"/>
                <a:sym typeface="Helvetica Neue"/>
              </a:rPr>
              <a:t>the Aristotelians</a:t>
            </a:r>
            <a:r>
              <a:rPr sz="3000">
                <a:solidFill>
                  <a:srgbClr val="FFFFFF"/>
                </a:solidFill>
                <a:effectLst>
                  <a:outerShdw blurRad="35560" dist="26669" dir="5400000" rotWithShape="0">
                    <a:srgbClr val="000000"/>
                  </a:outerShdw>
                </a:effectLst>
                <a:latin typeface="Calibri Light" pitchFamily="34" charset="0"/>
              </a:rPr>
              <a:t>: they analyze the nature of things through mathematics, experiments and logical arguments starting from a few basic premises.</a:t>
            </a:r>
          </a:p>
          <a:p>
            <a:pPr marL="311150" lvl="0" indent="-311150" defTabSz="408940">
              <a:spcBef>
                <a:spcPts val="2500"/>
              </a:spcBef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00" b="1">
                <a:solidFill>
                  <a:srgbClr val="FFFFFF"/>
                </a:solidFill>
                <a:effectLst>
                  <a:outerShdw blurRad="35560" dist="26669" dir="5400000" rotWithShape="0">
                    <a:srgbClr val="000000"/>
                  </a:outerShdw>
                </a:effectLst>
                <a:latin typeface="Calibri Light" pitchFamily="34" charset="0"/>
                <a:ea typeface="Helvetica Neue"/>
                <a:cs typeface="Helvetica Neue"/>
                <a:sym typeface="Helvetica Neue"/>
              </a:rPr>
              <a:t>Francis Bacon’s school</a:t>
            </a:r>
            <a:r>
              <a:rPr sz="3000">
                <a:solidFill>
                  <a:srgbClr val="FFFFFF"/>
                </a:solidFill>
                <a:effectLst>
                  <a:outerShdw blurRad="35560" dist="26669" dir="5400000" rotWithShape="0">
                    <a:srgbClr val="000000"/>
                  </a:outerShdw>
                </a:effectLst>
                <a:latin typeface="Calibri Light" pitchFamily="34" charset="0"/>
              </a:rPr>
              <a:t>: he professed the inductive method. He believed scientific should collect all the data possible through experimentation and observation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9074168" y="5805494"/>
            <a:ext cx="393063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0" latinLnBrk="1" hangingPunct="0"/>
            <a:r>
              <a:rPr lang="en-US" sz="2000" dirty="0" smtClean="0"/>
              <a:t>Portrait of Isaac Newton </a:t>
            </a:r>
            <a:r>
              <a:rPr lang="en-US" sz="2000" dirty="0" smtClean="0"/>
              <a:t>in 1689  by </a:t>
            </a:r>
            <a:r>
              <a:rPr lang="en-US" sz="2000" dirty="0" smtClean="0"/>
              <a:t>Godfrey </a:t>
            </a:r>
            <a:r>
              <a:rPr lang="en-US" sz="2000" dirty="0" smtClean="0"/>
              <a:t>Kneller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lang="it-IT" sz="3600" b="1" dirty="0" smtClean="0">
                <a:solidFill>
                  <a:srgbClr val="FFFFFF"/>
                </a:solidFill>
                <a:effectLst/>
                <a:latin typeface="Calibri Light" pitchFamily="34" charset="0"/>
                <a:ea typeface="Helvetica Neue"/>
                <a:cs typeface="Helvetica Neue"/>
                <a:sym typeface="Helvetica Neue"/>
              </a:rPr>
              <a:t>Ma</a:t>
            </a:r>
            <a:r>
              <a:rPr sz="3600" b="1" smtClean="0">
                <a:solidFill>
                  <a:srgbClr val="FFFFFF"/>
                </a:solidFill>
                <a:effectLst/>
                <a:latin typeface="Calibri Light" pitchFamily="34" charset="0"/>
                <a:ea typeface="Helvetica Neue"/>
                <a:cs typeface="Helvetica Neue"/>
                <a:sym typeface="Helvetica Neue"/>
              </a:rPr>
              <a:t>thematical </a:t>
            </a:r>
            <a:r>
              <a:rPr sz="3600" b="1">
                <a:solidFill>
                  <a:srgbClr val="FFFFFF"/>
                </a:solidFill>
                <a:effectLst/>
                <a:latin typeface="Calibri Light" pitchFamily="34" charset="0"/>
                <a:ea typeface="Helvetica Neue"/>
                <a:cs typeface="Helvetica Neue"/>
                <a:sym typeface="Helvetica Neue"/>
              </a:rPr>
              <a:t>- deductive approach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/>
                <a:latin typeface="Calibri Light" pitchFamily="34" charset="0"/>
              </a:rPr>
              <a:t>Isaac Newton believed in the </a:t>
            </a:r>
            <a:r>
              <a:rPr sz="3600" b="1">
                <a:solidFill>
                  <a:srgbClr val="FFFFFF"/>
                </a:solidFill>
                <a:effectLst/>
                <a:latin typeface="Calibri Light" pitchFamily="34" charset="0"/>
                <a:ea typeface="Helvetica Neue"/>
                <a:cs typeface="Helvetica Neue"/>
                <a:sym typeface="Helvetica Neue"/>
              </a:rPr>
              <a:t>mechanical univers</a:t>
            </a:r>
            <a:r>
              <a:rPr sz="3600">
                <a:solidFill>
                  <a:srgbClr val="FFFFFF"/>
                </a:solidFill>
                <a:effectLst/>
                <a:latin typeface="Calibri Light" pitchFamily="34" charset="0"/>
              </a:rPr>
              <a:t>e. He thought the universe could be explained completely through the use of </a:t>
            </a:r>
            <a:r>
              <a:rPr sz="3600" b="1">
                <a:solidFill>
                  <a:srgbClr val="FFFFFF"/>
                </a:solidFill>
                <a:effectLst/>
                <a:latin typeface="Calibri Light" pitchFamily="34" charset="0"/>
                <a:ea typeface="Helvetica Neue"/>
                <a:cs typeface="Helvetica Neue"/>
                <a:sym typeface="Helvetica Neue"/>
              </a:rPr>
              <a:t>mathematics</a:t>
            </a:r>
            <a:r>
              <a:rPr sz="3600">
                <a:solidFill>
                  <a:srgbClr val="FFFFFF"/>
                </a:solidFill>
                <a:effectLst/>
                <a:latin typeface="Calibri Light" pitchFamily="34" charset="0"/>
              </a:rPr>
              <a:t>.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/>
                <a:latin typeface="Calibri Light" pitchFamily="34" charset="0"/>
              </a:rPr>
              <a:t>He believed all the planets and other objects moved according to a physical attraction between them: </a:t>
            </a:r>
            <a:r>
              <a:rPr sz="3600" b="1">
                <a:solidFill>
                  <a:srgbClr val="FFFFFF"/>
                </a:solidFill>
                <a:effectLst/>
                <a:latin typeface="Calibri Light" pitchFamily="34" charset="0"/>
                <a:ea typeface="Helvetica Neue"/>
                <a:cs typeface="Helvetica Neue"/>
                <a:sym typeface="Helvetica Neue"/>
              </a:rPr>
              <a:t>gravity</a:t>
            </a:r>
            <a:r>
              <a:rPr sz="3600">
                <a:solidFill>
                  <a:srgbClr val="FFFFFF"/>
                </a:solidFill>
                <a:effectLst/>
                <a:latin typeface="Calibri Light" pitchFamily="34" charset="0"/>
              </a:rPr>
              <a:t>.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/>
                <a:latin typeface="Calibri Light" pitchFamily="34" charset="0"/>
              </a:rPr>
              <a:t>Newton based his view of the universe on the concept of </a:t>
            </a:r>
            <a:r>
              <a:rPr sz="3600" b="1">
                <a:solidFill>
                  <a:srgbClr val="FFFFFF"/>
                </a:solidFill>
                <a:effectLst/>
                <a:latin typeface="Calibri Light" pitchFamily="34" charset="0"/>
                <a:ea typeface="Helvetica Neue"/>
                <a:cs typeface="Helvetica Neue"/>
                <a:sym typeface="Helvetica Neue"/>
              </a:rPr>
              <a:t>inertia</a:t>
            </a:r>
            <a:r>
              <a:rPr sz="3600">
                <a:solidFill>
                  <a:srgbClr val="FFFFFF"/>
                </a:solidFill>
                <a:effectLst/>
                <a:latin typeface="Calibri Light" pitchFamily="34" charset="0"/>
              </a:rPr>
              <a:t>. 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Indust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</TotalTime>
  <Words>551</Words>
  <PresentationFormat>Personalizzato</PresentationFormat>
  <Paragraphs>36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Industrial</vt:lpstr>
      <vt:lpstr>The scientific revolution</vt:lpstr>
      <vt:lpstr>Table of contents</vt:lpstr>
      <vt:lpstr>What does the word “method” mean?</vt:lpstr>
      <vt:lpstr>Diapositiva 4</vt:lpstr>
      <vt:lpstr>Diapositiva 5</vt:lpstr>
      <vt:lpstr>The Royal Society</vt:lpstr>
      <vt:lpstr>Newton’s view of the universe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scientific revolution</dc:title>
  <cp:lastModifiedBy>Eva</cp:lastModifiedBy>
  <cp:revision>4</cp:revision>
  <dcterms:modified xsi:type="dcterms:W3CDTF">2015-05-11T20:53:50Z</dcterms:modified>
</cp:coreProperties>
</file>