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86F077B-A50F-4D64-8574-E2D6A98A5553}" type="datetimeFigureOut">
              <a:rPr lang="en-US" dirty="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2/20/2015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2/20/2015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2/20/2015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2/20/2015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5B747F8-9654-4282-85D2-65F41AAE7A75}" type="datetimeFigureOut">
              <a:rPr lang="en-US" dirty="0"/>
              <a:t>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2/20/2015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GB" dirty="0" smtClean="0"/>
              <a:t>Dickensian Societies</a:t>
            </a:r>
            <a:endParaRPr lang="en-GB" dirty="0"/>
          </a:p>
        </p:txBody>
      </p:sp>
      <p:sp>
        <p:nvSpPr>
          <p:cNvPr id="3" name="Sottotitolo 2"/>
          <p:cNvSpPr>
            <a:spLocks noGrp="1"/>
          </p:cNvSpPr>
          <p:nvPr>
            <p:ph type="subTitle" idx="1"/>
          </p:nvPr>
        </p:nvSpPr>
        <p:spPr/>
        <p:txBody>
          <a:bodyPr/>
          <a:lstStyle/>
          <a:p>
            <a:r>
              <a:rPr lang="en-US" dirty="0" smtClean="0"/>
              <a:t>Charles dickens’ Themes: today and yesterday</a:t>
            </a:r>
            <a:endParaRPr lang="it-IT" dirty="0"/>
          </a:p>
        </p:txBody>
      </p:sp>
    </p:spTree>
    <p:extLst>
      <p:ext uri="{BB962C8B-B14F-4D97-AF65-F5344CB8AC3E}">
        <p14:creationId xmlns:p14="http://schemas.microsoft.com/office/powerpoint/2010/main" val="1759893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Children Exploitation: Modernity</a:t>
            </a:r>
            <a:endParaRPr lang="en-GB" dirty="0"/>
          </a:p>
        </p:txBody>
      </p:sp>
      <p:sp>
        <p:nvSpPr>
          <p:cNvPr id="3" name="Segnaposto contenuto 2"/>
          <p:cNvSpPr>
            <a:spLocks noGrp="1"/>
          </p:cNvSpPr>
          <p:nvPr>
            <p:ph sz="half" idx="1"/>
          </p:nvPr>
        </p:nvSpPr>
        <p:spPr>
          <a:xfrm>
            <a:off x="1097280" y="1948765"/>
            <a:ext cx="5689888" cy="4023360"/>
          </a:xfrm>
        </p:spPr>
        <p:txBody>
          <a:bodyPr>
            <a:noAutofit/>
          </a:bodyPr>
          <a:lstStyle/>
          <a:p>
            <a:pPr algn="just">
              <a:buFont typeface="Arial" panose="020B0604020202020204" pitchFamily="34" charset="0"/>
              <a:buChar char="•"/>
            </a:pPr>
            <a:r>
              <a:rPr lang="it-IT" dirty="0" smtClean="0"/>
              <a:t> </a:t>
            </a:r>
            <a:r>
              <a:rPr lang="en-US" dirty="0"/>
              <a:t>In all, 246 million children </a:t>
            </a:r>
            <a:r>
              <a:rPr lang="en-US" dirty="0" smtClean="0"/>
              <a:t>work</a:t>
            </a:r>
            <a:r>
              <a:rPr lang="en-US" dirty="0"/>
              <a:t>. For more than </a:t>
            </a:r>
            <a:r>
              <a:rPr lang="en-US" dirty="0" smtClean="0"/>
              <a:t>half, </a:t>
            </a:r>
            <a:r>
              <a:rPr lang="en-US" dirty="0"/>
              <a:t>work is risky to health and they have from 5 to 14 years.</a:t>
            </a:r>
          </a:p>
          <a:p>
            <a:pPr algn="just">
              <a:buFont typeface="Arial" panose="020B0604020202020204" pitchFamily="34" charset="0"/>
              <a:buChar char="•"/>
            </a:pPr>
            <a:r>
              <a:rPr lang="en-US" dirty="0" smtClean="0"/>
              <a:t> They </a:t>
            </a:r>
            <a:r>
              <a:rPr lang="en-US" dirty="0"/>
              <a:t>live mostly in Asia (150 million), many in Africa and Eastern </a:t>
            </a:r>
            <a:r>
              <a:rPr lang="en-US" dirty="0" smtClean="0"/>
              <a:t>Europe; </a:t>
            </a:r>
            <a:r>
              <a:rPr lang="en-US" dirty="0"/>
              <a:t>but </a:t>
            </a:r>
            <a:r>
              <a:rPr lang="en-US" dirty="0" smtClean="0"/>
              <a:t>they </a:t>
            </a:r>
            <a:r>
              <a:rPr lang="en-US" dirty="0"/>
              <a:t>don't </a:t>
            </a:r>
            <a:r>
              <a:rPr lang="en-US" dirty="0" smtClean="0"/>
              <a:t>lack in </a:t>
            </a:r>
            <a:r>
              <a:rPr lang="en-US" dirty="0"/>
              <a:t>the </a:t>
            </a:r>
            <a:r>
              <a:rPr lang="en-US" dirty="0" smtClean="0"/>
              <a:t>West.</a:t>
            </a:r>
            <a:endParaRPr lang="en-US" dirty="0"/>
          </a:p>
          <a:p>
            <a:pPr algn="just">
              <a:buFont typeface="Arial" panose="020B0604020202020204" pitchFamily="34" charset="0"/>
              <a:buChar char="•"/>
            </a:pPr>
            <a:r>
              <a:rPr lang="en-US" dirty="0" smtClean="0"/>
              <a:t> The children are </a:t>
            </a:r>
            <a:r>
              <a:rPr lang="en-US" dirty="0"/>
              <a:t>used as soldiers, sex </a:t>
            </a:r>
            <a:r>
              <a:rPr lang="en-US" dirty="0" smtClean="0"/>
              <a:t>slaves, </a:t>
            </a:r>
            <a:r>
              <a:rPr lang="en-US" dirty="0" smtClean="0"/>
              <a:t>hard workers</a:t>
            </a:r>
            <a:r>
              <a:rPr lang="en-US" dirty="0"/>
              <a:t>, </a:t>
            </a:r>
            <a:r>
              <a:rPr lang="en-US" dirty="0"/>
              <a:t>porters and spies.</a:t>
            </a:r>
          </a:p>
          <a:p>
            <a:pPr algn="just">
              <a:buFont typeface="Arial" panose="020B0604020202020204" pitchFamily="34" charset="0"/>
              <a:buChar char="•"/>
            </a:pPr>
            <a:r>
              <a:rPr lang="en-US" dirty="0" smtClean="0"/>
              <a:t> They </a:t>
            </a:r>
            <a:r>
              <a:rPr lang="en-US" dirty="0"/>
              <a:t>suffer the consequences of strain and </a:t>
            </a:r>
            <a:r>
              <a:rPr lang="en-US" dirty="0" smtClean="0"/>
              <a:t>hunger, </a:t>
            </a:r>
            <a:r>
              <a:rPr lang="en-US" dirty="0"/>
              <a:t>are treated </a:t>
            </a:r>
            <a:r>
              <a:rPr lang="en-US" dirty="0" smtClean="0"/>
              <a:t>with violence </a:t>
            </a:r>
            <a:r>
              <a:rPr lang="en-US" dirty="0"/>
              <a:t>and sold.</a:t>
            </a:r>
          </a:p>
          <a:p>
            <a:pPr algn="just">
              <a:buFont typeface="Arial" panose="020B0604020202020204" pitchFamily="34" charset="0"/>
              <a:buChar char="•"/>
            </a:pPr>
            <a:r>
              <a:rPr lang="en-US" dirty="0" smtClean="0"/>
              <a:t> Dickens’ considerations adapt </a:t>
            </a:r>
            <a:r>
              <a:rPr lang="en-US" dirty="0"/>
              <a:t>to the </a:t>
            </a:r>
            <a:r>
              <a:rPr lang="en-US" dirty="0" smtClean="0"/>
              <a:t>present; </a:t>
            </a:r>
            <a:r>
              <a:rPr lang="en-US" dirty="0"/>
              <a:t>the spread of child </a:t>
            </a:r>
            <a:r>
              <a:rPr lang="en-US" dirty="0" smtClean="0"/>
              <a:t>exploitation, however, </a:t>
            </a:r>
            <a:r>
              <a:rPr lang="en-US" dirty="0" smtClean="0"/>
              <a:t>concerns </a:t>
            </a:r>
            <a:r>
              <a:rPr lang="en-US" dirty="0" smtClean="0"/>
              <a:t>not only England but also </a:t>
            </a:r>
            <a:r>
              <a:rPr lang="en-US" dirty="0"/>
              <a:t>the rest of the countries.</a:t>
            </a:r>
            <a:endParaRPr lang="it-IT"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9533" y="2523525"/>
            <a:ext cx="4136147" cy="2667778"/>
          </a:xfrm>
        </p:spPr>
      </p:pic>
    </p:spTree>
    <p:extLst>
      <p:ext uri="{BB962C8B-B14F-4D97-AF65-F5344CB8AC3E}">
        <p14:creationId xmlns:p14="http://schemas.microsoft.com/office/powerpoint/2010/main" val="217811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Hunger: Victorian Age</a:t>
            </a:r>
            <a:endParaRPr lang="en-GB" dirty="0"/>
          </a:p>
        </p:txBody>
      </p:sp>
      <p:sp>
        <p:nvSpPr>
          <p:cNvPr id="4" name="Segnaposto contenuto 3"/>
          <p:cNvSpPr>
            <a:spLocks noGrp="1"/>
          </p:cNvSpPr>
          <p:nvPr>
            <p:ph sz="half" idx="1"/>
          </p:nvPr>
        </p:nvSpPr>
        <p:spPr>
          <a:xfrm>
            <a:off x="1097277" y="1845734"/>
            <a:ext cx="6050498" cy="4023360"/>
          </a:xfrm>
        </p:spPr>
        <p:txBody>
          <a:bodyPr>
            <a:noAutofit/>
          </a:bodyPr>
          <a:lstStyle/>
          <a:p>
            <a:pPr algn="just">
              <a:buFont typeface="Arial" panose="020B0604020202020204" pitchFamily="34" charset="0"/>
              <a:buChar char="•"/>
            </a:pPr>
            <a:r>
              <a:rPr lang="it-IT" dirty="0" smtClean="0"/>
              <a:t> </a:t>
            </a:r>
            <a:r>
              <a:rPr lang="en-US" dirty="0" smtClean="0"/>
              <a:t>“</a:t>
            </a:r>
            <a:r>
              <a:rPr lang="it-IT" i="1" dirty="0" err="1" smtClean="0"/>
              <a:t>Please</a:t>
            </a:r>
            <a:r>
              <a:rPr lang="it-IT" i="1" dirty="0" smtClean="0"/>
              <a:t>, sir, I </a:t>
            </a:r>
            <a:r>
              <a:rPr lang="it-IT" i="1" dirty="0" err="1" smtClean="0"/>
              <a:t>want</a:t>
            </a:r>
            <a:r>
              <a:rPr lang="it-IT" i="1" dirty="0" smtClean="0"/>
              <a:t> some more</a:t>
            </a:r>
            <a:r>
              <a:rPr lang="en-US" dirty="0" smtClean="0"/>
              <a:t>” (Charles Dickens – Oliver Twist – “Oliver wants some more”)</a:t>
            </a:r>
            <a:endParaRPr lang="it-IT" dirty="0" smtClean="0"/>
          </a:p>
          <a:p>
            <a:pPr algn="just">
              <a:buFont typeface="Arial" panose="020B0604020202020204" pitchFamily="34" charset="0"/>
              <a:buChar char="•"/>
            </a:pPr>
            <a:r>
              <a:rPr lang="en-US" i="1" dirty="0" smtClean="0"/>
              <a:t>I </a:t>
            </a:r>
            <a:r>
              <a:rPr lang="en-US" i="1" dirty="0"/>
              <a:t>was one of the </a:t>
            </a:r>
            <a:r>
              <a:rPr lang="en-US" i="1" dirty="0" smtClean="0"/>
              <a:t>most miserable </a:t>
            </a:r>
            <a:r>
              <a:rPr lang="en-US" i="1" dirty="0"/>
              <a:t>little wretches ever seen. I was so </a:t>
            </a:r>
            <a:r>
              <a:rPr lang="en-US" i="1" dirty="0" smtClean="0"/>
              <a:t>sickly</a:t>
            </a:r>
            <a:r>
              <a:rPr lang="en-US" i="1" dirty="0"/>
              <a:t>, that I was always moaning and groaning. </a:t>
            </a:r>
            <a:r>
              <a:rPr lang="en-US" i="1" dirty="0" smtClean="0"/>
              <a:t>I was </a:t>
            </a:r>
            <a:r>
              <a:rPr lang="en-US" i="1" dirty="0"/>
              <a:t>so ragged and dirty, that you wouldn't have touched </a:t>
            </a:r>
            <a:r>
              <a:rPr lang="en-US" i="1" dirty="0" smtClean="0"/>
              <a:t>me </a:t>
            </a:r>
            <a:r>
              <a:rPr lang="en-US" i="1" dirty="0"/>
              <a:t>with a pair of </a:t>
            </a:r>
            <a:r>
              <a:rPr lang="en-US" i="1" dirty="0" smtClean="0"/>
              <a:t>tongs. </a:t>
            </a:r>
            <a:r>
              <a:rPr lang="en-US" dirty="0"/>
              <a:t>(Charles Dickens – Hard Times – </a:t>
            </a:r>
            <a:r>
              <a:rPr lang="en-US" dirty="0" smtClean="0"/>
              <a:t>“Mr. Bounderby”)</a:t>
            </a:r>
          </a:p>
          <a:p>
            <a:pPr algn="just">
              <a:buFont typeface="Arial" panose="020B0604020202020204" pitchFamily="34" charset="0"/>
              <a:buChar char="•"/>
            </a:pPr>
            <a:r>
              <a:rPr lang="en-US" dirty="0"/>
              <a:t> </a:t>
            </a:r>
            <a:r>
              <a:rPr lang="en-US" i="1" dirty="0" smtClean="0"/>
              <a:t>The bowls never wanted wasting. The boys polished them with their spoons till they shone again.</a:t>
            </a:r>
            <a:r>
              <a:rPr lang="en-US" dirty="0" smtClean="0"/>
              <a:t> (Charles Dickens – Oliver Twist – “Oliver wants some more”)</a:t>
            </a:r>
          </a:p>
          <a:p>
            <a:pPr algn="just">
              <a:buFont typeface="Arial" panose="020B0604020202020204" pitchFamily="34" charset="0"/>
              <a:buChar char="•"/>
            </a:pPr>
            <a:r>
              <a:rPr lang="en-US" dirty="0"/>
              <a:t> </a:t>
            </a:r>
            <a:r>
              <a:rPr lang="en-US" i="1" dirty="0" smtClean="0"/>
              <a:t>Oliver and his companions suffered the tortures of slow starvation.</a:t>
            </a:r>
            <a:r>
              <a:rPr lang="en-US" dirty="0" smtClean="0"/>
              <a:t> (Charles Dickens – Oliver Twist – “Oliver wants some more”)</a:t>
            </a:r>
            <a:endParaRPr lang="en-US" dirty="0"/>
          </a:p>
        </p:txBody>
      </p:sp>
      <p:pic>
        <p:nvPicPr>
          <p:cNvPr id="11" name="Segnaposto contenuto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04248" y="1845734"/>
            <a:ext cx="3351432" cy="4022725"/>
          </a:xfrm>
        </p:spPr>
      </p:pic>
    </p:spTree>
    <p:extLst>
      <p:ext uri="{BB962C8B-B14F-4D97-AF65-F5344CB8AC3E}">
        <p14:creationId xmlns:p14="http://schemas.microsoft.com/office/powerpoint/2010/main" val="1629308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Hunger: Modernity</a:t>
            </a:r>
            <a:endParaRPr lang="en-GB" dirty="0"/>
          </a:p>
        </p:txBody>
      </p:sp>
      <p:sp>
        <p:nvSpPr>
          <p:cNvPr id="3" name="Segnaposto contenuto 2"/>
          <p:cNvSpPr>
            <a:spLocks noGrp="1"/>
          </p:cNvSpPr>
          <p:nvPr>
            <p:ph sz="half" idx="1"/>
          </p:nvPr>
        </p:nvSpPr>
        <p:spPr>
          <a:xfrm>
            <a:off x="1097277" y="1845734"/>
            <a:ext cx="6216491" cy="4023360"/>
          </a:xfrm>
        </p:spPr>
        <p:txBody>
          <a:bodyPr>
            <a:noAutofit/>
          </a:bodyPr>
          <a:lstStyle/>
          <a:p>
            <a:pPr algn="just">
              <a:buFont typeface="Arial" panose="020B0604020202020204" pitchFamily="34" charset="0"/>
              <a:buChar char="•"/>
            </a:pPr>
            <a:r>
              <a:rPr lang="en-US" dirty="0" smtClean="0"/>
              <a:t> The </a:t>
            </a:r>
            <a:r>
              <a:rPr lang="en-US" dirty="0"/>
              <a:t>problem of suffering hunger today mainly affects populations living on the </a:t>
            </a:r>
            <a:r>
              <a:rPr lang="en-US" dirty="0" smtClean="0"/>
              <a:t>Third World.</a:t>
            </a:r>
          </a:p>
          <a:p>
            <a:pPr algn="just">
              <a:buFont typeface="Arial" panose="020B0604020202020204" pitchFamily="34" charset="0"/>
              <a:buChar char="•"/>
            </a:pPr>
            <a:r>
              <a:rPr lang="en-US" dirty="0"/>
              <a:t> </a:t>
            </a:r>
            <a:r>
              <a:rPr lang="en-US" dirty="0" smtClean="0"/>
              <a:t>Poor </a:t>
            </a:r>
            <a:r>
              <a:rPr lang="en-US" dirty="0"/>
              <a:t>nutrition leads to weight loss, apathy, nervous system depression, lower resistance to disease, premature aging, death by starvation. These consequences are manifested especially in </a:t>
            </a:r>
            <a:r>
              <a:rPr lang="en-US" dirty="0" smtClean="0"/>
              <a:t>children.</a:t>
            </a:r>
          </a:p>
          <a:p>
            <a:pPr algn="just">
              <a:buFont typeface="Arial" panose="020B0604020202020204" pitchFamily="34" charset="0"/>
              <a:buChar char="•"/>
            </a:pPr>
            <a:r>
              <a:rPr lang="en-US" dirty="0"/>
              <a:t> </a:t>
            </a:r>
            <a:r>
              <a:rPr lang="en-US" dirty="0" smtClean="0"/>
              <a:t>The </a:t>
            </a:r>
            <a:r>
              <a:rPr lang="en-US" dirty="0"/>
              <a:t>request of Oliver Twist </a:t>
            </a:r>
            <a:r>
              <a:rPr lang="en-US" dirty="0" smtClean="0"/>
              <a:t>symbolizes </a:t>
            </a:r>
            <a:r>
              <a:rPr lang="en-US" dirty="0"/>
              <a:t>the need for food among </a:t>
            </a:r>
            <a:r>
              <a:rPr lang="en-US" dirty="0" smtClean="0"/>
              <a:t>children, </a:t>
            </a:r>
            <a:r>
              <a:rPr lang="en-US" dirty="0"/>
              <a:t>but currently this need is not so common in Western industrialized </a:t>
            </a:r>
            <a:r>
              <a:rPr lang="en-US" dirty="0" smtClean="0"/>
              <a:t>countries.</a:t>
            </a:r>
          </a:p>
          <a:p>
            <a:pPr algn="just">
              <a:buFont typeface="Arial" panose="020B0604020202020204" pitchFamily="34" charset="0"/>
              <a:buChar char="•"/>
            </a:pPr>
            <a:r>
              <a:rPr lang="en-US" dirty="0"/>
              <a:t> </a:t>
            </a:r>
            <a:r>
              <a:rPr lang="en-US" dirty="0" smtClean="0"/>
              <a:t>The </a:t>
            </a:r>
            <a:r>
              <a:rPr lang="en-US" dirty="0"/>
              <a:t>"symptoms" described in Hard Times are the same that are found currently. The statements of Dickens can be addressed to the present completely but the reference zone must be </a:t>
            </a:r>
            <a:r>
              <a:rPr lang="en-US" dirty="0" smtClean="0"/>
              <a:t>enlarged. </a:t>
            </a:r>
            <a:endParaRPr lang="it-IT"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5438" y="2233502"/>
            <a:ext cx="3530242" cy="3247823"/>
          </a:xfrm>
        </p:spPr>
      </p:pic>
    </p:spTree>
    <p:extLst>
      <p:ext uri="{BB962C8B-B14F-4D97-AF65-F5344CB8AC3E}">
        <p14:creationId xmlns:p14="http://schemas.microsoft.com/office/powerpoint/2010/main" val="176434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Dickens’ Narrative: Main Themes</a:t>
            </a:r>
            <a:endParaRPr lang="en-GB" dirty="0"/>
          </a:p>
        </p:txBody>
      </p:sp>
      <p:sp>
        <p:nvSpPr>
          <p:cNvPr id="3" name="Segnaposto contenuto 2"/>
          <p:cNvSpPr>
            <a:spLocks noGrp="1"/>
          </p:cNvSpPr>
          <p:nvPr>
            <p:ph idx="1"/>
          </p:nvPr>
        </p:nvSpPr>
        <p:spPr/>
        <p:txBody>
          <a:bodyPr/>
          <a:lstStyle/>
          <a:p>
            <a:pPr>
              <a:buFont typeface="Arial" panose="020B0604020202020204" pitchFamily="34" charset="0"/>
              <a:buChar char="•"/>
            </a:pPr>
            <a:r>
              <a:rPr lang="it-IT" dirty="0" smtClean="0"/>
              <a:t> </a:t>
            </a:r>
            <a:r>
              <a:rPr lang="en-GB" dirty="0" smtClean="0"/>
              <a:t>Industrialization and growth of cities</a:t>
            </a:r>
          </a:p>
          <a:p>
            <a:pPr>
              <a:buFont typeface="Arial" panose="020B0604020202020204" pitchFamily="34" charset="0"/>
              <a:buChar char="•"/>
            </a:pPr>
            <a:r>
              <a:rPr lang="en-GB" dirty="0" smtClean="0"/>
              <a:t> </a:t>
            </a:r>
            <a:r>
              <a:rPr lang="it-IT" dirty="0" smtClean="0"/>
              <a:t>Work and social </a:t>
            </a:r>
            <a:r>
              <a:rPr lang="en-GB" dirty="0" smtClean="0"/>
              <a:t>classes</a:t>
            </a:r>
          </a:p>
          <a:p>
            <a:pPr>
              <a:buFont typeface="Arial" panose="020B0604020202020204" pitchFamily="34" charset="0"/>
              <a:buChar char="•"/>
            </a:pPr>
            <a:r>
              <a:rPr lang="en-GB" dirty="0" smtClean="0"/>
              <a:t> </a:t>
            </a:r>
            <a:r>
              <a:rPr lang="en-GB" dirty="0" smtClean="0"/>
              <a:t>Education</a:t>
            </a:r>
          </a:p>
          <a:p>
            <a:pPr>
              <a:buFont typeface="Arial" panose="020B0604020202020204" pitchFamily="34" charset="0"/>
              <a:buChar char="•"/>
            </a:pPr>
            <a:r>
              <a:rPr lang="en-GB" dirty="0" smtClean="0"/>
              <a:t> Children exploitation</a:t>
            </a:r>
          </a:p>
          <a:p>
            <a:pPr>
              <a:buFont typeface="Arial" panose="020B0604020202020204" pitchFamily="34" charset="0"/>
              <a:buChar char="•"/>
            </a:pPr>
            <a:r>
              <a:rPr lang="en-GB" dirty="0" smtClean="0"/>
              <a:t> Hunger and living conditions</a:t>
            </a:r>
          </a:p>
        </p:txBody>
      </p:sp>
    </p:spTree>
    <p:extLst>
      <p:ext uri="{BB962C8B-B14F-4D97-AF65-F5344CB8AC3E}">
        <p14:creationId xmlns:p14="http://schemas.microsoft.com/office/powerpoint/2010/main" val="756762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GB" dirty="0" smtClean="0"/>
              <a:t>Industrialization: Victorian Age</a:t>
            </a:r>
            <a:endParaRPr lang="en-GB" dirty="0"/>
          </a:p>
        </p:txBody>
      </p:sp>
      <p:sp>
        <p:nvSpPr>
          <p:cNvPr id="5" name="Segnaposto contenuto 4"/>
          <p:cNvSpPr>
            <a:spLocks noGrp="1"/>
          </p:cNvSpPr>
          <p:nvPr>
            <p:ph sz="half" idx="1"/>
          </p:nvPr>
        </p:nvSpPr>
        <p:spPr>
          <a:xfrm>
            <a:off x="1097280" y="1845945"/>
            <a:ext cx="4937760" cy="4023360"/>
          </a:xfrm>
        </p:spPr>
        <p:txBody>
          <a:bodyPr>
            <a:normAutofit lnSpcReduction="10000"/>
          </a:bodyPr>
          <a:lstStyle/>
          <a:p>
            <a:pPr algn="just">
              <a:buFont typeface="Arial" panose="020B0604020202020204" pitchFamily="34" charset="0"/>
              <a:buChar char="•"/>
            </a:pPr>
            <a:r>
              <a:rPr lang="it-IT" dirty="0" smtClean="0"/>
              <a:t> </a:t>
            </a:r>
            <a:r>
              <a:rPr lang="it-IT" i="1" dirty="0" smtClean="0"/>
              <a:t>I</a:t>
            </a:r>
            <a:r>
              <a:rPr lang="en-US" i="1" dirty="0" smtClean="0"/>
              <a:t>t </a:t>
            </a:r>
            <a:r>
              <a:rPr lang="en-US" i="1" dirty="0"/>
              <a:t>was a town of red brick, or of brick that </a:t>
            </a:r>
            <a:r>
              <a:rPr lang="en-US" i="1" dirty="0" smtClean="0"/>
              <a:t>would have </a:t>
            </a:r>
            <a:r>
              <a:rPr lang="en-US" i="1" dirty="0"/>
              <a:t>been red if the smoke and ashes </a:t>
            </a:r>
            <a:r>
              <a:rPr lang="en-US" i="1" dirty="0" smtClean="0"/>
              <a:t>had allowed </a:t>
            </a:r>
            <a:r>
              <a:rPr lang="en-US" i="1" dirty="0"/>
              <a:t>it; but as matters stood, it was a town </a:t>
            </a:r>
            <a:r>
              <a:rPr lang="en-US" i="1" dirty="0" smtClean="0"/>
              <a:t>of unnatural </a:t>
            </a:r>
            <a:r>
              <a:rPr lang="en-US" i="1" dirty="0"/>
              <a:t>red and black like the painted face of </a:t>
            </a:r>
            <a:r>
              <a:rPr lang="en-US" i="1" dirty="0" smtClean="0"/>
              <a:t>a savage</a:t>
            </a:r>
            <a:r>
              <a:rPr lang="en-US" i="1" dirty="0"/>
              <a:t>. It was a town of machinery and tall </a:t>
            </a:r>
            <a:r>
              <a:rPr lang="en-US" i="1" dirty="0" smtClean="0"/>
              <a:t>chimneys</a:t>
            </a:r>
            <a:r>
              <a:rPr lang="en-US" i="1" dirty="0"/>
              <a:t>, out of which interminable serpents of </a:t>
            </a:r>
            <a:r>
              <a:rPr lang="en-US" i="1" dirty="0" smtClean="0"/>
              <a:t>smoke trailed </a:t>
            </a:r>
            <a:r>
              <a:rPr lang="en-US" i="1" dirty="0"/>
              <a:t>themselves for ever and ever, and never </a:t>
            </a:r>
            <a:r>
              <a:rPr lang="en-US" i="1" dirty="0" smtClean="0"/>
              <a:t>got uncoiled. </a:t>
            </a:r>
            <a:r>
              <a:rPr lang="en-US" dirty="0" smtClean="0"/>
              <a:t>(Charles dickens – Hard Times – “Coketown”)</a:t>
            </a:r>
          </a:p>
          <a:p>
            <a:pPr algn="just">
              <a:buFont typeface="Arial" panose="020B0604020202020204" pitchFamily="34" charset="0"/>
              <a:buChar char="•"/>
            </a:pPr>
            <a:r>
              <a:rPr lang="en-US" dirty="0"/>
              <a:t> </a:t>
            </a:r>
            <a:r>
              <a:rPr lang="en-US" i="1" dirty="0" smtClean="0"/>
              <a:t>It contained </a:t>
            </a:r>
            <a:r>
              <a:rPr lang="en-US" i="1" dirty="0"/>
              <a:t>several large streets all very like one </a:t>
            </a:r>
            <a:r>
              <a:rPr lang="en-US" i="1" dirty="0" smtClean="0"/>
              <a:t>another</a:t>
            </a:r>
            <a:r>
              <a:rPr lang="en-US" i="1" dirty="0"/>
              <a:t>, and many small streets still more like </a:t>
            </a:r>
            <a:r>
              <a:rPr lang="en-US" i="1" dirty="0" smtClean="0"/>
              <a:t>one another. </a:t>
            </a:r>
            <a:r>
              <a:rPr lang="en-US" dirty="0"/>
              <a:t>(Charles dickens – Hard Times – “Coketown</a:t>
            </a:r>
            <a:r>
              <a:rPr lang="en-US" dirty="0" smtClean="0"/>
              <a:t>”)</a:t>
            </a:r>
            <a:endParaRPr lang="en-US" dirty="0"/>
          </a:p>
        </p:txBody>
      </p:sp>
      <p:pic>
        <p:nvPicPr>
          <p:cNvPr id="7" name="Segnaposto contenut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0800" y="2016125"/>
            <a:ext cx="4572000" cy="3683000"/>
          </a:xfrm>
        </p:spPr>
      </p:pic>
    </p:spTree>
    <p:extLst>
      <p:ext uri="{BB962C8B-B14F-4D97-AF65-F5344CB8AC3E}">
        <p14:creationId xmlns:p14="http://schemas.microsoft.com/office/powerpoint/2010/main" val="2775590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Industrialization: Modernity</a:t>
            </a:r>
            <a:endParaRPr lang="en-GB" dirty="0"/>
          </a:p>
        </p:txBody>
      </p:sp>
      <p:sp>
        <p:nvSpPr>
          <p:cNvPr id="3" name="Segnaposto contenuto 2"/>
          <p:cNvSpPr>
            <a:spLocks noGrp="1"/>
          </p:cNvSpPr>
          <p:nvPr>
            <p:ph sz="half" idx="1"/>
          </p:nvPr>
        </p:nvSpPr>
        <p:spPr>
          <a:xfrm>
            <a:off x="1097278" y="1845733"/>
            <a:ext cx="5651252" cy="4181579"/>
          </a:xfrm>
        </p:spPr>
        <p:txBody>
          <a:bodyPr>
            <a:noAutofit/>
          </a:bodyPr>
          <a:lstStyle/>
          <a:p>
            <a:pPr algn="just">
              <a:buFont typeface="Arial" panose="020B0604020202020204" pitchFamily="34" charset="0"/>
              <a:buChar char="•"/>
            </a:pPr>
            <a:r>
              <a:rPr lang="en-US" dirty="0" smtClean="0"/>
              <a:t> China is the </a:t>
            </a:r>
            <a:r>
              <a:rPr lang="en-US" dirty="0"/>
              <a:t>major case of the current </a:t>
            </a:r>
            <a:r>
              <a:rPr lang="en-US" dirty="0" smtClean="0"/>
              <a:t>industrialization</a:t>
            </a:r>
            <a:r>
              <a:rPr lang="it-IT" dirty="0" smtClean="0"/>
              <a:t>.</a:t>
            </a:r>
          </a:p>
          <a:p>
            <a:pPr algn="just">
              <a:buFont typeface="Arial" panose="020B0604020202020204" pitchFamily="34" charset="0"/>
              <a:buChar char="•"/>
            </a:pPr>
            <a:r>
              <a:rPr lang="it-IT" dirty="0" smtClean="0"/>
              <a:t> </a:t>
            </a:r>
            <a:r>
              <a:rPr lang="it-IT" dirty="0" err="1" smtClean="0"/>
              <a:t>It</a:t>
            </a:r>
            <a:r>
              <a:rPr lang="it-IT" dirty="0" smtClean="0"/>
              <a:t> </a:t>
            </a:r>
            <a:r>
              <a:rPr lang="it-IT" dirty="0" err="1" smtClean="0"/>
              <a:t>was</a:t>
            </a:r>
            <a:r>
              <a:rPr lang="it-IT" dirty="0" smtClean="0"/>
              <a:t> </a:t>
            </a:r>
            <a:r>
              <a:rPr lang="it-IT" dirty="0"/>
              <a:t>the </a:t>
            </a:r>
            <a:r>
              <a:rPr lang="it-IT" dirty="0" err="1"/>
              <a:t>world's</a:t>
            </a:r>
            <a:r>
              <a:rPr lang="it-IT" dirty="0"/>
              <a:t> </a:t>
            </a:r>
            <a:r>
              <a:rPr lang="it-IT" dirty="0" err="1"/>
              <a:t>largest</a:t>
            </a:r>
            <a:r>
              <a:rPr lang="it-IT" dirty="0"/>
              <a:t> </a:t>
            </a:r>
            <a:r>
              <a:rPr lang="it-IT" dirty="0" smtClean="0"/>
              <a:t>producer of CO</a:t>
            </a:r>
            <a:r>
              <a:rPr lang="it-IT" baseline="-25000" dirty="0" smtClean="0"/>
              <a:t>2</a:t>
            </a:r>
            <a:r>
              <a:rPr lang="it-IT" dirty="0" smtClean="0"/>
              <a:t> in 2011, </a:t>
            </a:r>
            <a:r>
              <a:rPr lang="en-US" dirty="0"/>
              <a:t>reaching the highest levels in history</a:t>
            </a:r>
            <a:r>
              <a:rPr lang="it-IT" dirty="0" smtClean="0"/>
              <a:t>.</a:t>
            </a:r>
          </a:p>
          <a:p>
            <a:pPr algn="just">
              <a:buFont typeface="Arial" panose="020B0604020202020204" pitchFamily="34" charset="0"/>
              <a:buChar char="•"/>
            </a:pPr>
            <a:r>
              <a:rPr lang="en-US" dirty="0" smtClean="0"/>
              <a:t> It </a:t>
            </a:r>
            <a:r>
              <a:rPr lang="en-US" dirty="0" smtClean="0"/>
              <a:t>counts </a:t>
            </a:r>
            <a:r>
              <a:rPr lang="en-US" dirty="0"/>
              <a:t>a strong soil and aquifer </a:t>
            </a:r>
            <a:r>
              <a:rPr lang="en-US" dirty="0" smtClean="0"/>
              <a:t>pollution</a:t>
            </a:r>
            <a:r>
              <a:rPr lang="it-IT" dirty="0" smtClean="0"/>
              <a:t>.</a:t>
            </a:r>
            <a:endParaRPr lang="it-IT" dirty="0"/>
          </a:p>
          <a:p>
            <a:pPr algn="just">
              <a:buFont typeface="Arial" panose="020B0604020202020204" pitchFamily="34" charset="0"/>
              <a:buChar char="•"/>
            </a:pPr>
            <a:r>
              <a:rPr lang="en-US" dirty="0" smtClean="0"/>
              <a:t> Buildings </a:t>
            </a:r>
            <a:r>
              <a:rPr lang="en-US" dirty="0"/>
              <a:t>grow in height because of the lack of </a:t>
            </a:r>
            <a:r>
              <a:rPr lang="en-US" dirty="0" smtClean="0"/>
              <a:t>space</a:t>
            </a:r>
          </a:p>
          <a:p>
            <a:pPr algn="just">
              <a:buFont typeface="Arial" panose="020B0604020202020204" pitchFamily="34" charset="0"/>
              <a:buChar char="•"/>
            </a:pPr>
            <a:r>
              <a:rPr lang="en-US" dirty="0"/>
              <a:t> </a:t>
            </a:r>
            <a:r>
              <a:rPr lang="en-US" dirty="0" smtClean="0"/>
              <a:t>T</a:t>
            </a:r>
            <a:r>
              <a:rPr lang="en-US" dirty="0" smtClean="0"/>
              <a:t>he </a:t>
            </a:r>
            <a:r>
              <a:rPr lang="en-US" dirty="0"/>
              <a:t>scheme of the city develops according </a:t>
            </a:r>
            <a:r>
              <a:rPr lang="en-US" dirty="0" smtClean="0"/>
              <a:t>to larger </a:t>
            </a:r>
            <a:r>
              <a:rPr lang="en-US" dirty="0"/>
              <a:t>main roads </a:t>
            </a:r>
            <a:r>
              <a:rPr lang="en-US" dirty="0" smtClean="0"/>
              <a:t>that </a:t>
            </a:r>
            <a:r>
              <a:rPr lang="en-US" dirty="0"/>
              <a:t>gradually become smaller and </a:t>
            </a:r>
            <a:r>
              <a:rPr lang="en-US" dirty="0" smtClean="0"/>
              <a:t>ramified</a:t>
            </a:r>
            <a:r>
              <a:rPr lang="it-IT" dirty="0" smtClean="0"/>
              <a:t>.</a:t>
            </a:r>
          </a:p>
          <a:p>
            <a:pPr algn="just">
              <a:buFont typeface="Arial" panose="020B0604020202020204" pitchFamily="34" charset="0"/>
              <a:buChar char="•"/>
            </a:pPr>
            <a:r>
              <a:rPr lang="it-IT" dirty="0" smtClean="0"/>
              <a:t> </a:t>
            </a:r>
            <a:r>
              <a:rPr lang="en-US" dirty="0"/>
              <a:t>Chinese cities today are the modern version of </a:t>
            </a:r>
            <a:r>
              <a:rPr lang="en-US" dirty="0" smtClean="0"/>
              <a:t>the Dickensian Coketown, </a:t>
            </a:r>
            <a:r>
              <a:rPr lang="en-US" dirty="0"/>
              <a:t>developed on a </a:t>
            </a:r>
            <a:r>
              <a:rPr lang="en-US" dirty="0" smtClean="0"/>
              <a:t>wider scale</a:t>
            </a:r>
            <a:r>
              <a:rPr lang="it-IT" dirty="0" smtClean="0"/>
              <a:t>.</a:t>
            </a:r>
            <a:endParaRPr lang="it-IT"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16528" y="2458269"/>
            <a:ext cx="4479555" cy="2956506"/>
          </a:xfrm>
        </p:spPr>
      </p:pic>
    </p:spTree>
    <p:extLst>
      <p:ext uri="{BB962C8B-B14F-4D97-AF65-F5344CB8AC3E}">
        <p14:creationId xmlns:p14="http://schemas.microsoft.com/office/powerpoint/2010/main" val="1821945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Work: Victorian Age</a:t>
            </a:r>
            <a:endParaRPr lang="it-IT" dirty="0"/>
          </a:p>
        </p:txBody>
      </p:sp>
      <p:sp>
        <p:nvSpPr>
          <p:cNvPr id="3" name="Segnaposto contenuto 2"/>
          <p:cNvSpPr>
            <a:spLocks noGrp="1"/>
          </p:cNvSpPr>
          <p:nvPr>
            <p:ph sz="half" idx="1"/>
          </p:nvPr>
        </p:nvSpPr>
        <p:spPr/>
        <p:txBody>
          <a:bodyPr>
            <a:normAutofit lnSpcReduction="10000"/>
          </a:bodyPr>
          <a:lstStyle/>
          <a:p>
            <a:pPr algn="just">
              <a:buFont typeface="Arial" panose="020B0604020202020204" pitchFamily="34" charset="0"/>
              <a:buChar char="•"/>
            </a:pPr>
            <a:r>
              <a:rPr lang="it-IT" dirty="0" smtClean="0"/>
              <a:t> </a:t>
            </a:r>
            <a:r>
              <a:rPr lang="it-IT" i="1" dirty="0" err="1" smtClean="0"/>
              <a:t>You</a:t>
            </a:r>
            <a:r>
              <a:rPr lang="en-US" i="1" dirty="0" smtClean="0"/>
              <a:t> </a:t>
            </a:r>
            <a:r>
              <a:rPr lang="en-US" i="1" dirty="0"/>
              <a:t>saw nothing in Coketown but what was severely </a:t>
            </a:r>
            <a:r>
              <a:rPr lang="en-US" i="1" dirty="0" smtClean="0"/>
              <a:t>workful. </a:t>
            </a:r>
            <a:r>
              <a:rPr lang="en-US" dirty="0" smtClean="0"/>
              <a:t>(Charles Dickens – Hard Times – “Coketown”)</a:t>
            </a:r>
          </a:p>
          <a:p>
            <a:pPr algn="just">
              <a:buFont typeface="Arial" panose="020B0604020202020204" pitchFamily="34" charset="0"/>
              <a:buChar char="•"/>
            </a:pPr>
            <a:r>
              <a:rPr lang="en-US" dirty="0" smtClean="0"/>
              <a:t> </a:t>
            </a:r>
            <a:r>
              <a:rPr lang="en-US" i="1" dirty="0" smtClean="0"/>
              <a:t>Inhabited by people equally like one another, who all went in and out at the same hours, with the same sound upon the same pavements, to do the same work, and to whom every day was the same as yesterday and to-morrow, and every year the counterpart of the last and the next. </a:t>
            </a:r>
            <a:r>
              <a:rPr lang="en-US" dirty="0"/>
              <a:t>(Charles Dickens – Hard Times – “Coketown</a:t>
            </a:r>
            <a:r>
              <a:rPr lang="en-US" dirty="0" smtClean="0"/>
              <a:t>”)</a:t>
            </a:r>
          </a:p>
          <a:p>
            <a:pPr algn="just">
              <a:buFont typeface="Arial" panose="020B0604020202020204" pitchFamily="34" charset="0"/>
              <a:buChar char="•"/>
            </a:pPr>
            <a:r>
              <a:rPr lang="en-US" dirty="0"/>
              <a:t> </a:t>
            </a:r>
            <a:r>
              <a:rPr lang="en-US" i="1" dirty="0"/>
              <a:t>A man who could never </a:t>
            </a:r>
            <a:r>
              <a:rPr lang="en-US" i="1" dirty="0" smtClean="0"/>
              <a:t>sufficiently </a:t>
            </a:r>
            <a:r>
              <a:rPr lang="en-US" i="1" dirty="0"/>
              <a:t>vaunt himself a self-made man. </a:t>
            </a:r>
            <a:r>
              <a:rPr lang="en-US" dirty="0" smtClean="0"/>
              <a:t>(Charles Dickens – Hard Times – “Mr. Bounderby”)</a:t>
            </a:r>
            <a:endParaRPr lang="it-IT" dirty="0"/>
          </a:p>
        </p:txBody>
      </p:sp>
      <p:pic>
        <p:nvPicPr>
          <p:cNvPr id="7" name="Segnaposto contenut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238" y="2569680"/>
            <a:ext cx="4937125" cy="2575891"/>
          </a:xfrm>
        </p:spPr>
      </p:pic>
    </p:spTree>
    <p:extLst>
      <p:ext uri="{BB962C8B-B14F-4D97-AF65-F5344CB8AC3E}">
        <p14:creationId xmlns:p14="http://schemas.microsoft.com/office/powerpoint/2010/main" val="1913773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Work: </a:t>
            </a:r>
            <a:r>
              <a:rPr lang="en-GB" dirty="0" smtClean="0"/>
              <a:t>Modernity</a:t>
            </a:r>
            <a:endParaRPr lang="en-GB" dirty="0"/>
          </a:p>
        </p:txBody>
      </p:sp>
      <p:sp>
        <p:nvSpPr>
          <p:cNvPr id="3" name="Segnaposto contenuto 2"/>
          <p:cNvSpPr>
            <a:spLocks noGrp="1"/>
          </p:cNvSpPr>
          <p:nvPr>
            <p:ph sz="half" idx="1"/>
          </p:nvPr>
        </p:nvSpPr>
        <p:spPr>
          <a:xfrm>
            <a:off x="1097277" y="1845733"/>
            <a:ext cx="5252008" cy="4310367"/>
          </a:xfrm>
        </p:spPr>
        <p:txBody>
          <a:bodyPr>
            <a:noAutofit/>
          </a:bodyPr>
          <a:lstStyle/>
          <a:p>
            <a:pPr algn="just">
              <a:buFont typeface="Arial" panose="020B0604020202020204" pitchFamily="34" charset="0"/>
              <a:buChar char="•"/>
            </a:pPr>
            <a:r>
              <a:rPr lang="it-IT" dirty="0" smtClean="0"/>
              <a:t> </a:t>
            </a:r>
            <a:r>
              <a:rPr lang="it-IT" i="1" dirty="0" smtClean="0"/>
              <a:t>L’Italia </a:t>
            </a:r>
            <a:r>
              <a:rPr lang="it-IT" i="1" dirty="0"/>
              <a:t>è una Repubblica democratica, fondata sul </a:t>
            </a:r>
            <a:r>
              <a:rPr lang="it-IT" i="1" dirty="0" smtClean="0"/>
              <a:t>lavoro.</a:t>
            </a:r>
            <a:r>
              <a:rPr lang="it-IT" i="1" dirty="0"/>
              <a:t> </a:t>
            </a:r>
            <a:r>
              <a:rPr lang="it-IT" dirty="0" smtClean="0"/>
              <a:t>(Costituzione Italiana – Articolo 1).</a:t>
            </a:r>
            <a:endParaRPr lang="it-IT" dirty="0"/>
          </a:p>
          <a:p>
            <a:pPr algn="just">
              <a:buFont typeface="Arial" panose="020B0604020202020204" pitchFamily="34" charset="0"/>
              <a:buChar char="•"/>
            </a:pPr>
            <a:r>
              <a:rPr lang="en-US" dirty="0" smtClean="0"/>
              <a:t> </a:t>
            </a:r>
            <a:r>
              <a:rPr lang="en-US" dirty="0" smtClean="0"/>
              <a:t>Today saying </a:t>
            </a:r>
            <a:r>
              <a:rPr lang="en-US" dirty="0" smtClean="0"/>
              <a:t>that </a:t>
            </a:r>
            <a:r>
              <a:rPr lang="en-US" dirty="0"/>
              <a:t>the essential condition to achieve happiness is self-realization in the daily </a:t>
            </a:r>
            <a:r>
              <a:rPr lang="en-US" dirty="0" smtClean="0"/>
              <a:t>work is not an </a:t>
            </a:r>
            <a:r>
              <a:rPr lang="en-US" dirty="0"/>
              <a:t>utopia but the true </a:t>
            </a:r>
            <a:r>
              <a:rPr lang="en-US" dirty="0" smtClean="0"/>
              <a:t>reality.</a:t>
            </a:r>
          </a:p>
          <a:p>
            <a:pPr algn="just">
              <a:buFont typeface="Arial" panose="020B0604020202020204" pitchFamily="34" charset="0"/>
              <a:buChar char="•"/>
            </a:pPr>
            <a:r>
              <a:rPr lang="en-US" dirty="0"/>
              <a:t> </a:t>
            </a:r>
            <a:r>
              <a:rPr lang="en-US" dirty="0" smtClean="0"/>
              <a:t>The </a:t>
            </a:r>
            <a:r>
              <a:rPr lang="en-US" dirty="0"/>
              <a:t>use of machines and programmed rhythms lead to a </a:t>
            </a:r>
            <a:r>
              <a:rPr lang="en-US" dirty="0" smtClean="0"/>
              <a:t>“robotization” </a:t>
            </a:r>
            <a:r>
              <a:rPr lang="en-US" dirty="0"/>
              <a:t>of the individual and to his </a:t>
            </a:r>
            <a:r>
              <a:rPr lang="en-US" dirty="0" smtClean="0"/>
              <a:t>depersonalization and alienation.</a:t>
            </a:r>
          </a:p>
          <a:p>
            <a:pPr algn="just">
              <a:buFont typeface="Arial" panose="020B0604020202020204" pitchFamily="34" charset="0"/>
              <a:buChar char="•"/>
            </a:pPr>
            <a:r>
              <a:rPr lang="en-US" dirty="0"/>
              <a:t> </a:t>
            </a:r>
            <a:r>
              <a:rPr lang="en-US" dirty="0" smtClean="0"/>
              <a:t>Work homogenizing the masses </a:t>
            </a:r>
            <a:r>
              <a:rPr lang="en-US" dirty="0"/>
              <a:t>and its importance in society are a constant that binds </a:t>
            </a:r>
            <a:r>
              <a:rPr lang="en-US" dirty="0" smtClean="0"/>
              <a:t>Dickens’ considerations to </a:t>
            </a:r>
            <a:r>
              <a:rPr lang="en-US" dirty="0"/>
              <a:t>the present society and </a:t>
            </a:r>
            <a:r>
              <a:rPr lang="en-US" dirty="0" smtClean="0"/>
              <a:t>that makes </a:t>
            </a:r>
            <a:r>
              <a:rPr lang="en-US" dirty="0"/>
              <a:t>them </a:t>
            </a:r>
            <a:r>
              <a:rPr lang="en-US" dirty="0" smtClean="0"/>
              <a:t>perfectly </a:t>
            </a:r>
            <a:r>
              <a:rPr lang="en-US" dirty="0"/>
              <a:t>compatible with it</a:t>
            </a:r>
            <a:r>
              <a:rPr lang="en-US" dirty="0" smtClean="0"/>
              <a:t>.</a:t>
            </a:r>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35738" y="2408350"/>
            <a:ext cx="4519625" cy="3193554"/>
          </a:xfrm>
        </p:spPr>
      </p:pic>
    </p:spTree>
    <p:extLst>
      <p:ext uri="{BB962C8B-B14F-4D97-AF65-F5344CB8AC3E}">
        <p14:creationId xmlns:p14="http://schemas.microsoft.com/office/powerpoint/2010/main" val="3205586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Education: Victorian Age</a:t>
            </a:r>
            <a:endParaRPr lang="en-GB" dirty="0"/>
          </a:p>
        </p:txBody>
      </p:sp>
      <p:sp>
        <p:nvSpPr>
          <p:cNvPr id="3" name="Segnaposto contenuto 2"/>
          <p:cNvSpPr>
            <a:spLocks noGrp="1"/>
          </p:cNvSpPr>
          <p:nvPr>
            <p:ph sz="half" idx="1"/>
          </p:nvPr>
        </p:nvSpPr>
        <p:spPr/>
        <p:txBody>
          <a:bodyPr/>
          <a:lstStyle/>
          <a:p>
            <a:pPr algn="just">
              <a:buFont typeface="Arial" panose="020B0604020202020204" pitchFamily="34" charset="0"/>
              <a:buChar char="•"/>
            </a:pPr>
            <a:r>
              <a:rPr lang="it-IT" dirty="0" smtClean="0"/>
              <a:t> </a:t>
            </a:r>
            <a:r>
              <a:rPr lang="it-IT" i="1" dirty="0" smtClean="0"/>
              <a:t>He </a:t>
            </a:r>
            <a:r>
              <a:rPr lang="it-IT" i="1" dirty="0" err="1" smtClean="0"/>
              <a:t>seemed</a:t>
            </a:r>
            <a:r>
              <a:rPr lang="it-IT" i="1" dirty="0" smtClean="0"/>
              <a:t> a </a:t>
            </a:r>
            <a:r>
              <a:rPr lang="it-IT" i="1" dirty="0" err="1" smtClean="0"/>
              <a:t>kind</a:t>
            </a:r>
            <a:r>
              <a:rPr lang="it-IT" i="1" dirty="0" smtClean="0"/>
              <a:t> of </a:t>
            </a:r>
            <a:r>
              <a:rPr lang="it-IT" i="1" dirty="0" err="1" smtClean="0"/>
              <a:t>Cannon</a:t>
            </a:r>
            <a:r>
              <a:rPr lang="it-IT" i="1" dirty="0" smtClean="0"/>
              <a:t> </a:t>
            </a:r>
            <a:r>
              <a:rPr lang="it-IT" i="1" dirty="0" err="1" smtClean="0"/>
              <a:t>loaded</a:t>
            </a:r>
            <a:r>
              <a:rPr lang="it-IT" i="1" dirty="0" smtClean="0"/>
              <a:t> to the </a:t>
            </a:r>
            <a:r>
              <a:rPr lang="it-IT" i="1" dirty="0" err="1" smtClean="0"/>
              <a:t>muzzle</a:t>
            </a:r>
            <a:r>
              <a:rPr lang="it-IT" i="1" dirty="0" smtClean="0"/>
              <a:t> with </a:t>
            </a:r>
            <a:r>
              <a:rPr lang="it-IT" i="1" dirty="0" err="1" smtClean="0"/>
              <a:t>facts</a:t>
            </a:r>
            <a:r>
              <a:rPr lang="it-IT" i="1" dirty="0" smtClean="0"/>
              <a:t>.</a:t>
            </a:r>
            <a:r>
              <a:rPr lang="it-IT" dirty="0" smtClean="0"/>
              <a:t> (Charles Dickens – Hard Times – </a:t>
            </a:r>
            <a:r>
              <a:rPr lang="en-US" dirty="0" smtClean="0"/>
              <a:t>“Definition of a horse”)</a:t>
            </a:r>
          </a:p>
          <a:p>
            <a:pPr algn="just">
              <a:buFont typeface="Arial" panose="020B0604020202020204" pitchFamily="34" charset="0"/>
              <a:buChar char="•"/>
            </a:pPr>
            <a:r>
              <a:rPr lang="en-US" dirty="0"/>
              <a:t> </a:t>
            </a:r>
            <a:r>
              <a:rPr lang="en-US" i="1" dirty="0" smtClean="0"/>
              <a:t>Thomas Gradgrind now presented Thomas Gradgrind to the little pitches before him, who were to be filled so full of facts.</a:t>
            </a:r>
            <a:r>
              <a:rPr lang="en-US" dirty="0" smtClean="0"/>
              <a:t> (Charles Dickens – Hard Times – “Definition of a horse”)</a:t>
            </a:r>
          </a:p>
          <a:p>
            <a:pPr algn="just">
              <a:buFont typeface="Arial" panose="020B0604020202020204" pitchFamily="34" charset="0"/>
              <a:buChar char="•"/>
            </a:pPr>
            <a:r>
              <a:rPr lang="en-US" dirty="0"/>
              <a:t> </a:t>
            </a:r>
            <a:r>
              <a:rPr lang="en-US" i="1" dirty="0" smtClean="0"/>
              <a:t>“Girl number twenty,” said Mr. Gradgrind, squarely pointing with his square forefinger, “I don’t know that girl. Who is that girl?”</a:t>
            </a:r>
            <a:r>
              <a:rPr lang="en-US" dirty="0" smtClean="0"/>
              <a:t> (Charles Dickens – Hard Times – “Definition of a horse”)</a:t>
            </a:r>
            <a:endParaRPr lang="it-IT" dirty="0"/>
          </a:p>
        </p:txBody>
      </p:sp>
      <p:pic>
        <p:nvPicPr>
          <p:cNvPr id="9" name="Segnaposto contenuto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12246" y="1964041"/>
            <a:ext cx="2726457" cy="3786746"/>
          </a:xfrm>
        </p:spPr>
      </p:pic>
    </p:spTree>
    <p:extLst>
      <p:ext uri="{BB962C8B-B14F-4D97-AF65-F5344CB8AC3E}">
        <p14:creationId xmlns:p14="http://schemas.microsoft.com/office/powerpoint/2010/main" val="3883711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Education: Modernity</a:t>
            </a:r>
            <a:endParaRPr lang="en-GB" dirty="0"/>
          </a:p>
        </p:txBody>
      </p:sp>
      <p:sp>
        <p:nvSpPr>
          <p:cNvPr id="3" name="Segnaposto contenuto 2"/>
          <p:cNvSpPr>
            <a:spLocks noGrp="1"/>
          </p:cNvSpPr>
          <p:nvPr>
            <p:ph sz="half" idx="1"/>
          </p:nvPr>
        </p:nvSpPr>
        <p:spPr>
          <a:xfrm>
            <a:off x="1097278" y="1845734"/>
            <a:ext cx="5458068" cy="4023360"/>
          </a:xfrm>
        </p:spPr>
        <p:txBody>
          <a:bodyPr>
            <a:normAutofit fontScale="92500" lnSpcReduction="20000"/>
          </a:bodyPr>
          <a:lstStyle/>
          <a:p>
            <a:pPr algn="just">
              <a:buFont typeface="Arial" panose="020B0604020202020204" pitchFamily="34" charset="0"/>
              <a:buChar char="•"/>
            </a:pPr>
            <a:r>
              <a:rPr lang="it-IT" dirty="0" smtClean="0"/>
              <a:t> </a:t>
            </a:r>
            <a:r>
              <a:rPr lang="en-US" sz="2200" dirty="0"/>
              <a:t>The right to study, as regard to the industrialized countries, </a:t>
            </a:r>
            <a:r>
              <a:rPr lang="en-US" sz="2200" dirty="0" smtClean="0"/>
              <a:t>is </a:t>
            </a:r>
            <a:r>
              <a:rPr lang="en-US" sz="2200" dirty="0"/>
              <a:t>undeniable at any age and social status</a:t>
            </a:r>
            <a:r>
              <a:rPr lang="it-IT" sz="2200" dirty="0" smtClean="0"/>
              <a:t>.</a:t>
            </a:r>
          </a:p>
          <a:p>
            <a:pPr algn="just">
              <a:buFont typeface="Arial" panose="020B0604020202020204" pitchFamily="34" charset="0"/>
              <a:buChar char="•"/>
            </a:pPr>
            <a:r>
              <a:rPr lang="it-IT" sz="2200" dirty="0"/>
              <a:t> </a:t>
            </a:r>
            <a:r>
              <a:rPr lang="en-US" sz="2200" dirty="0"/>
              <a:t>Educating does not mean imposing ideas, but rather stimulate children minds to a </a:t>
            </a:r>
            <a:r>
              <a:rPr lang="en-US" sz="2200" dirty="0" smtClean="0"/>
              <a:t>flexible, varied and elastic growth</a:t>
            </a:r>
            <a:r>
              <a:rPr lang="it-IT" sz="2200" dirty="0" smtClean="0"/>
              <a:t>.</a:t>
            </a:r>
          </a:p>
          <a:p>
            <a:pPr algn="just">
              <a:buFont typeface="Arial" panose="020B0604020202020204" pitchFamily="34" charset="0"/>
              <a:buChar char="•"/>
            </a:pPr>
            <a:r>
              <a:rPr lang="it-IT" sz="2200" dirty="0"/>
              <a:t> </a:t>
            </a:r>
            <a:r>
              <a:rPr lang="en-US" sz="2200" dirty="0"/>
              <a:t>Understanding of specific data and storing them is only </a:t>
            </a:r>
            <a:r>
              <a:rPr lang="en-US" sz="2200" dirty="0" smtClean="0"/>
              <a:t>one part </a:t>
            </a:r>
            <a:r>
              <a:rPr lang="en-US" sz="2200" dirty="0"/>
              <a:t>of school </a:t>
            </a:r>
            <a:r>
              <a:rPr lang="en-US" sz="2200" dirty="0" smtClean="0"/>
              <a:t>education</a:t>
            </a:r>
            <a:r>
              <a:rPr lang="it-IT" sz="2200" dirty="0" smtClean="0"/>
              <a:t>.</a:t>
            </a:r>
          </a:p>
          <a:p>
            <a:pPr algn="just">
              <a:buFont typeface="Arial" panose="020B0604020202020204" pitchFamily="34" charset="0"/>
              <a:buChar char="•"/>
            </a:pPr>
            <a:r>
              <a:rPr lang="it-IT" sz="2200" dirty="0"/>
              <a:t> </a:t>
            </a:r>
            <a:r>
              <a:rPr lang="en-US" sz="2200" dirty="0"/>
              <a:t>The relationship between teacher and student is regulated by special rules that require it nor totally friendly nor totally detached and anonymous</a:t>
            </a:r>
            <a:r>
              <a:rPr lang="it-IT" sz="2200" dirty="0" smtClean="0"/>
              <a:t>.</a:t>
            </a:r>
          </a:p>
          <a:p>
            <a:pPr algn="just">
              <a:buFont typeface="Arial" panose="020B0604020202020204" pitchFamily="34" charset="0"/>
              <a:buChar char="•"/>
            </a:pPr>
            <a:r>
              <a:rPr lang="it-IT" sz="2200" dirty="0"/>
              <a:t> </a:t>
            </a:r>
            <a:r>
              <a:rPr lang="en-US" sz="2200" dirty="0"/>
              <a:t>The statements of Dickens in the current reality find only a partial confirmation: </a:t>
            </a:r>
            <a:r>
              <a:rPr lang="en-US" sz="2200" dirty="0" smtClean="0"/>
              <a:t>students </a:t>
            </a:r>
            <a:r>
              <a:rPr lang="en-US" sz="2200" dirty="0"/>
              <a:t>are individuals and not just memories</a:t>
            </a:r>
            <a:r>
              <a:rPr lang="it-IT" sz="2200" dirty="0" smtClean="0"/>
              <a:t>.</a:t>
            </a:r>
            <a:endParaRPr lang="it-IT" sz="2200"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40066" y="2305644"/>
            <a:ext cx="4096673" cy="3103540"/>
          </a:xfrm>
        </p:spPr>
      </p:pic>
    </p:spTree>
    <p:extLst>
      <p:ext uri="{BB962C8B-B14F-4D97-AF65-F5344CB8AC3E}">
        <p14:creationId xmlns:p14="http://schemas.microsoft.com/office/powerpoint/2010/main" val="2605263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Children Exploitation: Victorian Age</a:t>
            </a:r>
            <a:endParaRPr lang="en-GB" dirty="0"/>
          </a:p>
        </p:txBody>
      </p:sp>
      <p:sp>
        <p:nvSpPr>
          <p:cNvPr id="3" name="Segnaposto contenuto 2"/>
          <p:cNvSpPr>
            <a:spLocks noGrp="1"/>
          </p:cNvSpPr>
          <p:nvPr>
            <p:ph sz="half" idx="1"/>
          </p:nvPr>
        </p:nvSpPr>
        <p:spPr>
          <a:xfrm>
            <a:off x="1097280" y="2039163"/>
            <a:ext cx="4427759" cy="3677959"/>
          </a:xfrm>
        </p:spPr>
        <p:txBody>
          <a:bodyPr/>
          <a:lstStyle/>
          <a:p>
            <a:pPr algn="just">
              <a:buFont typeface="Arial" panose="020B0604020202020204" pitchFamily="34" charset="0"/>
              <a:buChar char="•"/>
            </a:pPr>
            <a:r>
              <a:rPr lang="it-IT" i="1" dirty="0" smtClean="0"/>
              <a:t> </a:t>
            </a:r>
            <a:r>
              <a:rPr lang="en-GB" i="1" dirty="0" smtClean="0"/>
              <a:t>The room in which the boys were fed, was a large stone hall, with a copper at one end</a:t>
            </a:r>
            <a:r>
              <a:rPr lang="it-IT" i="1" dirty="0" smtClean="0"/>
              <a:t>.</a:t>
            </a:r>
            <a:r>
              <a:rPr lang="it-IT" dirty="0" smtClean="0"/>
              <a:t> (Charles Dickens – Oliver Twist – </a:t>
            </a:r>
            <a:r>
              <a:rPr lang="en-US" dirty="0"/>
              <a:t>“</a:t>
            </a:r>
            <a:r>
              <a:rPr lang="it-IT" dirty="0" smtClean="0"/>
              <a:t>Oliver </a:t>
            </a:r>
            <a:r>
              <a:rPr lang="it-IT" dirty="0" err="1" smtClean="0"/>
              <a:t>wants</a:t>
            </a:r>
            <a:r>
              <a:rPr lang="it-IT" dirty="0" smtClean="0"/>
              <a:t> some more</a:t>
            </a:r>
            <a:r>
              <a:rPr lang="en-US" dirty="0" smtClean="0"/>
              <a:t>”)</a:t>
            </a:r>
          </a:p>
          <a:p>
            <a:pPr algn="just">
              <a:buFont typeface="Arial" panose="020B0604020202020204" pitchFamily="34" charset="0"/>
              <a:buChar char="•"/>
            </a:pPr>
            <a:r>
              <a:rPr lang="it-IT" i="1" dirty="0" smtClean="0"/>
              <a:t> </a:t>
            </a:r>
            <a:r>
              <a:rPr lang="en-GB" i="1" dirty="0" smtClean="0"/>
              <a:t>Oliver was ordered into instant confinement; and bill was next morning pasted on the outside of the gate, offering a reward of five pounds to anybody who would take Oliver Twist off the hands of the parish</a:t>
            </a:r>
            <a:r>
              <a:rPr lang="it-IT" i="1" dirty="0" smtClean="0"/>
              <a:t>. </a:t>
            </a:r>
            <a:r>
              <a:rPr lang="it-IT" dirty="0" smtClean="0"/>
              <a:t>(Charles Dickens – Oliver Twist – </a:t>
            </a:r>
            <a:r>
              <a:rPr lang="en-US" dirty="0" smtClean="0"/>
              <a:t>“Oliver wants some more”)</a:t>
            </a:r>
          </a:p>
        </p:txBody>
      </p:sp>
      <p:pic>
        <p:nvPicPr>
          <p:cNvPr id="7" name="Segnaposto contenut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09145" y="1959739"/>
            <a:ext cx="4937125" cy="3563954"/>
          </a:xfrm>
        </p:spPr>
      </p:pic>
    </p:spTree>
    <p:extLst>
      <p:ext uri="{BB962C8B-B14F-4D97-AF65-F5344CB8AC3E}">
        <p14:creationId xmlns:p14="http://schemas.microsoft.com/office/powerpoint/2010/main" val="770467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ttivo">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341</TotalTime>
  <Words>1082</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Calibri</vt:lpstr>
      <vt:lpstr>Calibri Light</vt:lpstr>
      <vt:lpstr>Retrospettivo</vt:lpstr>
      <vt:lpstr>Dickensian Societies</vt:lpstr>
      <vt:lpstr>Dickens’ Narrative: Main Themes</vt:lpstr>
      <vt:lpstr>Industrialization: Victorian Age</vt:lpstr>
      <vt:lpstr>Industrialization: Modernity</vt:lpstr>
      <vt:lpstr>Work: Victorian Age</vt:lpstr>
      <vt:lpstr>Work: Modernity</vt:lpstr>
      <vt:lpstr>Education: Victorian Age</vt:lpstr>
      <vt:lpstr>Education: Modernity</vt:lpstr>
      <vt:lpstr>Children Exploitation: Victorian Age</vt:lpstr>
      <vt:lpstr>Children Exploitation: Modernity</vt:lpstr>
      <vt:lpstr>Hunger: Victorian Age</vt:lpstr>
      <vt:lpstr>Hunger: Modernity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Dickensian Societies</dc:title>
  <dc:creator>Cosetta Scarpin</dc:creator>
  <cp:lastModifiedBy>Cosetta Scarpin</cp:lastModifiedBy>
  <cp:revision>44</cp:revision>
  <dcterms:created xsi:type="dcterms:W3CDTF">2015-02-07T15:11:31Z</dcterms:created>
  <dcterms:modified xsi:type="dcterms:W3CDTF">2015-02-20T13:28:35Z</dcterms:modified>
</cp:coreProperties>
</file>