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377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47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28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86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528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315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86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75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6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3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7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6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1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0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5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6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791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ilenabeltramini.it/schoolwork1415/readInteracting.php?act=readTask&amp;tid=6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The modern age</a:t>
            </a:r>
            <a:endParaRPr lang="en-GB" sz="6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1890 – 1930</a:t>
            </a:r>
          </a:p>
          <a:p>
            <a:r>
              <a:rPr lang="en-GB" sz="2600" dirty="0" smtClean="0"/>
              <a:t>An age of crisis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957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Eliot’s Mythical Method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270856"/>
            <a:ext cx="10853669" cy="3649133"/>
          </a:xfrm>
        </p:spPr>
        <p:txBody>
          <a:bodyPr>
            <a:noAutofit/>
          </a:bodyPr>
          <a:lstStyle/>
          <a:p>
            <a:r>
              <a:rPr lang="en-GB" sz="2200" dirty="0" smtClean="0"/>
              <a:t>Myth </a:t>
            </a:r>
            <a:r>
              <a:rPr lang="en-GB" sz="2200" dirty="0"/>
              <a:t>and </a:t>
            </a:r>
            <a:r>
              <a:rPr lang="en-GB" sz="2200" dirty="0" smtClean="0"/>
              <a:t>ritual in T. S. Eliot:</a:t>
            </a:r>
          </a:p>
          <a:p>
            <a:pPr lvl="1"/>
            <a:r>
              <a:rPr lang="en-US" sz="2200" dirty="0" smtClean="0"/>
              <a:t>Potential </a:t>
            </a:r>
            <a:r>
              <a:rPr lang="en-US" sz="2200" dirty="0"/>
              <a:t>means of ordering and transforming into significance contemporary </a:t>
            </a:r>
            <a:r>
              <a:rPr lang="en-US" sz="2200" dirty="0" smtClean="0"/>
              <a:t>experience</a:t>
            </a:r>
            <a:endParaRPr lang="en-GB" sz="2200" dirty="0" smtClean="0"/>
          </a:p>
          <a:p>
            <a:pPr lvl="1"/>
            <a:r>
              <a:rPr lang="en-US" sz="2200" i="1" dirty="0" smtClean="0"/>
              <a:t>It </a:t>
            </a:r>
            <a:r>
              <a:rPr lang="en-US" sz="2200" i="1" dirty="0"/>
              <a:t>is simply a way of controlling and ordering, of giving a shape and a significance to the immense panorama of futility and anarchy which is contemporary </a:t>
            </a:r>
            <a:r>
              <a:rPr lang="en-US" sz="2200" i="1" dirty="0" smtClean="0"/>
              <a:t>history</a:t>
            </a:r>
          </a:p>
          <a:p>
            <a:r>
              <a:rPr lang="en-US" sz="2200" dirty="0" smtClean="0"/>
              <a:t>Eliot</a:t>
            </a:r>
            <a:r>
              <a:rPr lang="en-US" sz="2200" dirty="0"/>
              <a:t> </a:t>
            </a:r>
            <a:r>
              <a:rPr lang="en-US" sz="2200" dirty="0" smtClean="0"/>
              <a:t>and Joyce's  technique </a:t>
            </a:r>
            <a:r>
              <a:rPr lang="en-US" sz="2200" dirty="0"/>
              <a:t>for </a:t>
            </a:r>
            <a:r>
              <a:rPr lang="en-US" sz="2200" dirty="0" smtClean="0"/>
              <a:t>presenting</a:t>
            </a:r>
          </a:p>
          <a:p>
            <a:pPr lvl="1"/>
            <a:r>
              <a:rPr lang="en-US" sz="2200" dirty="0" smtClean="0"/>
              <a:t>Eliot compresses </a:t>
            </a:r>
            <a:r>
              <a:rPr lang="en-US" sz="2200" dirty="0"/>
              <a:t>and </a:t>
            </a:r>
            <a:r>
              <a:rPr lang="en-US" sz="2200" dirty="0" smtClean="0"/>
              <a:t>alludes: condensation of the “immense panorama”</a:t>
            </a:r>
          </a:p>
          <a:p>
            <a:pPr lvl="1"/>
            <a:r>
              <a:rPr lang="en-US" sz="2200" dirty="0" smtClean="0"/>
              <a:t>Joyce expands </a:t>
            </a:r>
            <a:r>
              <a:rPr lang="en-US" sz="2200" dirty="0"/>
              <a:t>the moment </a:t>
            </a:r>
            <a:r>
              <a:rPr lang="en-US" sz="2200" dirty="0" smtClean="0"/>
              <a:t>to infinitude</a:t>
            </a:r>
          </a:p>
          <a:p>
            <a:pPr lvl="1"/>
            <a:r>
              <a:rPr lang="en-US" sz="2200" dirty="0" smtClean="0"/>
              <a:t>Both </a:t>
            </a:r>
            <a:r>
              <a:rPr lang="en-US" sz="2200" dirty="0"/>
              <a:t>elevate their ideas/assertions using the mythology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887675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Eliot’s Objective Correlative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142067"/>
            <a:ext cx="10712002" cy="3649133"/>
          </a:xfrm>
        </p:spPr>
        <p:txBody>
          <a:bodyPr>
            <a:noAutofit/>
          </a:bodyPr>
          <a:lstStyle/>
          <a:p>
            <a:r>
              <a:rPr lang="en-US" sz="2200" i="1" dirty="0" smtClean="0"/>
              <a:t>The </a:t>
            </a:r>
            <a:r>
              <a:rPr lang="en-US" sz="2200" i="1" dirty="0"/>
              <a:t>only way of expressing emotion in the form of art is by finding an “objective correlative”; in other words, a set of objects, a situation, a chain of events which shall be the formula of that particular emotion; such that when the external facts, which must terminate in sensory experience, are given, the emotion is immediately </a:t>
            </a:r>
            <a:r>
              <a:rPr lang="en-US" sz="2200" i="1" dirty="0" smtClean="0"/>
              <a:t>evoked</a:t>
            </a:r>
            <a:endParaRPr lang="en-US" sz="2200" dirty="0" smtClean="0"/>
          </a:p>
          <a:p>
            <a:pPr lvl="1"/>
            <a:r>
              <a:rPr lang="en-US" sz="2200" dirty="0"/>
              <a:t>If the matter (thought, feeling, action) is </a:t>
            </a:r>
            <a:r>
              <a:rPr lang="en-US" sz="2200" i="1" dirty="0" smtClean="0"/>
              <a:t>too much</a:t>
            </a:r>
            <a:r>
              <a:rPr lang="en-US" sz="2200" dirty="0" smtClean="0"/>
              <a:t> </a:t>
            </a:r>
            <a:r>
              <a:rPr lang="en-US" sz="2200" dirty="0"/>
              <a:t>we have a </a:t>
            </a:r>
            <a:r>
              <a:rPr lang="en-US" sz="2200" dirty="0" smtClean="0"/>
              <a:t>lack </a:t>
            </a:r>
            <a:r>
              <a:rPr lang="en-US" sz="2200" dirty="0"/>
              <a:t>of </a:t>
            </a:r>
            <a:r>
              <a:rPr lang="en-US" sz="2200" dirty="0" smtClean="0"/>
              <a:t>unity; we say too much</a:t>
            </a:r>
          </a:p>
          <a:p>
            <a:pPr lvl="1"/>
            <a:r>
              <a:rPr lang="en-US" sz="2200" dirty="0" smtClean="0"/>
              <a:t>If the </a:t>
            </a:r>
            <a:r>
              <a:rPr lang="en-US" sz="2200" dirty="0"/>
              <a:t>experience is </a:t>
            </a:r>
            <a:r>
              <a:rPr lang="en-US" sz="2200" dirty="0" smtClean="0"/>
              <a:t>buried by </a:t>
            </a:r>
            <a:r>
              <a:rPr lang="en-US" sz="2200" dirty="0"/>
              <a:t>the words we have another kind of discrepancy and </a:t>
            </a:r>
            <a:r>
              <a:rPr lang="en-US" sz="2200" dirty="0" smtClean="0"/>
              <a:t>strain; we are speechless</a:t>
            </a:r>
          </a:p>
          <a:p>
            <a:pPr lvl="1"/>
            <a:r>
              <a:rPr lang="en-US" sz="2200" dirty="0" smtClean="0"/>
              <a:t>A </a:t>
            </a:r>
            <a:r>
              <a:rPr lang="en-US" sz="2200" dirty="0"/>
              <a:t>successful artistic creation requires an exquisite balance between, and coalescence of form and </a:t>
            </a:r>
            <a:r>
              <a:rPr lang="en-US" sz="2200" dirty="0" smtClean="0"/>
              <a:t>matter</a:t>
            </a:r>
          </a:p>
        </p:txBody>
      </p:sp>
    </p:spTree>
    <p:extLst>
      <p:ext uri="{BB962C8B-B14F-4D97-AF65-F5344CB8AC3E}">
        <p14:creationId xmlns:p14="http://schemas.microsoft.com/office/powerpoint/2010/main" val="1917961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Anthropology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J. Fraser, </a:t>
            </a:r>
            <a:r>
              <a:rPr lang="en-GB" sz="2200" i="1" dirty="0" smtClean="0"/>
              <a:t>The Golden Bough</a:t>
            </a:r>
            <a:r>
              <a:rPr lang="en-GB" sz="2200" dirty="0" smtClean="0"/>
              <a:t>, 1890:</a:t>
            </a:r>
          </a:p>
          <a:p>
            <a:pPr lvl="1"/>
            <a:r>
              <a:rPr lang="en-US" sz="2200" dirty="0" smtClean="0"/>
              <a:t>New </a:t>
            </a:r>
            <a:r>
              <a:rPr lang="en-US" sz="2200" dirty="0"/>
              <a:t>interest in mythology and </a:t>
            </a:r>
            <a:r>
              <a:rPr lang="en-US" sz="2200" dirty="0" smtClean="0"/>
              <a:t>pre-history</a:t>
            </a:r>
          </a:p>
          <a:p>
            <a:pPr lvl="1"/>
            <a:r>
              <a:rPr lang="en-US" sz="2200" dirty="0" smtClean="0"/>
              <a:t>Sources </a:t>
            </a:r>
            <a:r>
              <a:rPr lang="en-US" sz="2200" dirty="0"/>
              <a:t>of art lay in the “unconscious”, which can be a collective unconscious as well as a personal </a:t>
            </a:r>
            <a:r>
              <a:rPr lang="en-US" sz="2200" dirty="0" smtClean="0"/>
              <a:t>one</a:t>
            </a:r>
          </a:p>
          <a:p>
            <a:pPr lvl="1"/>
            <a:r>
              <a:rPr lang="en-US" sz="2200" dirty="0" smtClean="0"/>
              <a:t>Interest </a:t>
            </a:r>
            <a:r>
              <a:rPr lang="en-US" sz="2200" dirty="0"/>
              <a:t>in the man beneath the surface of so - called “civilization</a:t>
            </a:r>
            <a:r>
              <a:rPr lang="en-US" sz="2200" dirty="0" smtClean="0"/>
              <a:t>”</a:t>
            </a:r>
          </a:p>
          <a:p>
            <a:pPr lvl="1"/>
            <a:r>
              <a:rPr lang="en-US" sz="2200" dirty="0"/>
              <a:t>Discussion on the ancient myth of the Grail and on primeval </a:t>
            </a:r>
            <a:r>
              <a:rPr lang="en-US" sz="2200" dirty="0" smtClean="0"/>
              <a:t>customs</a:t>
            </a:r>
          </a:p>
          <a:p>
            <a:pPr lvl="1"/>
            <a:r>
              <a:rPr lang="en-US" sz="2200" i="1" dirty="0" smtClean="0"/>
              <a:t>We </a:t>
            </a:r>
            <a:r>
              <a:rPr lang="en-US" sz="2200" i="1" dirty="0"/>
              <a:t>seem to move on a thin crust which may at any moment be rent by the subterranean forces slumbering </a:t>
            </a:r>
            <a:r>
              <a:rPr lang="en-US" sz="2200" i="1" dirty="0" smtClean="0"/>
              <a:t>below</a:t>
            </a:r>
            <a:endParaRPr lang="en-GB" sz="2200" i="1" dirty="0"/>
          </a:p>
        </p:txBody>
      </p:sp>
    </p:spTree>
    <p:extLst>
      <p:ext uri="{BB962C8B-B14F-4D97-AF65-F5344CB8AC3E}">
        <p14:creationId xmlns:p14="http://schemas.microsoft.com/office/powerpoint/2010/main" val="1559218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source and </a:t>
            </a:r>
            <a:r>
              <a:rPr lang="en-GB" dirty="0" smtClean="0"/>
              <a:t>author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142067"/>
            <a:ext cx="10660486" cy="3859488"/>
          </a:xfrm>
        </p:spPr>
        <p:txBody>
          <a:bodyPr>
            <a:normAutofit fontScale="92500"/>
          </a:bodyPr>
          <a:lstStyle/>
          <a:p>
            <a:r>
              <a:rPr lang="en-GB" sz="2400" dirty="0" smtClean="0"/>
              <a:t>Source:</a:t>
            </a:r>
          </a:p>
          <a:p>
            <a:pPr lvl="1"/>
            <a:r>
              <a:rPr lang="en-GB" sz="2200" dirty="0">
                <a:hlinkClick r:id="rId2"/>
              </a:rPr>
              <a:t>http://</a:t>
            </a:r>
            <a:r>
              <a:rPr lang="en-GB" sz="2200" dirty="0" smtClean="0">
                <a:hlinkClick r:id="rId2"/>
              </a:rPr>
              <a:t>www.marilenabeltramini.it/schoolwork1415/readInteracting.php?act=readTask&amp;tid=67</a:t>
            </a:r>
            <a:endParaRPr lang="en-GB" sz="2200" dirty="0" smtClean="0"/>
          </a:p>
          <a:p>
            <a:r>
              <a:rPr lang="en-GB" sz="2400" dirty="0" smtClean="0"/>
              <a:t>School:</a:t>
            </a:r>
          </a:p>
          <a:p>
            <a:pPr lvl="1"/>
            <a:r>
              <a:rPr lang="it-IT" sz="2200" dirty="0" smtClean="0"/>
              <a:t>A. Einstein </a:t>
            </a:r>
            <a:r>
              <a:rPr lang="it-IT" sz="2200" dirty="0"/>
              <a:t>high </a:t>
            </a:r>
            <a:r>
              <a:rPr lang="en-GB" sz="2200" dirty="0" smtClean="0"/>
              <a:t>school</a:t>
            </a:r>
            <a:r>
              <a:rPr lang="it-IT" sz="2200" dirty="0" smtClean="0"/>
              <a:t>, ISIS della Bassa Friulana, Cervignano del Friuli</a:t>
            </a:r>
            <a:endParaRPr lang="en-GB" sz="2200" dirty="0" smtClean="0"/>
          </a:p>
          <a:p>
            <a:r>
              <a:rPr lang="en-GB" sz="2400" dirty="0" smtClean="0"/>
              <a:t>Class:</a:t>
            </a:r>
          </a:p>
          <a:p>
            <a:pPr lvl="1"/>
            <a:r>
              <a:rPr lang="en-GB" sz="2200" dirty="0" smtClean="0"/>
              <a:t>5^ ALS</a:t>
            </a:r>
          </a:p>
          <a:p>
            <a:r>
              <a:rPr lang="en-GB" sz="2400" dirty="0"/>
              <a:t>Student:</a:t>
            </a:r>
          </a:p>
          <a:p>
            <a:pPr lvl="1"/>
            <a:r>
              <a:rPr lang="en-GB" sz="2200" dirty="0"/>
              <a:t>Scarpin </a:t>
            </a:r>
            <a:r>
              <a:rPr lang="en-GB" sz="2200" dirty="0" smtClean="0"/>
              <a:t>Cosetta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04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index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GB" sz="2200" dirty="0" smtClean="0"/>
              <a:t>Slide 3: Historical changes</a:t>
            </a:r>
          </a:p>
          <a:p>
            <a:r>
              <a:rPr lang="en-GB" sz="2200" dirty="0" smtClean="0"/>
              <a:t>Different critical elements:</a:t>
            </a:r>
          </a:p>
          <a:p>
            <a:pPr lvl="1"/>
            <a:r>
              <a:rPr lang="en-GB" sz="2000" dirty="0" smtClean="0"/>
              <a:t>Slide </a:t>
            </a:r>
            <a:r>
              <a:rPr lang="en-GB" sz="2000" dirty="0" smtClean="0"/>
              <a:t>4: Philosophical and Literary crisis</a:t>
            </a:r>
          </a:p>
          <a:p>
            <a:pPr lvl="1"/>
            <a:r>
              <a:rPr lang="en-GB" sz="2000" dirty="0" smtClean="0"/>
              <a:t>Slide 5: Scientific crisis</a:t>
            </a:r>
          </a:p>
          <a:p>
            <a:r>
              <a:rPr lang="en-GB" sz="2200" dirty="0" smtClean="0"/>
              <a:t>Crisis’ reactions:</a:t>
            </a:r>
          </a:p>
          <a:p>
            <a:pPr lvl="1"/>
            <a:r>
              <a:rPr lang="en-GB" sz="2000" dirty="0" smtClean="0"/>
              <a:t>Slide </a:t>
            </a:r>
            <a:r>
              <a:rPr lang="en-GB" sz="2000" dirty="0" smtClean="0"/>
              <a:t>6: </a:t>
            </a:r>
            <a:r>
              <a:rPr lang="en-GB" sz="2000" dirty="0"/>
              <a:t>French Symbolists</a:t>
            </a:r>
            <a:endParaRPr lang="en-GB" sz="2000" dirty="0" smtClean="0"/>
          </a:p>
          <a:p>
            <a:pPr lvl="1"/>
            <a:r>
              <a:rPr lang="en-GB" sz="2000" dirty="0" smtClean="0"/>
              <a:t>Slide 7: </a:t>
            </a:r>
            <a:r>
              <a:rPr lang="en-GB" sz="2000" dirty="0"/>
              <a:t>English </a:t>
            </a:r>
            <a:r>
              <a:rPr lang="en-GB" sz="2000" dirty="0" smtClean="0"/>
              <a:t>poetry</a:t>
            </a:r>
            <a:endParaRPr lang="en-GB" sz="2000" dirty="0" smtClean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>
              <a:buClr>
                <a:prstClr val="white"/>
              </a:buClr>
            </a:pPr>
            <a:r>
              <a:rPr lang="en-GB" sz="2200" dirty="0" smtClean="0">
                <a:solidFill>
                  <a:prstClr val="white"/>
                </a:solidFill>
              </a:rPr>
              <a:t>Novel development:</a:t>
            </a:r>
          </a:p>
          <a:p>
            <a:pPr lvl="1">
              <a:buClr>
                <a:prstClr val="white"/>
              </a:buClr>
            </a:pPr>
            <a:r>
              <a:rPr lang="en-GB" sz="2000" dirty="0" smtClean="0">
                <a:solidFill>
                  <a:prstClr val="white"/>
                </a:solidFill>
              </a:rPr>
              <a:t>Slide </a:t>
            </a:r>
            <a:r>
              <a:rPr lang="en-GB" sz="2000" dirty="0">
                <a:solidFill>
                  <a:prstClr val="white"/>
                </a:solidFill>
              </a:rPr>
              <a:t>8: New Dramatic Novel</a:t>
            </a:r>
          </a:p>
          <a:p>
            <a:pPr lvl="1">
              <a:buClr>
                <a:prstClr val="white"/>
              </a:buClr>
            </a:pPr>
            <a:r>
              <a:rPr lang="en-GB" sz="2000" dirty="0">
                <a:solidFill>
                  <a:prstClr val="white"/>
                </a:solidFill>
              </a:rPr>
              <a:t>Slide 9: Old Novel</a:t>
            </a:r>
          </a:p>
          <a:p>
            <a:pPr lvl="0">
              <a:buClr>
                <a:prstClr val="white"/>
              </a:buClr>
            </a:pPr>
            <a:r>
              <a:rPr lang="en-GB" sz="2200" dirty="0" smtClean="0">
                <a:solidFill>
                  <a:prstClr val="white"/>
                </a:solidFill>
              </a:rPr>
              <a:t>T.S. Eliot:</a:t>
            </a:r>
          </a:p>
          <a:p>
            <a:pPr lvl="1">
              <a:buClr>
                <a:prstClr val="white"/>
              </a:buClr>
            </a:pPr>
            <a:r>
              <a:rPr lang="en-GB" sz="2000" dirty="0" smtClean="0">
                <a:solidFill>
                  <a:prstClr val="white"/>
                </a:solidFill>
              </a:rPr>
              <a:t>Slide </a:t>
            </a:r>
            <a:r>
              <a:rPr lang="en-GB" sz="2000" dirty="0">
                <a:solidFill>
                  <a:prstClr val="white"/>
                </a:solidFill>
              </a:rPr>
              <a:t>10: Eliot’s Mythical Method</a:t>
            </a:r>
          </a:p>
          <a:p>
            <a:pPr lvl="1">
              <a:buClr>
                <a:prstClr val="white"/>
              </a:buClr>
            </a:pPr>
            <a:r>
              <a:rPr lang="en-GB" sz="2000" dirty="0">
                <a:solidFill>
                  <a:prstClr val="white"/>
                </a:solidFill>
              </a:rPr>
              <a:t>Slide 11: Eliot’s Objective Correlative</a:t>
            </a:r>
          </a:p>
          <a:p>
            <a:pPr lvl="0">
              <a:buClr>
                <a:prstClr val="white"/>
              </a:buClr>
            </a:pPr>
            <a:r>
              <a:rPr lang="en-GB" sz="2200" dirty="0">
                <a:solidFill>
                  <a:prstClr val="white"/>
                </a:solidFill>
              </a:rPr>
              <a:t>Slide 12: Anthropology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24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Historical chances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142067"/>
            <a:ext cx="11162762" cy="4078429"/>
          </a:xfrm>
        </p:spPr>
        <p:txBody>
          <a:bodyPr>
            <a:noAutofit/>
          </a:bodyPr>
          <a:lstStyle/>
          <a:p>
            <a:r>
              <a:rPr lang="en-GB" sz="2200" dirty="0" smtClean="0"/>
              <a:t>Industrialization of France, Germany, Japan and United States</a:t>
            </a:r>
          </a:p>
          <a:p>
            <a:r>
              <a:rPr lang="en-GB" sz="2200" dirty="0" smtClean="0"/>
              <a:t>Creation of an atmosphere of tension that brings to alliances</a:t>
            </a:r>
          </a:p>
          <a:p>
            <a:r>
              <a:rPr lang="en-GB" sz="2200" dirty="0" smtClean="0"/>
              <a:t>1914: alliances bring to the First World War outbreak</a:t>
            </a:r>
          </a:p>
          <a:p>
            <a:r>
              <a:rPr lang="en-US" sz="2200" dirty="0" smtClean="0"/>
              <a:t>Many </a:t>
            </a:r>
            <a:r>
              <a:rPr lang="en-US" sz="2200" dirty="0"/>
              <a:t>lose their faith in liberal democracy, capitalism </a:t>
            </a:r>
            <a:r>
              <a:rPr lang="en-US" sz="2200" dirty="0" smtClean="0"/>
              <a:t>and in </a:t>
            </a:r>
            <a:r>
              <a:rPr lang="en-US" sz="2200" dirty="0"/>
              <a:t>the Victorian idea of progress</a:t>
            </a:r>
            <a:endParaRPr lang="en-GB" sz="2200" dirty="0" smtClean="0"/>
          </a:p>
          <a:p>
            <a:r>
              <a:rPr lang="en-GB" sz="2200" dirty="0" smtClean="0"/>
              <a:t>European domination on the world ends: USA and Russia are the two greatest powers</a:t>
            </a:r>
          </a:p>
          <a:p>
            <a:r>
              <a:rPr lang="en-GB" sz="2200" dirty="0" smtClean="0"/>
              <a:t>1870’s – 1880’s: economic depression causes unemployment </a:t>
            </a:r>
          </a:p>
          <a:p>
            <a:r>
              <a:rPr lang="en-GB" sz="2200" dirty="0" smtClean="0"/>
              <a:t>Beginning of the Welfare State: governments </a:t>
            </a:r>
            <a:r>
              <a:rPr lang="en-GB" sz="2200" dirty="0"/>
              <a:t>accept that states must control </a:t>
            </a:r>
            <a:r>
              <a:rPr lang="en-GB" sz="2200" dirty="0" smtClean="0"/>
              <a:t>a part of the economy</a:t>
            </a:r>
          </a:p>
          <a:p>
            <a:r>
              <a:rPr lang="en-GB" sz="2200" dirty="0" smtClean="0"/>
              <a:t>Marxism </a:t>
            </a:r>
            <a:r>
              <a:rPr lang="en-GB" sz="2200" dirty="0"/>
              <a:t>offers a secure </a:t>
            </a:r>
            <a:r>
              <a:rPr lang="en-GB" sz="2200" dirty="0" smtClean="0"/>
              <a:t>future </a:t>
            </a:r>
            <a:r>
              <a:rPr lang="en-GB" sz="2200" dirty="0"/>
              <a:t>to a </a:t>
            </a:r>
            <a:r>
              <a:rPr lang="en-GB" sz="2200" dirty="0" smtClean="0"/>
              <a:t>generation </a:t>
            </a:r>
            <a:r>
              <a:rPr lang="en-GB" sz="2200" dirty="0"/>
              <a:t>which </a:t>
            </a:r>
            <a:r>
              <a:rPr lang="en-GB" sz="2200" dirty="0" smtClean="0"/>
              <a:t>has no faith </a:t>
            </a:r>
            <a:r>
              <a:rPr lang="en-GB" sz="2200" dirty="0"/>
              <a:t>in traditional </a:t>
            </a:r>
            <a:r>
              <a:rPr lang="en-GB" sz="2200" dirty="0" smtClean="0"/>
              <a:t>values</a:t>
            </a:r>
          </a:p>
          <a:p>
            <a:r>
              <a:rPr lang="en-GB" sz="2200" dirty="0" smtClean="0"/>
              <a:t>1917: Lenin and the Bolsheviks establish a communist economy in Russia</a:t>
            </a:r>
          </a:p>
        </p:txBody>
      </p:sp>
    </p:spTree>
    <p:extLst>
      <p:ext uri="{BB962C8B-B14F-4D97-AF65-F5344CB8AC3E}">
        <p14:creationId xmlns:p14="http://schemas.microsoft.com/office/powerpoint/2010/main" val="4682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Philosophical and literary crisis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335250"/>
            <a:ext cx="10840791" cy="3649133"/>
          </a:xfrm>
        </p:spPr>
        <p:txBody>
          <a:bodyPr>
            <a:noAutofit/>
          </a:bodyPr>
          <a:lstStyle/>
          <a:p>
            <a:r>
              <a:rPr lang="en-GB" sz="2000" dirty="0" smtClean="0"/>
              <a:t>The most </a:t>
            </a:r>
            <a:r>
              <a:rPr lang="en-US" sz="2000" dirty="0" smtClean="0"/>
              <a:t>profound </a:t>
            </a:r>
            <a:r>
              <a:rPr lang="en-US" sz="2000" dirty="0"/>
              <a:t>fear </a:t>
            </a:r>
            <a:r>
              <a:rPr lang="en-US" sz="2000" dirty="0" smtClean="0"/>
              <a:t>of </a:t>
            </a:r>
            <a:r>
              <a:rPr lang="en-US" sz="2000" dirty="0"/>
              <a:t>the </a:t>
            </a:r>
            <a:r>
              <a:rPr lang="en-US" sz="2000" dirty="0" smtClean="0"/>
              <a:t>Victorians is neither </a:t>
            </a:r>
            <a:r>
              <a:rPr lang="en-US" sz="2000" dirty="0"/>
              <a:t>political nor </a:t>
            </a:r>
            <a:r>
              <a:rPr lang="en-US" sz="2000" dirty="0" smtClean="0"/>
              <a:t>social; </a:t>
            </a:r>
            <a:r>
              <a:rPr lang="en-US" sz="2000" dirty="0"/>
              <a:t>it was </a:t>
            </a:r>
            <a:r>
              <a:rPr lang="en-US" sz="2000" dirty="0" smtClean="0"/>
              <a:t>religious</a:t>
            </a:r>
            <a:r>
              <a:rPr lang="en-GB" sz="2000" dirty="0" smtClean="0"/>
              <a:t>:</a:t>
            </a:r>
          </a:p>
          <a:p>
            <a:pPr lvl="1"/>
            <a:r>
              <a:rPr lang="en-GB" sz="2000" dirty="0" smtClean="0"/>
              <a:t>Divine plans disappear: people experience a sense of isolation</a:t>
            </a:r>
          </a:p>
          <a:p>
            <a:r>
              <a:rPr lang="en-GB" sz="2000" dirty="0" smtClean="0"/>
              <a:t>The only sure point of reference for an individual is himself</a:t>
            </a:r>
          </a:p>
          <a:p>
            <a:r>
              <a:rPr lang="en-GB" sz="2000" dirty="0" smtClean="0"/>
              <a:t>Writer’s different reactions:</a:t>
            </a:r>
          </a:p>
          <a:p>
            <a:pPr lvl="1"/>
            <a:r>
              <a:rPr lang="en-GB" sz="2000" dirty="0" smtClean="0"/>
              <a:t>T. Hardy and J. Conrad: believe in cultivating a stoical dignity and acceptation</a:t>
            </a:r>
          </a:p>
          <a:p>
            <a:pPr lvl="1"/>
            <a:r>
              <a:rPr lang="en-GB" sz="2000" dirty="0" smtClean="0"/>
              <a:t>V. Woolf, D. H. Lawrence and E. M. Forster: substitute personal relationship to divine love</a:t>
            </a:r>
          </a:p>
          <a:p>
            <a:pPr lvl="1"/>
            <a:r>
              <a:rPr lang="en-GB" sz="2000" dirty="0" smtClean="0"/>
              <a:t>H. Belloc, G. K. Chesterton and T. S. Eliot: ignore their doubts and become Christians</a:t>
            </a:r>
          </a:p>
          <a:p>
            <a:pPr lvl="1"/>
            <a:r>
              <a:rPr lang="en-GB" sz="2000" dirty="0" smtClean="0"/>
              <a:t>G. B. Shown and H. G. Wells: dedicate themselves to social reform</a:t>
            </a:r>
          </a:p>
          <a:p>
            <a:r>
              <a:rPr lang="en-GB" sz="2000" dirty="0" smtClean="0"/>
              <a:t>There are no values to which refer: characters speak for themselves presenting their point of view</a:t>
            </a:r>
          </a:p>
          <a:p>
            <a:r>
              <a:rPr lang="en-GB" sz="2000" dirty="0" smtClean="0"/>
              <a:t>The novelist disappears from his work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3101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Scientific crisis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322372"/>
            <a:ext cx="10892306" cy="3649133"/>
          </a:xfrm>
        </p:spPr>
        <p:txBody>
          <a:bodyPr>
            <a:noAutofit/>
          </a:bodyPr>
          <a:lstStyle/>
          <a:p>
            <a:r>
              <a:rPr lang="en-US" sz="2200" dirty="0"/>
              <a:t>Euclidean geometry and Newtonian physics </a:t>
            </a:r>
            <a:r>
              <a:rPr lang="en-US" sz="2200" dirty="0" smtClean="0"/>
              <a:t>are </a:t>
            </a:r>
            <a:r>
              <a:rPr lang="en-US" sz="2200" dirty="0"/>
              <a:t>shown to rest on false </a:t>
            </a:r>
            <a:r>
              <a:rPr lang="en-US" sz="2200" dirty="0" smtClean="0"/>
              <a:t>assumptions</a:t>
            </a:r>
            <a:endParaRPr lang="en-US" sz="2200" dirty="0"/>
          </a:p>
          <a:p>
            <a:r>
              <a:rPr lang="en-GB" sz="2200" dirty="0" smtClean="0"/>
              <a:t>A. Einstein: space and time do not exist as separate</a:t>
            </a:r>
          </a:p>
          <a:p>
            <a:r>
              <a:rPr lang="en-GB" sz="2200" dirty="0" smtClean="0"/>
              <a:t>H. Bergson and W. James: </a:t>
            </a:r>
            <a:r>
              <a:rPr lang="en-US" sz="2200" dirty="0" smtClean="0"/>
              <a:t>past </a:t>
            </a:r>
            <a:r>
              <a:rPr lang="en-US" sz="2200" dirty="0"/>
              <a:t>and </a:t>
            </a:r>
            <a:r>
              <a:rPr lang="en-US" sz="2200" dirty="0" smtClean="0"/>
              <a:t>future </a:t>
            </a:r>
            <a:r>
              <a:rPr lang="en-US" sz="2200" dirty="0"/>
              <a:t>exist together with the present in people’s mind </a:t>
            </a:r>
            <a:r>
              <a:rPr lang="en-US" sz="2200" dirty="0" smtClean="0"/>
              <a:t>(“stream </a:t>
            </a:r>
            <a:r>
              <a:rPr lang="en-US" sz="2200" dirty="0"/>
              <a:t>of </a:t>
            </a:r>
            <a:r>
              <a:rPr lang="en-US" sz="2200" dirty="0" smtClean="0"/>
              <a:t>consciousness”)</a:t>
            </a:r>
          </a:p>
          <a:p>
            <a:r>
              <a:rPr lang="en-US" sz="2200" dirty="0" smtClean="0"/>
              <a:t>S. Freud: </a:t>
            </a:r>
            <a:r>
              <a:rPr lang="en-US" sz="2200" dirty="0"/>
              <a:t>people’s </a:t>
            </a:r>
            <a:r>
              <a:rPr lang="en-US" sz="2200" dirty="0" smtClean="0"/>
              <a:t>behavior </a:t>
            </a:r>
            <a:r>
              <a:rPr lang="en-US" sz="2200" dirty="0"/>
              <a:t>depends very largely on the unconscious part of their minds; man’s power of </a:t>
            </a:r>
            <a:r>
              <a:rPr lang="en-US" sz="2200" dirty="0" smtClean="0"/>
              <a:t>reason finds no space</a:t>
            </a:r>
          </a:p>
          <a:p>
            <a:r>
              <a:rPr lang="en-GB" sz="2200" dirty="0" smtClean="0"/>
              <a:t>C. Jung:</a:t>
            </a:r>
          </a:p>
          <a:p>
            <a:pPr lvl="1"/>
            <a:r>
              <a:rPr lang="en-US" sz="2200" dirty="0" smtClean="0"/>
              <a:t>Man’s </a:t>
            </a:r>
            <a:r>
              <a:rPr lang="en-US" sz="2200" dirty="0"/>
              <a:t>unconscious mind </a:t>
            </a:r>
            <a:r>
              <a:rPr lang="en-US" sz="2200" dirty="0" smtClean="0"/>
              <a:t>contains his </a:t>
            </a:r>
            <a:r>
              <a:rPr lang="en-US" sz="2200" dirty="0"/>
              <a:t>racial </a:t>
            </a:r>
            <a:r>
              <a:rPr lang="en-US" sz="2200" dirty="0" smtClean="0"/>
              <a:t>memory (primitive memory about </a:t>
            </a:r>
            <a:r>
              <a:rPr lang="it-IT" sz="2200" dirty="0"/>
              <a:t>the </a:t>
            </a:r>
            <a:r>
              <a:rPr lang="en-GB" sz="2200" dirty="0" smtClean="0"/>
              <a:t>evolutionary race experiences</a:t>
            </a:r>
            <a:r>
              <a:rPr lang="it-IT" sz="2200" dirty="0" smtClean="0"/>
              <a:t>)</a:t>
            </a:r>
          </a:p>
          <a:p>
            <a:pPr lvl="1"/>
            <a:r>
              <a:rPr lang="en-US" sz="2200" dirty="0" smtClean="0"/>
              <a:t>Certain </a:t>
            </a:r>
            <a:r>
              <a:rPr lang="en-US" sz="2200" dirty="0"/>
              <a:t>figures or objects in the ordinary world had great </a:t>
            </a:r>
            <a:r>
              <a:rPr lang="en-US" sz="2200" dirty="0" smtClean="0"/>
              <a:t>symbolic: only </a:t>
            </a:r>
            <a:r>
              <a:rPr lang="en-US" sz="2200" dirty="0"/>
              <a:t>the psychologist, or perhaps the poet, discover </a:t>
            </a:r>
            <a:r>
              <a:rPr lang="en-US" sz="2200" dirty="0" smtClean="0"/>
              <a:t>the </a:t>
            </a:r>
            <a:r>
              <a:rPr lang="en-US" sz="2200" dirty="0"/>
              <a:t>symbolic meanings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1503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French Symbolists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078429"/>
          </a:xfrm>
        </p:spPr>
        <p:txBody>
          <a:bodyPr>
            <a:normAutofit/>
          </a:bodyPr>
          <a:lstStyle/>
          <a:p>
            <a:pPr marL="285750" lvl="1"/>
            <a:r>
              <a:rPr lang="en-US" sz="2200" dirty="0"/>
              <a:t>Certain figures or objects in the ordinary world had great symbolic: only the psychologist, or perhaps the poet, discover the symbolic </a:t>
            </a:r>
            <a:r>
              <a:rPr lang="en-US" sz="2200" dirty="0" smtClean="0"/>
              <a:t>meanings</a:t>
            </a:r>
            <a:endParaRPr lang="en-GB" sz="2200" dirty="0" smtClean="0"/>
          </a:p>
          <a:p>
            <a:pPr marL="285750" lvl="1"/>
            <a:r>
              <a:rPr lang="en-US" sz="2200" dirty="0"/>
              <a:t>French Symbolist </a:t>
            </a:r>
            <a:r>
              <a:rPr lang="en-US" sz="2200" dirty="0" smtClean="0"/>
              <a:t>poets (</a:t>
            </a:r>
            <a:r>
              <a:rPr lang="en-US" sz="2200" dirty="0"/>
              <a:t>end of the 19th </a:t>
            </a:r>
            <a:r>
              <a:rPr lang="en-US" sz="2200" dirty="0" smtClean="0"/>
              <a:t>century):</a:t>
            </a:r>
          </a:p>
          <a:p>
            <a:pPr marL="742950" lvl="2"/>
            <a:r>
              <a:rPr lang="en-US" sz="2200" dirty="0"/>
              <a:t>Mallarme and W.B. </a:t>
            </a:r>
            <a:r>
              <a:rPr lang="en-US" sz="2200" dirty="0" smtClean="0"/>
              <a:t>Yeats </a:t>
            </a:r>
            <a:r>
              <a:rPr lang="en-US" sz="2200" dirty="0"/>
              <a:t>(elaborates a complete symbolical </a:t>
            </a:r>
            <a:r>
              <a:rPr lang="en-US" sz="2200" dirty="0" smtClean="0"/>
              <a:t>system)</a:t>
            </a:r>
          </a:p>
          <a:p>
            <a:pPr marL="742950" lvl="2"/>
            <a:r>
              <a:rPr lang="en-US" sz="2200" dirty="0"/>
              <a:t>G</a:t>
            </a:r>
            <a:r>
              <a:rPr lang="en-US" sz="2200" dirty="0" smtClean="0"/>
              <a:t>ive </a:t>
            </a:r>
            <a:r>
              <a:rPr lang="en-US" sz="2200" dirty="0"/>
              <a:t>mystical significance to their impressions of the </a:t>
            </a:r>
            <a:r>
              <a:rPr lang="en-US" sz="2200" dirty="0" smtClean="0"/>
              <a:t>world </a:t>
            </a:r>
            <a:r>
              <a:rPr lang="en-US" sz="2200" dirty="0"/>
              <a:t>of the </a:t>
            </a:r>
            <a:r>
              <a:rPr lang="en-US" sz="2200" dirty="0" smtClean="0"/>
              <a:t>senses</a:t>
            </a:r>
          </a:p>
          <a:p>
            <a:pPr marL="742950" lvl="2"/>
            <a:r>
              <a:rPr lang="en-US" sz="2200" dirty="0" smtClean="0"/>
              <a:t>Use </a:t>
            </a:r>
            <a:r>
              <a:rPr lang="en-US" sz="2200" dirty="0"/>
              <a:t>language which spoke to </a:t>
            </a:r>
            <a:r>
              <a:rPr lang="en-US" sz="2200" dirty="0" smtClean="0"/>
              <a:t>the reader's irrational part</a:t>
            </a:r>
          </a:p>
          <a:p>
            <a:pPr marL="285750" lvl="1"/>
            <a:r>
              <a:rPr lang="en-US" sz="2400" dirty="0"/>
              <a:t>The Symbolist poets </a:t>
            </a:r>
            <a:r>
              <a:rPr lang="en-US" sz="2400" dirty="0" smtClean="0"/>
              <a:t>influence:</a:t>
            </a:r>
          </a:p>
          <a:p>
            <a:pPr marL="742950" lvl="2"/>
            <a:r>
              <a:rPr lang="en-US" sz="2200" dirty="0" smtClean="0"/>
              <a:t>The </a:t>
            </a:r>
            <a:r>
              <a:rPr lang="en-US" sz="2200" dirty="0"/>
              <a:t>writers of the Aesthetic </a:t>
            </a:r>
            <a:r>
              <a:rPr lang="en-US" sz="2200" dirty="0" smtClean="0"/>
              <a:t>Movement</a:t>
            </a:r>
          </a:p>
          <a:p>
            <a:pPr marL="742950" lvl="2"/>
            <a:r>
              <a:rPr lang="en-US" sz="2200" dirty="0"/>
              <a:t>Ezra Pound and T.S. </a:t>
            </a:r>
            <a:r>
              <a:rPr lang="en-US" sz="2200" dirty="0" smtClean="0"/>
              <a:t>Eliot: American poets that produce an anti-Victorian poetry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26419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English </a:t>
            </a:r>
            <a:r>
              <a:rPr lang="en-GB" dirty="0" smtClean="0"/>
              <a:t>poetry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232218"/>
            <a:ext cx="11227157" cy="3649133"/>
          </a:xfrm>
        </p:spPr>
        <p:txBody>
          <a:bodyPr>
            <a:noAutofit/>
          </a:bodyPr>
          <a:lstStyle/>
          <a:p>
            <a:r>
              <a:rPr lang="en-US" sz="2200" dirty="0" smtClean="0"/>
              <a:t>Poetry (end </a:t>
            </a:r>
            <a:r>
              <a:rPr lang="en-US" sz="2200" dirty="0"/>
              <a:t>of the 19th </a:t>
            </a:r>
            <a:r>
              <a:rPr lang="en-US" sz="2200" dirty="0" smtClean="0"/>
              <a:t>century): is sentimental</a:t>
            </a:r>
            <a:r>
              <a:rPr lang="en-US" sz="2200" dirty="0"/>
              <a:t>, elegiac and </a:t>
            </a:r>
            <a:r>
              <a:rPr lang="en-US" sz="2200" dirty="0" smtClean="0"/>
              <a:t>pastoral</a:t>
            </a:r>
            <a:r>
              <a:rPr lang="en-GB" sz="2200" dirty="0" smtClean="0"/>
              <a:t>; it </a:t>
            </a:r>
            <a:r>
              <a:rPr lang="it-IT" sz="2200" dirty="0" smtClean="0"/>
              <a:t>can </a:t>
            </a:r>
            <a:r>
              <a:rPr lang="en-GB" sz="2200" dirty="0" smtClean="0"/>
              <a:t>not</a:t>
            </a:r>
            <a:r>
              <a:rPr lang="it-IT" sz="2200" dirty="0" smtClean="0"/>
              <a:t> </a:t>
            </a:r>
            <a:r>
              <a:rPr lang="en-US" sz="2200" dirty="0" smtClean="0"/>
              <a:t>find </a:t>
            </a:r>
            <a:r>
              <a:rPr lang="en-US" sz="2200" dirty="0"/>
              <a:t>a solution to the philosophical and literary </a:t>
            </a:r>
            <a:r>
              <a:rPr lang="en-US" sz="2200" dirty="0" smtClean="0"/>
              <a:t>crisis</a:t>
            </a:r>
            <a:endParaRPr lang="en-US" sz="2200" dirty="0"/>
          </a:p>
          <a:p>
            <a:r>
              <a:rPr lang="en-US" sz="2200" dirty="0" smtClean="0"/>
              <a:t>T. E. Hulme:</a:t>
            </a:r>
          </a:p>
          <a:p>
            <a:pPr lvl="1"/>
            <a:r>
              <a:rPr lang="en-US" sz="2200" dirty="0" smtClean="0"/>
              <a:t>Looks </a:t>
            </a:r>
            <a:r>
              <a:rPr lang="en-US" sz="2200" dirty="0"/>
              <a:t>for a new order that </a:t>
            </a:r>
            <a:r>
              <a:rPr lang="en-US" sz="2200" dirty="0" smtClean="0"/>
              <a:t>Western </a:t>
            </a:r>
            <a:r>
              <a:rPr lang="en-US" sz="2200" dirty="0"/>
              <a:t>society </a:t>
            </a:r>
            <a:r>
              <a:rPr lang="en-US" sz="2200" dirty="0" smtClean="0"/>
              <a:t>needs</a:t>
            </a:r>
          </a:p>
          <a:p>
            <a:pPr lvl="1"/>
            <a:r>
              <a:rPr lang="en-US" sz="2200" dirty="0" smtClean="0"/>
              <a:t>Art </a:t>
            </a:r>
            <a:r>
              <a:rPr lang="en-US" sz="2200" dirty="0"/>
              <a:t>should be impersonal </a:t>
            </a:r>
            <a:r>
              <a:rPr lang="en-US" sz="2200" dirty="0" smtClean="0"/>
              <a:t>like Neo-Classicism </a:t>
            </a:r>
            <a:r>
              <a:rPr lang="en-US" sz="2200" dirty="0"/>
              <a:t>had </a:t>
            </a:r>
            <a:r>
              <a:rPr lang="en-US" sz="2200" dirty="0" smtClean="0"/>
              <a:t>been</a:t>
            </a:r>
          </a:p>
          <a:p>
            <a:pPr lvl="1"/>
            <a:r>
              <a:rPr lang="en-US" sz="2200" dirty="0" smtClean="0"/>
              <a:t>Writers have to </a:t>
            </a:r>
            <a:r>
              <a:rPr lang="en-US" sz="2200" dirty="0"/>
              <a:t>return to a </a:t>
            </a:r>
            <a:r>
              <a:rPr lang="en-US" sz="2200" dirty="0" smtClean="0"/>
              <a:t>Pre-Romantic </a:t>
            </a:r>
            <a:r>
              <a:rPr lang="en-US" sz="2200" dirty="0"/>
              <a:t>idea of </a:t>
            </a:r>
            <a:r>
              <a:rPr lang="en-US" sz="2200" dirty="0" smtClean="0"/>
              <a:t>man</a:t>
            </a:r>
          </a:p>
          <a:p>
            <a:pPr lvl="1"/>
            <a:r>
              <a:rPr lang="en-US" sz="2200" dirty="0" smtClean="0"/>
              <a:t>Verses have to be Classical</a:t>
            </a:r>
            <a:r>
              <a:rPr lang="en-US" sz="2200" dirty="0"/>
              <a:t>: </a:t>
            </a:r>
            <a:r>
              <a:rPr lang="en-US" sz="2200" dirty="0" smtClean="0"/>
              <a:t>controlled and </a:t>
            </a:r>
            <a:r>
              <a:rPr lang="en-US" sz="2200" dirty="0"/>
              <a:t>dominated by critical </a:t>
            </a:r>
            <a:r>
              <a:rPr lang="en-US" sz="2200" dirty="0" smtClean="0"/>
              <a:t>reason</a:t>
            </a:r>
          </a:p>
          <a:p>
            <a:r>
              <a:rPr lang="en-US" sz="2200" dirty="0"/>
              <a:t>T. S.  </a:t>
            </a:r>
            <a:r>
              <a:rPr lang="en-US" sz="2200" dirty="0" smtClean="0"/>
              <a:t>Eliot: </a:t>
            </a:r>
            <a:r>
              <a:rPr lang="en-US" sz="2200" dirty="0"/>
              <a:t>e</a:t>
            </a:r>
            <a:r>
              <a:rPr lang="en-US" sz="2200" dirty="0" smtClean="0"/>
              <a:t>xpresses better Hulme’s theories and is influenced by Pound</a:t>
            </a:r>
          </a:p>
          <a:p>
            <a:r>
              <a:rPr lang="en-US" sz="2200" dirty="0" smtClean="0"/>
              <a:t>T. S. Eliot and E. Pound: write </a:t>
            </a:r>
            <a:r>
              <a:rPr lang="en-US" sz="2200" dirty="0"/>
              <a:t>in a difficult and obscure way, with literary </a:t>
            </a:r>
            <a:r>
              <a:rPr lang="en-US" sz="2200" dirty="0" smtClean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44964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Dramatic Novel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386766"/>
            <a:ext cx="10789275" cy="3649133"/>
          </a:xfrm>
        </p:spPr>
        <p:txBody>
          <a:bodyPr>
            <a:noAutofit/>
          </a:bodyPr>
          <a:lstStyle/>
          <a:p>
            <a:r>
              <a:rPr lang="en-US" sz="2200" dirty="0" smtClean="0"/>
              <a:t>The narrator </a:t>
            </a:r>
            <a:r>
              <a:rPr lang="en-US" sz="2200" dirty="0"/>
              <a:t>is </a:t>
            </a:r>
            <a:r>
              <a:rPr lang="en-US" sz="2200" dirty="0" smtClean="0"/>
              <a:t>invisible: </a:t>
            </a:r>
            <a:r>
              <a:rPr lang="en-US" sz="2200" dirty="0"/>
              <a:t>characters tell and </a:t>
            </a:r>
            <a:r>
              <a:rPr lang="en-US" sz="2200" dirty="0" smtClean="0"/>
              <a:t>represent </a:t>
            </a:r>
            <a:r>
              <a:rPr lang="en-US" sz="2200" dirty="0"/>
              <a:t>the story</a:t>
            </a:r>
            <a:endParaRPr lang="en-US" sz="2200" dirty="0" smtClean="0"/>
          </a:p>
          <a:p>
            <a:r>
              <a:rPr lang="en-US" sz="2200" dirty="0"/>
              <a:t>The scene substitutes the old </a:t>
            </a:r>
            <a:r>
              <a:rPr lang="en-US" sz="2200" dirty="0" smtClean="0"/>
              <a:t>novel</a:t>
            </a:r>
          </a:p>
          <a:p>
            <a:r>
              <a:rPr lang="en-US" sz="2200" dirty="0" smtClean="0"/>
              <a:t>The </a:t>
            </a:r>
            <a:r>
              <a:rPr lang="en-US" sz="2200" dirty="0"/>
              <a:t>author is hidden or doesn’t appear: ambiguity and uncertainty permeate the novel</a:t>
            </a:r>
          </a:p>
          <a:p>
            <a:r>
              <a:rPr lang="en-US" sz="2200" dirty="0" smtClean="0"/>
              <a:t>Modern novelists: insert Aesthetic values in novels</a:t>
            </a:r>
          </a:p>
          <a:p>
            <a:r>
              <a:rPr lang="en-GB" sz="2200" dirty="0" smtClean="0"/>
              <a:t>H. James:</a:t>
            </a:r>
          </a:p>
          <a:p>
            <a:pPr lvl="1"/>
            <a:r>
              <a:rPr lang="en-US" sz="2200" dirty="0"/>
              <a:t>E</a:t>
            </a:r>
            <a:r>
              <a:rPr lang="en-US" sz="2200" dirty="0" smtClean="0"/>
              <a:t>xplores </a:t>
            </a:r>
            <a:r>
              <a:rPr lang="en-US" sz="2200" dirty="0"/>
              <a:t>the flux of his mental </a:t>
            </a:r>
            <a:r>
              <a:rPr lang="en-US" sz="2200" dirty="0" smtClean="0"/>
              <a:t>experience (“</a:t>
            </a:r>
            <a:r>
              <a:rPr lang="en-US" sz="2200" dirty="0"/>
              <a:t>stream of </a:t>
            </a:r>
            <a:r>
              <a:rPr lang="en-US" sz="2200" dirty="0" smtClean="0"/>
              <a:t>consciousness”)</a:t>
            </a:r>
          </a:p>
          <a:p>
            <a:pPr lvl="1"/>
            <a:r>
              <a:rPr lang="en-US" sz="2200" dirty="0"/>
              <a:t>The interior monologue appears where there is no perception for logical </a:t>
            </a:r>
            <a:r>
              <a:rPr lang="en-US" sz="2200" dirty="0" smtClean="0"/>
              <a:t>connection</a:t>
            </a:r>
          </a:p>
          <a:p>
            <a:pPr lvl="1"/>
            <a:r>
              <a:rPr lang="en-US" sz="2200" dirty="0"/>
              <a:t>The </a:t>
            </a:r>
            <a:r>
              <a:rPr lang="en-US" sz="2200" dirty="0" smtClean="0"/>
              <a:t>reader has </a:t>
            </a:r>
            <a:r>
              <a:rPr lang="en-US" sz="2200" dirty="0"/>
              <a:t>to listen to one of </a:t>
            </a:r>
            <a:r>
              <a:rPr lang="en-US" sz="2200" dirty="0" smtClean="0"/>
              <a:t>the characters: understand his identity</a:t>
            </a:r>
          </a:p>
          <a:p>
            <a:r>
              <a:rPr lang="en-GB" sz="2200" dirty="0" smtClean="0"/>
              <a:t>Old Novel: narrative structure</a:t>
            </a:r>
          </a:p>
          <a:p>
            <a:r>
              <a:rPr lang="en-GB" sz="2200" dirty="0" smtClean="0"/>
              <a:t>New Novel: dramatic structure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8840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Old Novel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1" y="2361008"/>
            <a:ext cx="10596092" cy="3649133"/>
          </a:xfrm>
        </p:spPr>
        <p:txBody>
          <a:bodyPr>
            <a:noAutofit/>
          </a:bodyPr>
          <a:lstStyle/>
          <a:p>
            <a:r>
              <a:rPr lang="en-GB" sz="2200" dirty="0" smtClean="0"/>
              <a:t>Structure: narrative</a:t>
            </a:r>
          </a:p>
          <a:p>
            <a:r>
              <a:rPr lang="en-US" sz="2200" dirty="0" smtClean="0"/>
              <a:t>Omniscient narrator: </a:t>
            </a:r>
            <a:r>
              <a:rPr lang="en-US" sz="2200" dirty="0"/>
              <a:t>alternates summaries of previous events, personal commentaries, scenes, characters’ description, conversation, reported conversations, </a:t>
            </a:r>
            <a:r>
              <a:rPr lang="en-US" sz="2200" dirty="0" smtClean="0"/>
              <a:t>conclusions</a:t>
            </a:r>
          </a:p>
          <a:p>
            <a:r>
              <a:rPr lang="en-US" sz="2200" dirty="0" smtClean="0"/>
              <a:t>Summary </a:t>
            </a:r>
            <a:r>
              <a:rPr lang="en-US" sz="2200" dirty="0"/>
              <a:t>= panoramic </a:t>
            </a:r>
            <a:r>
              <a:rPr lang="en-US" sz="2200" dirty="0" smtClean="0"/>
              <a:t>vision</a:t>
            </a:r>
            <a:endParaRPr lang="en-US" sz="2200" dirty="0"/>
          </a:p>
          <a:p>
            <a:r>
              <a:rPr lang="en-US" sz="2200" dirty="0" smtClean="0"/>
              <a:t>Description </a:t>
            </a:r>
            <a:r>
              <a:rPr lang="en-US" sz="2200" dirty="0"/>
              <a:t>= close up (primo piano</a:t>
            </a:r>
            <a:r>
              <a:rPr lang="en-US" sz="2200" dirty="0" smtClean="0"/>
              <a:t>)</a:t>
            </a:r>
            <a:endParaRPr lang="en-US" sz="2200" dirty="0"/>
          </a:p>
          <a:p>
            <a:r>
              <a:rPr lang="en-US" sz="2200" dirty="0" smtClean="0"/>
              <a:t>Scene</a:t>
            </a:r>
            <a:r>
              <a:rPr lang="en-US" sz="2200" dirty="0"/>
              <a:t>= sonorous (close up</a:t>
            </a:r>
            <a:r>
              <a:rPr lang="en-US" sz="2200" dirty="0" smtClean="0"/>
              <a:t>)</a:t>
            </a:r>
          </a:p>
          <a:p>
            <a:r>
              <a:rPr lang="en-US" sz="2200" dirty="0"/>
              <a:t>H. Fielding, J. Austen, W. Scott, C. Bronte, C. Dickens, W. M. </a:t>
            </a:r>
            <a:r>
              <a:rPr lang="en-US" sz="2200" dirty="0" smtClean="0"/>
              <a:t>Thackeray and </a:t>
            </a:r>
            <a:r>
              <a:rPr lang="en-US" sz="2200" dirty="0"/>
              <a:t>A.  </a:t>
            </a:r>
            <a:r>
              <a:rPr lang="en-US" sz="2200" dirty="0" smtClean="0"/>
              <a:t>Trollope:</a:t>
            </a:r>
          </a:p>
          <a:p>
            <a:pPr lvl="1"/>
            <a:r>
              <a:rPr lang="en-US" sz="2200" dirty="0" smtClean="0"/>
              <a:t>Omniscient narrator: </a:t>
            </a:r>
            <a:r>
              <a:rPr lang="en-US" sz="2200" dirty="0"/>
              <a:t>3rd person and in 1st person </a:t>
            </a:r>
            <a:r>
              <a:rPr lang="en-US" sz="2200" dirty="0" smtClean="0"/>
              <a:t>narrations</a:t>
            </a:r>
          </a:p>
          <a:p>
            <a:r>
              <a:rPr lang="en-GB" sz="2200" dirty="0"/>
              <a:t>De </a:t>
            </a:r>
            <a:r>
              <a:rPr lang="en-GB" sz="2200" dirty="0" smtClean="0"/>
              <a:t>Foe and </a:t>
            </a:r>
            <a:r>
              <a:rPr lang="en-GB" sz="2200" dirty="0"/>
              <a:t>Moll </a:t>
            </a:r>
            <a:r>
              <a:rPr lang="en-GB" sz="2200" dirty="0" smtClean="0"/>
              <a:t>Flanders</a:t>
            </a:r>
          </a:p>
          <a:p>
            <a:pPr lvl="1"/>
            <a:r>
              <a:rPr lang="en-US" sz="2200" dirty="0" smtClean="0"/>
              <a:t>Protagonist: </a:t>
            </a:r>
            <a:r>
              <a:rPr lang="en-US" sz="2200" dirty="0"/>
              <a:t>speaks with the same voice of the </a:t>
            </a:r>
            <a:r>
              <a:rPr lang="en-US" sz="2200" dirty="0" smtClean="0"/>
              <a:t>author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53428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Celestiale</Template>
  <TotalTime>272</TotalTime>
  <Words>1193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Celestiale</vt:lpstr>
      <vt:lpstr>The modern age</vt:lpstr>
      <vt:lpstr>index</vt:lpstr>
      <vt:lpstr>Historical chances</vt:lpstr>
      <vt:lpstr>Philosophical and literary crisis</vt:lpstr>
      <vt:lpstr>Scientific crisis</vt:lpstr>
      <vt:lpstr>French Symbolists</vt:lpstr>
      <vt:lpstr>English poetry</vt:lpstr>
      <vt:lpstr>New Dramatic Novel</vt:lpstr>
      <vt:lpstr>Old Novel</vt:lpstr>
      <vt:lpstr>Eliot’s Mythical Method</vt:lpstr>
      <vt:lpstr>Eliot’s Objective Correlative</vt:lpstr>
      <vt:lpstr>Anthropology</vt:lpstr>
      <vt:lpstr>source and author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</dc:title>
  <dc:creator>Cosetta Scarpin</dc:creator>
  <cp:lastModifiedBy>Cosetta Scarpin</cp:lastModifiedBy>
  <cp:revision>51</cp:revision>
  <dcterms:created xsi:type="dcterms:W3CDTF">2015-04-09T12:29:57Z</dcterms:created>
  <dcterms:modified xsi:type="dcterms:W3CDTF">2015-04-13T13:18:52Z</dcterms:modified>
</cp:coreProperties>
</file>