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7" r:id="rId3"/>
    <p:sldId id="258" r:id="rId4"/>
    <p:sldId id="269" r:id="rId5"/>
    <p:sldId id="259" r:id="rId6"/>
    <p:sldId id="270" r:id="rId7"/>
    <p:sldId id="271" r:id="rId8"/>
    <p:sldId id="272" r:id="rId9"/>
    <p:sldId id="273" r:id="rId10"/>
    <p:sldId id="262" r:id="rId11"/>
    <p:sldId id="274" r:id="rId12"/>
    <p:sldId id="275" r:id="rId13"/>
    <p:sldId id="265" r:id="rId14"/>
    <p:sldId id="266" r:id="rId15"/>
    <p:sldId id="268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8C7B9-1B15-4115-8E6B-A97ED87149CA}" type="datetimeFigureOut">
              <a:rPr lang="it-IT" smtClean="0"/>
              <a:t>13/04/2015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E1F2C-A211-4CE3-9D8E-01A841FB870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E1F2C-A211-4CE3-9D8E-01A841FB8704}" type="slidenum">
              <a:rPr lang="it-IT" smtClean="0"/>
              <a:t>12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13/04/2015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THE MODERN AGE</a:t>
            </a:r>
            <a:br>
              <a:rPr lang="it-IT" b="1" dirty="0" smtClean="0"/>
            </a:br>
            <a:r>
              <a:rPr lang="it-IT" b="1" dirty="0" smtClean="0"/>
              <a:t>(1890 – 1930)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it-IT" dirty="0" err="1" smtClean="0">
                <a:solidFill>
                  <a:schemeClr val="tx1"/>
                </a:solidFill>
              </a:rPr>
              <a:t>Student</a:t>
            </a:r>
            <a:r>
              <a:rPr lang="it-IT" dirty="0" smtClean="0">
                <a:solidFill>
                  <a:schemeClr val="tx1"/>
                </a:solidFill>
              </a:rPr>
              <a:t>: Ferrari Davide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err="1" smtClean="0">
                <a:solidFill>
                  <a:schemeClr val="tx1"/>
                </a:solidFill>
              </a:rPr>
              <a:t>Class</a:t>
            </a:r>
            <a:r>
              <a:rPr lang="it-IT" dirty="0" smtClean="0">
                <a:solidFill>
                  <a:schemeClr val="tx1"/>
                </a:solidFill>
              </a:rPr>
              <a:t>: 5ALS</a:t>
            </a:r>
          </a:p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Second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Term</a:t>
            </a:r>
            <a:endParaRPr lang="it-IT" dirty="0" smtClean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The </a:t>
            </a:r>
            <a:r>
              <a:rPr lang="it-IT" b="1" dirty="0" err="1" smtClean="0"/>
              <a:t>Symbolist</a:t>
            </a:r>
            <a:r>
              <a:rPr lang="it-IT" b="1" dirty="0" smtClean="0"/>
              <a:t> </a:t>
            </a:r>
            <a:r>
              <a:rPr lang="it-IT" b="1" dirty="0" err="1" smtClean="0"/>
              <a:t>Poetry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/>
          <a:lstStyle/>
          <a:p>
            <a:r>
              <a:rPr lang="it-IT" dirty="0" err="1" smtClean="0"/>
              <a:t>Poets</a:t>
            </a:r>
            <a:r>
              <a:rPr lang="it-IT" dirty="0" smtClean="0"/>
              <a:t> </a:t>
            </a:r>
            <a:r>
              <a:rPr lang="it-IT" dirty="0" err="1" smtClean="0"/>
              <a:t>tried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giving</a:t>
            </a:r>
            <a:r>
              <a:rPr lang="it-IT" dirty="0" smtClean="0"/>
              <a:t> </a:t>
            </a:r>
            <a:r>
              <a:rPr lang="it-IT" dirty="0" err="1" smtClean="0"/>
              <a:t>mystical</a:t>
            </a:r>
            <a:r>
              <a:rPr lang="it-IT" dirty="0" smtClean="0"/>
              <a:t> </a:t>
            </a:r>
            <a:r>
              <a:rPr lang="it-IT" dirty="0" err="1" smtClean="0"/>
              <a:t>significance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impressions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observed</a:t>
            </a:r>
            <a:r>
              <a:rPr lang="it-IT" dirty="0" smtClean="0"/>
              <a:t> world.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using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spoke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irrational</a:t>
            </a:r>
            <a:r>
              <a:rPr lang="it-IT" dirty="0" smtClean="0"/>
              <a:t> </a:t>
            </a:r>
            <a:r>
              <a:rPr lang="it-IT" dirty="0" err="1" smtClean="0"/>
              <a:t>rather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the </a:t>
            </a:r>
            <a:r>
              <a:rPr lang="it-IT" dirty="0" err="1" smtClean="0"/>
              <a:t>rational</a:t>
            </a:r>
            <a:r>
              <a:rPr lang="it-IT" dirty="0" smtClean="0"/>
              <a:t> in the </a:t>
            </a:r>
            <a:r>
              <a:rPr lang="it-IT" dirty="0" err="1" smtClean="0"/>
              <a:t>reader</a:t>
            </a:r>
            <a:r>
              <a:rPr lang="it-IT" dirty="0" smtClean="0"/>
              <a:t>.</a:t>
            </a:r>
          </a:p>
        </p:txBody>
      </p:sp>
      <p:pic>
        <p:nvPicPr>
          <p:cNvPr id="13314" name="Picture 2" descr="http://lafrusta.homestead.com/files/mallarme_nad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84784"/>
            <a:ext cx="3018494" cy="4673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The </a:t>
            </a:r>
            <a:r>
              <a:rPr lang="it-IT" b="1" dirty="0" err="1" smtClean="0"/>
              <a:t>Aesthetic</a:t>
            </a:r>
            <a:r>
              <a:rPr lang="it-IT" b="1" dirty="0" smtClean="0"/>
              <a:t> </a:t>
            </a:r>
            <a:r>
              <a:rPr lang="it-IT" b="1" dirty="0" err="1" smtClean="0"/>
              <a:t>Movement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The greatest exponents of the movement are: Ezra Pound, T. E. </a:t>
            </a:r>
            <a:r>
              <a:rPr lang="en-US" dirty="0" err="1" smtClean="0"/>
              <a:t>Hulme</a:t>
            </a:r>
            <a:r>
              <a:rPr lang="en-US" dirty="0" smtClean="0"/>
              <a:t> and T. S. Eliot;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characterized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 </a:t>
            </a:r>
            <a:r>
              <a:rPr lang="it-IT" dirty="0" err="1" smtClean="0"/>
              <a:t>concentration</a:t>
            </a:r>
            <a:r>
              <a:rPr lang="it-IT" dirty="0" smtClean="0"/>
              <a:t> on the </a:t>
            </a:r>
            <a:r>
              <a:rPr lang="it-IT" dirty="0" err="1" smtClean="0"/>
              <a:t>sentiments</a:t>
            </a:r>
            <a:r>
              <a:rPr lang="it-IT" dirty="0" smtClean="0"/>
              <a:t> and </a:t>
            </a:r>
            <a:r>
              <a:rPr lang="it-IT" dirty="0" err="1" smtClean="0"/>
              <a:t>impressions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poets</a:t>
            </a:r>
            <a:r>
              <a:rPr lang="it-IT" dirty="0" smtClean="0"/>
              <a:t>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expressed</a:t>
            </a:r>
            <a:r>
              <a:rPr lang="it-IT" dirty="0" smtClean="0"/>
              <a:t> a </a:t>
            </a:r>
            <a:r>
              <a:rPr lang="it-IT" dirty="0" err="1" smtClean="0"/>
              <a:t>regret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a world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would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return</a:t>
            </a:r>
            <a:r>
              <a:rPr lang="it-IT" dirty="0" smtClean="0"/>
              <a:t>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The greatest exponents of the movement are: Walter De La Mare, A.E. Housman and Edward Thomas.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859216" cy="778098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The </a:t>
            </a:r>
            <a:r>
              <a:rPr lang="it-IT" b="1" dirty="0" err="1" smtClean="0"/>
              <a:t>Imagist</a:t>
            </a:r>
            <a:r>
              <a:rPr lang="it-IT" b="1" dirty="0" smtClean="0"/>
              <a:t> </a:t>
            </a:r>
            <a:r>
              <a:rPr lang="it-IT" b="1" dirty="0" err="1" smtClean="0"/>
              <a:t>Movement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The greatest exponents of the movement are: Ezra Pound, T. E. </a:t>
            </a:r>
            <a:r>
              <a:rPr lang="en-US" dirty="0" err="1" smtClean="0"/>
              <a:t>Hulme</a:t>
            </a:r>
            <a:r>
              <a:rPr lang="en-US" dirty="0" smtClean="0"/>
              <a:t> and T. S. Eliot;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The imagists wanted poetic language to be dry and hard, with clear and precise images;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They tried to </a:t>
            </a:r>
            <a:r>
              <a:rPr lang="en-US" dirty="0" err="1" smtClean="0"/>
              <a:t>producepoetry</a:t>
            </a:r>
            <a:r>
              <a:rPr lang="en-US" dirty="0" smtClean="0"/>
              <a:t> which reflected the cold, mechanical reality of the modern society;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Their text was difficult, obscure and full of literary references.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New </a:t>
            </a:r>
            <a:r>
              <a:rPr lang="it-IT" b="1" dirty="0" err="1" smtClean="0"/>
              <a:t>Dramatic</a:t>
            </a:r>
            <a:r>
              <a:rPr lang="it-IT" b="1" dirty="0" smtClean="0"/>
              <a:t> </a:t>
            </a:r>
            <a:r>
              <a:rPr lang="it-IT" b="1" dirty="0" err="1" smtClean="0"/>
              <a:t>Novel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Characters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and </a:t>
            </a:r>
            <a:r>
              <a:rPr lang="it-IT" dirty="0" err="1" smtClean="0"/>
              <a:t>represent</a:t>
            </a:r>
            <a:r>
              <a:rPr lang="it-IT" dirty="0" smtClean="0"/>
              <a:t> the story;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author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hidden</a:t>
            </a:r>
            <a:r>
              <a:rPr lang="it-IT" dirty="0" smtClean="0"/>
              <a:t>;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reader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discover</a:t>
            </a:r>
            <a:r>
              <a:rPr lang="it-IT" dirty="0" smtClean="0"/>
              <a:t> the </a:t>
            </a:r>
            <a:r>
              <a:rPr lang="it-IT" dirty="0" err="1" smtClean="0"/>
              <a:t>meaning</a:t>
            </a:r>
            <a:r>
              <a:rPr lang="it-IT" dirty="0" smtClean="0"/>
              <a:t> and the </a:t>
            </a:r>
            <a:r>
              <a:rPr lang="it-IT" dirty="0" err="1" smtClean="0"/>
              <a:t>judgment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text;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interior</a:t>
            </a:r>
            <a:r>
              <a:rPr lang="it-IT" dirty="0" smtClean="0"/>
              <a:t> </a:t>
            </a:r>
            <a:r>
              <a:rPr lang="it-IT" dirty="0" err="1" smtClean="0"/>
              <a:t>monologue</a:t>
            </a:r>
            <a:r>
              <a:rPr lang="it-IT" dirty="0" smtClean="0"/>
              <a:t> (no </a:t>
            </a:r>
            <a:r>
              <a:rPr lang="it-IT" dirty="0" err="1" smtClean="0"/>
              <a:t>logiacal</a:t>
            </a:r>
            <a:r>
              <a:rPr lang="it-IT" dirty="0" smtClean="0"/>
              <a:t> connection);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reader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the task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reconstruct</a:t>
            </a:r>
            <a:r>
              <a:rPr lang="it-IT" dirty="0" smtClean="0"/>
              <a:t> the </a:t>
            </a:r>
            <a:r>
              <a:rPr lang="it-IT" dirty="0" err="1" smtClean="0"/>
              <a:t>characters</a:t>
            </a:r>
            <a:r>
              <a:rPr lang="it-IT" dirty="0" smtClean="0"/>
              <a:t> and </a:t>
            </a:r>
            <a:r>
              <a:rPr lang="it-IT" dirty="0" err="1" smtClean="0"/>
              <a:t>discover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identities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Eliot’s </a:t>
            </a:r>
            <a:r>
              <a:rPr lang="it-IT" b="1" dirty="0" err="1" smtClean="0"/>
              <a:t>mythical</a:t>
            </a:r>
            <a:r>
              <a:rPr lang="it-IT" b="1" dirty="0" smtClean="0"/>
              <a:t> </a:t>
            </a:r>
            <a:r>
              <a:rPr lang="it-IT" b="1" dirty="0" err="1" smtClean="0"/>
              <a:t>method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sees</a:t>
            </a:r>
            <a:r>
              <a:rPr lang="it-IT" dirty="0" smtClean="0"/>
              <a:t> </a:t>
            </a:r>
            <a:r>
              <a:rPr lang="it-IT" dirty="0" err="1" smtClean="0"/>
              <a:t>myth</a:t>
            </a:r>
            <a:r>
              <a:rPr lang="it-IT" dirty="0" smtClean="0"/>
              <a:t> and </a:t>
            </a:r>
            <a:r>
              <a:rPr lang="it-IT" dirty="0" err="1" smtClean="0"/>
              <a:t>ritual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potential</a:t>
            </a:r>
            <a:r>
              <a:rPr lang="it-IT" dirty="0" smtClean="0"/>
              <a:t> </a:t>
            </a:r>
            <a:r>
              <a:rPr lang="it-IT" dirty="0" err="1" smtClean="0"/>
              <a:t>means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ordering</a:t>
            </a:r>
            <a:r>
              <a:rPr lang="it-IT" dirty="0" smtClean="0"/>
              <a:t> and </a:t>
            </a:r>
            <a:r>
              <a:rPr lang="it-IT" dirty="0" err="1" smtClean="0"/>
              <a:t>transforming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significance</a:t>
            </a:r>
            <a:r>
              <a:rPr lang="it-IT" dirty="0" smtClean="0"/>
              <a:t> </a:t>
            </a:r>
            <a:r>
              <a:rPr lang="it-IT" dirty="0" err="1" smtClean="0"/>
              <a:t>contemporary</a:t>
            </a:r>
            <a:r>
              <a:rPr lang="it-IT" dirty="0" smtClean="0"/>
              <a:t> </a:t>
            </a:r>
            <a:r>
              <a:rPr lang="it-IT" dirty="0" err="1" smtClean="0"/>
              <a:t>experience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Technical</a:t>
            </a:r>
            <a:r>
              <a:rPr lang="it-IT" dirty="0" smtClean="0"/>
              <a:t> </a:t>
            </a:r>
            <a:r>
              <a:rPr lang="it-IT" dirty="0" err="1" smtClean="0"/>
              <a:t>function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more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the </a:t>
            </a:r>
            <a:r>
              <a:rPr lang="it-IT" dirty="0" err="1" smtClean="0"/>
              <a:t>symbolic</a:t>
            </a:r>
            <a:r>
              <a:rPr lang="it-IT" dirty="0" smtClean="0"/>
              <a:t> </a:t>
            </a:r>
            <a:r>
              <a:rPr lang="it-IT" dirty="0" err="1" smtClean="0"/>
              <a:t>meaning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compression</a:t>
            </a:r>
            <a:r>
              <a:rPr lang="it-IT" dirty="0" smtClean="0"/>
              <a:t> and </a:t>
            </a:r>
            <a:r>
              <a:rPr lang="it-IT" dirty="0" err="1" smtClean="0"/>
              <a:t>allusion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condenses</a:t>
            </a:r>
            <a:r>
              <a:rPr lang="it-IT" dirty="0" smtClean="0"/>
              <a:t> the immense panorama,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contemporary</a:t>
            </a:r>
            <a:r>
              <a:rPr lang="it-IT" dirty="0" smtClean="0"/>
              <a:t> </a:t>
            </a:r>
            <a:r>
              <a:rPr lang="it-IT" dirty="0" err="1" smtClean="0"/>
              <a:t>history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Eliot’s </a:t>
            </a:r>
            <a:r>
              <a:rPr lang="it-IT" b="1" dirty="0" err="1" smtClean="0"/>
              <a:t>Objective</a:t>
            </a:r>
            <a:r>
              <a:rPr lang="it-IT" b="1" dirty="0" smtClean="0"/>
              <a:t> Correlative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way </a:t>
            </a:r>
            <a:r>
              <a:rPr lang="en-GB" dirty="0"/>
              <a:t>of expressing emotion in the form of art is by finding an “objective </a:t>
            </a:r>
            <a:r>
              <a:rPr lang="en-GB" dirty="0" smtClean="0"/>
              <a:t>correlative”; it is </a:t>
            </a:r>
            <a:r>
              <a:rPr lang="en-GB" dirty="0"/>
              <a:t>a situation, a chain of events which shall be the formula of that particular </a:t>
            </a:r>
            <a:r>
              <a:rPr lang="en-GB" dirty="0" smtClean="0"/>
              <a:t>emotion;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succesful</a:t>
            </a:r>
            <a:r>
              <a:rPr lang="en-GB" dirty="0" smtClean="0"/>
              <a:t> artistic creation requires an exquisite balance between form and matter;</a:t>
            </a:r>
          </a:p>
          <a:p>
            <a:r>
              <a:rPr lang="en-US" dirty="0"/>
              <a:t>I</a:t>
            </a:r>
            <a:r>
              <a:rPr lang="en-US" dirty="0" smtClean="0"/>
              <a:t>f one prevails over the other </a:t>
            </a:r>
            <a:r>
              <a:rPr lang="en-GB" dirty="0" smtClean="0"/>
              <a:t>we </a:t>
            </a:r>
            <a:r>
              <a:rPr lang="en-GB" dirty="0"/>
              <a:t>have not found the “formula</a:t>
            </a:r>
            <a:r>
              <a:rPr lang="en-GB" dirty="0" smtClean="0"/>
              <a:t>”.</a:t>
            </a:r>
            <a:endParaRPr lang="en-GB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Historical</a:t>
            </a:r>
            <a:r>
              <a:rPr lang="it-IT" b="1" dirty="0" smtClean="0"/>
              <a:t> </a:t>
            </a:r>
            <a:r>
              <a:rPr lang="it-IT" b="1" dirty="0" err="1" smtClean="0"/>
              <a:t>Causes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depression</a:t>
            </a:r>
            <a:r>
              <a:rPr lang="it-IT" dirty="0"/>
              <a:t> (</a:t>
            </a:r>
            <a:r>
              <a:rPr lang="it-IT" dirty="0" smtClean="0"/>
              <a:t>1870 – 1880) </a:t>
            </a:r>
            <a:r>
              <a:rPr lang="it-IT" dirty="0" err="1" smtClean="0"/>
              <a:t>showed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liberalism</a:t>
            </a:r>
            <a:r>
              <a:rPr lang="it-IT" dirty="0" smtClean="0"/>
              <a:t> </a:t>
            </a:r>
            <a:r>
              <a:rPr lang="it-IT" dirty="0" err="1" smtClean="0"/>
              <a:t>would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produce </a:t>
            </a:r>
            <a:r>
              <a:rPr lang="it-IT" dirty="0" err="1" smtClean="0"/>
              <a:t>benefits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every</a:t>
            </a:r>
            <a:r>
              <a:rPr lang="it-IT" dirty="0" smtClean="0"/>
              <a:t> citizen. </a:t>
            </a:r>
          </a:p>
          <a:p>
            <a:r>
              <a:rPr lang="it-IT" dirty="0" smtClean="0"/>
              <a:t>First World War (1914 – 1918) </a:t>
            </a:r>
            <a:r>
              <a:rPr lang="it-IT" dirty="0" err="1" smtClean="0"/>
              <a:t>showed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science and progress </a:t>
            </a:r>
            <a:r>
              <a:rPr lang="it-IT" dirty="0" err="1" smtClean="0"/>
              <a:t>had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produced</a:t>
            </a:r>
            <a:r>
              <a:rPr lang="it-IT" dirty="0" smtClean="0"/>
              <a:t> a </a:t>
            </a:r>
            <a:r>
              <a:rPr lang="it-IT" dirty="0" err="1" smtClean="0"/>
              <a:t>better</a:t>
            </a:r>
            <a:r>
              <a:rPr lang="it-IT" dirty="0" smtClean="0"/>
              <a:t> world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had</a:t>
            </a:r>
            <a:r>
              <a:rPr lang="it-IT" dirty="0" smtClean="0"/>
              <a:t> </a:t>
            </a:r>
            <a:r>
              <a:rPr lang="it-IT" dirty="0" err="1" smtClean="0"/>
              <a:t>produced</a:t>
            </a:r>
            <a:r>
              <a:rPr lang="it-IT" dirty="0" smtClean="0"/>
              <a:t> </a:t>
            </a:r>
            <a:r>
              <a:rPr lang="it-IT" dirty="0" err="1" smtClean="0"/>
              <a:t>weapons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men</a:t>
            </a:r>
            <a:r>
              <a:rPr lang="it-IT" dirty="0" smtClean="0"/>
              <a:t> </a:t>
            </a:r>
            <a:r>
              <a:rPr lang="it-IT" dirty="0" err="1" smtClean="0"/>
              <a:t>would</a:t>
            </a:r>
            <a:r>
              <a:rPr lang="it-IT" dirty="0" smtClean="0"/>
              <a:t> </a:t>
            </a:r>
            <a:r>
              <a:rPr lang="it-IT" dirty="0" err="1" smtClean="0"/>
              <a:t>destroy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</a:t>
            </a:r>
            <a:r>
              <a:rPr lang="it-IT" b="1" dirty="0" smtClean="0"/>
              <a:t>ocial </a:t>
            </a:r>
            <a:r>
              <a:rPr lang="it-IT" b="1" dirty="0" err="1"/>
              <a:t>C</a:t>
            </a:r>
            <a:r>
              <a:rPr lang="it-IT" b="1" dirty="0" err="1" smtClean="0"/>
              <a:t>onsequences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it-IT" dirty="0" smtClean="0"/>
              <a:t>The project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modern</a:t>
            </a:r>
            <a:r>
              <a:rPr lang="it-IT" dirty="0" smtClean="0"/>
              <a:t> Welfare State;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dirty="0" smtClean="0"/>
              <a:t>The birth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Communism</a:t>
            </a:r>
            <a:r>
              <a:rPr lang="it-IT" dirty="0" smtClean="0"/>
              <a:t>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dirty="0" smtClean="0"/>
              <a:t>The </a:t>
            </a:r>
            <a:r>
              <a:rPr lang="it-IT" dirty="0" err="1" smtClean="0"/>
              <a:t>sense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man’</a:t>
            </a:r>
            <a:r>
              <a:rPr lang="it-IT" dirty="0" err="1" smtClean="0"/>
              <a:t>isolation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smtClean="0"/>
              <a:t>The loss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values</a:t>
            </a:r>
            <a:r>
              <a:rPr lang="it-IT" dirty="0" smtClean="0"/>
              <a:t> and the </a:t>
            </a:r>
            <a:r>
              <a:rPr lang="it-IT" dirty="0" err="1" smtClean="0"/>
              <a:t>pessimism</a:t>
            </a:r>
            <a:r>
              <a:rPr lang="it-IT" dirty="0" smtClean="0"/>
              <a:t>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dirty="0" smtClean="0"/>
              <a:t>New </a:t>
            </a:r>
            <a:r>
              <a:rPr lang="it-IT" dirty="0" err="1" smtClean="0"/>
              <a:t>ways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thinking</a:t>
            </a:r>
            <a:r>
              <a:rPr lang="it-IT" dirty="0" smtClean="0"/>
              <a:t> and </a:t>
            </a:r>
            <a:r>
              <a:rPr lang="it-IT" dirty="0" err="1" smtClean="0"/>
              <a:t>looking</a:t>
            </a:r>
            <a:r>
              <a:rPr lang="it-IT" dirty="0" smtClean="0"/>
              <a:t> at reality;</a:t>
            </a:r>
          </a:p>
          <a:p>
            <a:pPr marL="742950" lvl="2" indent="-342900">
              <a:buSzPct val="50000"/>
              <a:buFont typeface="Courier New" pitchFamily="49" charset="0"/>
              <a:buChar char="o"/>
            </a:pPr>
            <a:r>
              <a:rPr lang="it-IT" dirty="0" smtClean="0"/>
              <a:t>Albert Einstein’s </a:t>
            </a:r>
            <a:r>
              <a:rPr lang="it-IT" dirty="0" err="1" smtClean="0"/>
              <a:t>G</a:t>
            </a:r>
            <a:r>
              <a:rPr lang="it-IT" dirty="0" err="1" smtClean="0"/>
              <a:t>eneral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Relativity</a:t>
            </a:r>
            <a:r>
              <a:rPr lang="it-IT" dirty="0" smtClean="0"/>
              <a:t>”;</a:t>
            </a:r>
          </a:p>
          <a:p>
            <a:pPr marL="742950" lvl="2" indent="-342900">
              <a:buSzPct val="50000"/>
              <a:buFont typeface="Courier New" pitchFamily="49" charset="0"/>
              <a:buChar char="o"/>
            </a:pPr>
            <a:r>
              <a:rPr lang="it-IT" dirty="0" smtClean="0"/>
              <a:t>Henri </a:t>
            </a:r>
            <a:r>
              <a:rPr lang="it-IT" dirty="0" err="1" smtClean="0"/>
              <a:t>Bergson</a:t>
            </a:r>
            <a:r>
              <a:rPr lang="it-IT" dirty="0" smtClean="0"/>
              <a:t>’s </a:t>
            </a:r>
            <a:r>
              <a:rPr lang="it-IT" dirty="0" err="1" smtClean="0"/>
              <a:t>stream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consciousness</a:t>
            </a:r>
            <a:r>
              <a:rPr lang="it-IT" dirty="0" smtClean="0"/>
              <a:t>;</a:t>
            </a:r>
          </a:p>
          <a:p>
            <a:pPr marL="742950" lvl="2" indent="-342900">
              <a:buSzPct val="50000"/>
              <a:buFont typeface="Courier New" pitchFamily="49" charset="0"/>
              <a:buChar char="o"/>
            </a:pPr>
            <a:r>
              <a:rPr lang="it-IT" dirty="0" smtClean="0"/>
              <a:t>Sigmund Freud’s </a:t>
            </a:r>
            <a:r>
              <a:rPr lang="it-IT" dirty="0" err="1" smtClean="0"/>
              <a:t>Interpretation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Dreams</a:t>
            </a:r>
            <a:r>
              <a:rPr lang="it-IT" dirty="0" smtClean="0"/>
              <a:t>;</a:t>
            </a:r>
          </a:p>
          <a:p>
            <a:pPr marL="742950" lvl="2" indent="-342900">
              <a:buSzPct val="50000"/>
              <a:buFont typeface="Courier New" pitchFamily="49" charset="0"/>
              <a:buChar char="o"/>
            </a:pPr>
            <a:r>
              <a:rPr lang="it-IT" dirty="0" smtClean="0"/>
              <a:t> Carl </a:t>
            </a:r>
            <a:r>
              <a:rPr lang="it-IT" dirty="0" err="1" smtClean="0"/>
              <a:t>Jung</a:t>
            </a:r>
            <a:r>
              <a:rPr lang="it-IT" dirty="0" smtClean="0"/>
              <a:t>’s </a:t>
            </a:r>
            <a:r>
              <a:rPr lang="it-IT" dirty="0" err="1" smtClean="0"/>
              <a:t>Psychology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</a:t>
            </a:r>
            <a:r>
              <a:rPr lang="it-IT" dirty="0" smtClean="0"/>
              <a:t>e </a:t>
            </a:r>
            <a:r>
              <a:rPr lang="it-IT" dirty="0" err="1" smtClean="0"/>
              <a:t>Unconscious</a:t>
            </a:r>
            <a:r>
              <a:rPr lang="it-IT" dirty="0"/>
              <a:t>.</a:t>
            </a:r>
            <a:endParaRPr lang="it-IT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it-IT" dirty="0" smtClean="0"/>
              <a:t>The </a:t>
            </a:r>
            <a:r>
              <a:rPr lang="it-IT" dirty="0" err="1" smtClean="0"/>
              <a:t>change</a:t>
            </a:r>
            <a:r>
              <a:rPr lang="it-IT" dirty="0" smtClean="0"/>
              <a:t> in the </a:t>
            </a:r>
            <a:r>
              <a:rPr lang="it-IT" dirty="0" err="1" smtClean="0"/>
              <a:t>literature</a:t>
            </a:r>
            <a:r>
              <a:rPr lang="it-IT" dirty="0" smtClean="0"/>
              <a:t>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New </a:t>
            </a:r>
            <a:r>
              <a:rPr lang="it-IT" b="1" dirty="0" err="1" smtClean="0"/>
              <a:t>Ways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Thinking</a:t>
            </a:r>
            <a:r>
              <a:rPr lang="it-IT" b="1" dirty="0" smtClean="0"/>
              <a:t> and </a:t>
            </a:r>
            <a:r>
              <a:rPr lang="it-IT" b="1" dirty="0" err="1" smtClean="0"/>
              <a:t>Looking</a:t>
            </a:r>
            <a:r>
              <a:rPr lang="it-IT" b="1" dirty="0" smtClean="0"/>
              <a:t> at Reality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lnSpc>
                <a:spcPct val="150000"/>
              </a:lnSpc>
            </a:pPr>
            <a:r>
              <a:rPr lang="it-IT" dirty="0" smtClean="0"/>
              <a:t>Albert Einstein’s </a:t>
            </a:r>
            <a:r>
              <a:rPr lang="it-IT" dirty="0" err="1" smtClean="0"/>
              <a:t>General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Relativity</a:t>
            </a:r>
            <a:r>
              <a:rPr lang="it-IT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Henri </a:t>
            </a:r>
            <a:r>
              <a:rPr lang="it-IT" dirty="0" err="1" smtClean="0"/>
              <a:t>Bergson</a:t>
            </a:r>
            <a:r>
              <a:rPr lang="it-IT" dirty="0" smtClean="0"/>
              <a:t>’s </a:t>
            </a:r>
            <a:r>
              <a:rPr lang="it-IT" dirty="0" err="1" smtClean="0"/>
              <a:t>stream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consciousness</a:t>
            </a:r>
            <a:r>
              <a:rPr lang="it-IT" dirty="0"/>
              <a:t>;</a:t>
            </a:r>
            <a:endParaRPr lang="it-IT" dirty="0" smtClean="0"/>
          </a:p>
          <a:p>
            <a:pPr>
              <a:lnSpc>
                <a:spcPct val="150000"/>
              </a:lnSpc>
            </a:pPr>
            <a:r>
              <a:rPr lang="it-IT" dirty="0" smtClean="0"/>
              <a:t>Sigmund Freud’s </a:t>
            </a:r>
            <a:r>
              <a:rPr lang="it-IT" dirty="0" err="1" smtClean="0"/>
              <a:t>Interpretation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Dreams</a:t>
            </a:r>
            <a:r>
              <a:rPr lang="it-IT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it-IT" dirty="0" smtClean="0"/>
              <a:t>Carl </a:t>
            </a:r>
            <a:r>
              <a:rPr lang="it-IT" dirty="0" err="1" smtClean="0"/>
              <a:t>Jung</a:t>
            </a:r>
            <a:r>
              <a:rPr lang="it-IT" dirty="0" smtClean="0"/>
              <a:t>’s </a:t>
            </a:r>
            <a:r>
              <a:rPr lang="it-IT" dirty="0" err="1" smtClean="0"/>
              <a:t>Psychology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Unconscious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Albert Einstein’s </a:t>
            </a:r>
            <a:r>
              <a:rPr lang="it-IT" b="1" dirty="0" err="1" smtClean="0"/>
              <a:t>General</a:t>
            </a:r>
            <a:r>
              <a:rPr lang="it-IT" b="1" dirty="0" smtClean="0"/>
              <a:t> </a:t>
            </a:r>
            <a:r>
              <a:rPr lang="it-IT" b="1" dirty="0" err="1" smtClean="0"/>
              <a:t>Theory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Relativity</a:t>
            </a:r>
            <a:r>
              <a:rPr lang="it-IT" b="1" dirty="0" smtClean="0"/>
              <a:t> (1906)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25963"/>
          </a:xfrm>
        </p:spPr>
        <p:txBody>
          <a:bodyPr/>
          <a:lstStyle/>
          <a:p>
            <a:pPr>
              <a:buSzPct val="100000"/>
            </a:pPr>
            <a:r>
              <a:rPr lang="it-IT" dirty="0" smtClean="0"/>
              <a:t>The </a:t>
            </a:r>
            <a:r>
              <a:rPr lang="it-IT" dirty="0" err="1" smtClean="0"/>
              <a:t>space</a:t>
            </a:r>
            <a:r>
              <a:rPr lang="it-IT" dirty="0" smtClean="0"/>
              <a:t> and the </a:t>
            </a:r>
            <a:r>
              <a:rPr lang="it-IT" dirty="0" err="1" smtClean="0"/>
              <a:t>time</a:t>
            </a:r>
            <a:r>
              <a:rPr lang="it-IT" dirty="0" smtClean="0"/>
              <a:t> </a:t>
            </a:r>
            <a:r>
              <a:rPr lang="it-IT" dirty="0" err="1" smtClean="0"/>
              <a:t>did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exist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separate,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changed</a:t>
            </a:r>
            <a:r>
              <a:rPr lang="it-IT" dirty="0" smtClean="0"/>
              <a:t> </a:t>
            </a:r>
            <a:r>
              <a:rPr lang="it-IT" dirty="0" err="1" smtClean="0"/>
              <a:t>according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point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view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observer</a:t>
            </a:r>
            <a:r>
              <a:rPr lang="it-IT" dirty="0" smtClean="0"/>
              <a:t>.</a:t>
            </a:r>
          </a:p>
        </p:txBody>
      </p:sp>
      <p:pic>
        <p:nvPicPr>
          <p:cNvPr id="26626" name="Picture 2" descr="http://ecx.images-amazon.com/images/I/51yHL2kFA5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628800"/>
            <a:ext cx="3571875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Henri </a:t>
            </a:r>
            <a:r>
              <a:rPr lang="it-IT" b="1" dirty="0" err="1" smtClean="0"/>
              <a:t>Bergson</a:t>
            </a:r>
            <a:r>
              <a:rPr lang="it-IT" b="1" dirty="0" smtClean="0"/>
              <a:t>’s </a:t>
            </a:r>
            <a:r>
              <a:rPr lang="it-IT" b="1" dirty="0" err="1" smtClean="0"/>
              <a:t>stream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consciousness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it-IT" dirty="0" smtClean="0"/>
              <a:t>The </a:t>
            </a:r>
            <a:r>
              <a:rPr lang="it-IT" dirty="0" err="1" smtClean="0"/>
              <a:t>stream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constitutes</a:t>
            </a:r>
            <a:r>
              <a:rPr lang="it-IT" dirty="0" smtClean="0"/>
              <a:t> a </a:t>
            </a:r>
            <a:r>
              <a:rPr lang="it-IT" dirty="0" err="1" smtClean="0"/>
              <a:t>person</a:t>
            </a:r>
            <a:r>
              <a:rPr lang="it-IT" dirty="0" smtClean="0"/>
              <a:t>’s mind and </a:t>
            </a:r>
            <a:r>
              <a:rPr lang="it-IT" dirty="0" err="1" smtClean="0"/>
              <a:t>determines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thinking</a:t>
            </a:r>
            <a:r>
              <a:rPr lang="it-IT" dirty="0" smtClean="0"/>
              <a:t>.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irrational</a:t>
            </a:r>
            <a:r>
              <a:rPr lang="it-IT" dirty="0" smtClean="0"/>
              <a:t>,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flows</a:t>
            </a:r>
            <a:r>
              <a:rPr lang="it-IT" dirty="0" smtClean="0"/>
              <a:t> at a </a:t>
            </a:r>
            <a:r>
              <a:rPr lang="it-IT" dirty="0" err="1" smtClean="0"/>
              <a:t>semiconscious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  <p:pic>
        <p:nvPicPr>
          <p:cNvPr id="8194" name="Picture 2" descr="https://images-na.ssl-images-amazon.com/images/I/41IYRMADspL._UY25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700808"/>
            <a:ext cx="2952328" cy="44462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Sigmund Freud’s </a:t>
            </a:r>
            <a:r>
              <a:rPr lang="it-IT" b="1" dirty="0" err="1" smtClean="0"/>
              <a:t>Interpretation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Dreams</a:t>
            </a:r>
            <a:r>
              <a:rPr lang="it-IT" b="1" dirty="0" smtClean="0"/>
              <a:t> (1900)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it-IT" dirty="0" smtClean="0"/>
              <a:t>People’s </a:t>
            </a:r>
            <a:r>
              <a:rPr lang="it-IT" dirty="0" err="1" smtClean="0"/>
              <a:t>behaviour</a:t>
            </a:r>
            <a:r>
              <a:rPr lang="it-IT" dirty="0" smtClean="0"/>
              <a:t> </a:t>
            </a:r>
            <a:r>
              <a:rPr lang="it-IT" dirty="0" err="1" smtClean="0"/>
              <a:t>depends</a:t>
            </a:r>
            <a:r>
              <a:rPr lang="it-IT" dirty="0" smtClean="0"/>
              <a:t> on the </a:t>
            </a:r>
            <a:r>
              <a:rPr lang="it-IT" dirty="0" err="1" smtClean="0"/>
              <a:t>unconscious</a:t>
            </a:r>
            <a:r>
              <a:rPr lang="it-IT" dirty="0" smtClean="0"/>
              <a:t> part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mind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composed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parts</a:t>
            </a:r>
            <a:r>
              <a:rPr lang="it-IT" dirty="0" smtClean="0"/>
              <a:t>: </a:t>
            </a:r>
          </a:p>
          <a:p>
            <a:pPr lvl="2">
              <a:buSzPct val="70000"/>
              <a:buFont typeface="Courier New" pitchFamily="49" charset="0"/>
              <a:buChar char="o"/>
            </a:pPr>
            <a:r>
              <a:rPr lang="it-IT" dirty="0" smtClean="0">
                <a:sym typeface="Wingdings" pitchFamily="2" charset="2"/>
              </a:rPr>
              <a:t>The </a:t>
            </a:r>
            <a:r>
              <a:rPr lang="it-IT" dirty="0" err="1" smtClean="0">
                <a:sym typeface="Wingdings" pitchFamily="2" charset="2"/>
              </a:rPr>
              <a:t>instinctive</a:t>
            </a:r>
            <a:r>
              <a:rPr lang="it-IT" dirty="0" smtClean="0">
                <a:sym typeface="Wingdings" pitchFamily="2" charset="2"/>
              </a:rPr>
              <a:t> part (</a:t>
            </a:r>
            <a:r>
              <a:rPr lang="it-IT" dirty="0" err="1" smtClean="0">
                <a:sym typeface="Wingdings" pitchFamily="2" charset="2"/>
              </a:rPr>
              <a:t>Id</a:t>
            </a:r>
            <a:r>
              <a:rPr lang="it-IT" dirty="0" smtClean="0">
                <a:sym typeface="Wingdings" pitchFamily="2" charset="2"/>
              </a:rPr>
              <a:t>);</a:t>
            </a:r>
          </a:p>
          <a:p>
            <a:pPr lvl="2">
              <a:buSzPct val="70000"/>
              <a:buFont typeface="Courier New" pitchFamily="49" charset="0"/>
              <a:buChar char="o"/>
            </a:pPr>
            <a:r>
              <a:rPr lang="it-IT" dirty="0" smtClean="0">
                <a:sym typeface="Wingdings" pitchFamily="2" charset="2"/>
              </a:rPr>
              <a:t>The social </a:t>
            </a:r>
            <a:r>
              <a:rPr lang="it-IT" dirty="0" err="1" smtClean="0">
                <a:sym typeface="Wingdings" pitchFamily="2" charset="2"/>
              </a:rPr>
              <a:t>conditioning</a:t>
            </a:r>
            <a:r>
              <a:rPr lang="it-IT" dirty="0" smtClean="0">
                <a:sym typeface="Wingdings" pitchFamily="2" charset="2"/>
              </a:rPr>
              <a:t> part (Super-Ego);</a:t>
            </a:r>
          </a:p>
          <a:p>
            <a:pPr lvl="2">
              <a:buSzPct val="70000"/>
              <a:buFont typeface="Courier New" pitchFamily="49" charset="0"/>
              <a:buChar char="o"/>
            </a:pPr>
            <a:r>
              <a:rPr lang="it-IT" dirty="0" smtClean="0"/>
              <a:t>The </a:t>
            </a:r>
            <a:r>
              <a:rPr lang="it-IT" dirty="0" err="1" smtClean="0"/>
              <a:t>rational</a:t>
            </a:r>
            <a:r>
              <a:rPr lang="it-IT" dirty="0" smtClean="0"/>
              <a:t> part (Ego) </a:t>
            </a:r>
          </a:p>
          <a:p>
            <a:pPr marL="742950" lvl="2" indent="-342900">
              <a:buNone/>
            </a:pPr>
            <a:endParaRPr lang="it-IT" dirty="0" smtClean="0"/>
          </a:p>
          <a:p>
            <a:pPr lvl="1"/>
            <a:endParaRPr lang="it-IT" dirty="0"/>
          </a:p>
        </p:txBody>
      </p:sp>
      <p:pic>
        <p:nvPicPr>
          <p:cNvPr id="4" name="Segnaposto contenuto 3" descr="tripartite-personal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3717032"/>
            <a:ext cx="2126940" cy="23636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Carl </a:t>
            </a:r>
            <a:r>
              <a:rPr lang="it-IT" b="1" dirty="0" err="1" smtClean="0"/>
              <a:t>Jung</a:t>
            </a:r>
            <a:r>
              <a:rPr lang="it-IT" b="1" dirty="0" smtClean="0"/>
              <a:t>’s </a:t>
            </a:r>
            <a:r>
              <a:rPr lang="it-IT" b="1" dirty="0" err="1" smtClean="0"/>
              <a:t>Psychology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the </a:t>
            </a:r>
            <a:r>
              <a:rPr lang="it-IT" b="1" dirty="0" err="1" smtClean="0"/>
              <a:t>Unconscious</a:t>
            </a:r>
            <a:r>
              <a:rPr lang="it-IT" b="1" dirty="0" smtClean="0"/>
              <a:t> </a:t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it-IT" dirty="0" smtClean="0"/>
              <a:t>Man’s </a:t>
            </a:r>
            <a:r>
              <a:rPr lang="it-IT" dirty="0" err="1" smtClean="0"/>
              <a:t>unconscious</a:t>
            </a:r>
            <a:r>
              <a:rPr lang="it-IT" dirty="0" smtClean="0"/>
              <a:t> mind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formed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racial</a:t>
            </a:r>
            <a:r>
              <a:rPr lang="it-IT" dirty="0" smtClean="0"/>
              <a:t> </a:t>
            </a:r>
            <a:r>
              <a:rPr lang="it-IT" dirty="0" err="1" smtClean="0"/>
              <a:t>memory</a:t>
            </a:r>
            <a:r>
              <a:rPr lang="it-IT" dirty="0" smtClean="0"/>
              <a:t>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dirty="0" err="1" smtClean="0"/>
              <a:t>Racial</a:t>
            </a:r>
            <a:r>
              <a:rPr lang="it-IT" dirty="0" smtClean="0"/>
              <a:t> </a:t>
            </a:r>
            <a:r>
              <a:rPr lang="it-IT" dirty="0" err="1" smtClean="0"/>
              <a:t>memory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primitive </a:t>
            </a:r>
            <a:r>
              <a:rPr lang="it-IT" dirty="0" err="1" smtClean="0"/>
              <a:t>memory</a:t>
            </a:r>
            <a:r>
              <a:rPr lang="it-IT" dirty="0" smtClean="0"/>
              <a:t> </a:t>
            </a:r>
            <a:r>
              <a:rPr lang="it-IT" dirty="0" err="1" smtClean="0"/>
              <a:t>preserved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individual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experience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race </a:t>
            </a:r>
            <a:r>
              <a:rPr lang="it-IT" dirty="0" err="1" smtClean="0"/>
              <a:t>during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evolution</a:t>
            </a:r>
            <a:r>
              <a:rPr lang="it-IT" dirty="0" smtClean="0"/>
              <a:t>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operated</a:t>
            </a:r>
            <a:r>
              <a:rPr lang="it-IT" dirty="0" smtClean="0"/>
              <a:t> on a </a:t>
            </a:r>
            <a:r>
              <a:rPr lang="it-IT" dirty="0" err="1" smtClean="0"/>
              <a:t>symbolic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;</a:t>
            </a:r>
          </a:p>
          <a:p>
            <a:r>
              <a:rPr lang="it-IT" sz="2800" dirty="0" err="1" smtClean="0"/>
              <a:t>Ordinary</a:t>
            </a:r>
            <a:r>
              <a:rPr lang="it-IT" sz="2800" dirty="0" smtClean="0"/>
              <a:t> </a:t>
            </a:r>
            <a:r>
              <a:rPr lang="it-IT" sz="2800" dirty="0" err="1" smtClean="0"/>
              <a:t>figures</a:t>
            </a:r>
            <a:r>
              <a:rPr lang="it-IT" sz="2800" dirty="0" smtClean="0"/>
              <a:t> </a:t>
            </a:r>
            <a:r>
              <a:rPr lang="it-IT" sz="2800" dirty="0" err="1" smtClean="0"/>
              <a:t>had</a:t>
            </a:r>
            <a:r>
              <a:rPr lang="it-IT" sz="2800" dirty="0" smtClean="0"/>
              <a:t> </a:t>
            </a:r>
            <a:r>
              <a:rPr lang="it-IT" sz="2800" dirty="0" err="1" smtClean="0"/>
              <a:t>great</a:t>
            </a:r>
            <a:r>
              <a:rPr lang="it-IT" sz="2800" dirty="0" smtClean="0"/>
              <a:t> </a:t>
            </a:r>
            <a:r>
              <a:rPr lang="it-IT" sz="2800" dirty="0" err="1" smtClean="0"/>
              <a:t>symbolic</a:t>
            </a:r>
            <a:r>
              <a:rPr lang="it-IT" sz="2800" dirty="0" smtClean="0"/>
              <a:t> </a:t>
            </a:r>
            <a:r>
              <a:rPr lang="it-IT" sz="2800" dirty="0" err="1" smtClean="0"/>
              <a:t>power</a:t>
            </a:r>
            <a:r>
              <a:rPr lang="it-IT" sz="2800" dirty="0" smtClean="0"/>
              <a:t>.</a:t>
            </a:r>
            <a:endParaRPr lang="it-IT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The </a:t>
            </a:r>
            <a:r>
              <a:rPr lang="it-IT" b="1" dirty="0" err="1" smtClean="0"/>
              <a:t>Change</a:t>
            </a:r>
            <a:r>
              <a:rPr lang="it-IT" b="1" dirty="0" smtClean="0"/>
              <a:t> in the </a:t>
            </a:r>
            <a:r>
              <a:rPr lang="it-IT" b="1" dirty="0" err="1" smtClean="0"/>
              <a:t>Literature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Symbolist</a:t>
            </a:r>
            <a:r>
              <a:rPr lang="it-IT" dirty="0" smtClean="0"/>
              <a:t> </a:t>
            </a:r>
            <a:r>
              <a:rPr lang="it-IT" dirty="0" err="1" smtClean="0"/>
              <a:t>Poetry</a:t>
            </a:r>
            <a:r>
              <a:rPr lang="it-IT" dirty="0" smtClean="0"/>
              <a:t>;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Aesthetic</a:t>
            </a:r>
            <a:r>
              <a:rPr lang="it-IT" dirty="0" smtClean="0"/>
              <a:t> </a:t>
            </a:r>
            <a:r>
              <a:rPr lang="it-IT" dirty="0" err="1" smtClean="0"/>
              <a:t>Movement</a:t>
            </a:r>
            <a:r>
              <a:rPr lang="it-IT" dirty="0" smtClean="0"/>
              <a:t>;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Imagist</a:t>
            </a:r>
            <a:r>
              <a:rPr lang="it-IT" dirty="0" smtClean="0"/>
              <a:t> </a:t>
            </a:r>
            <a:r>
              <a:rPr lang="it-IT" dirty="0" err="1" smtClean="0"/>
              <a:t>Movement</a:t>
            </a:r>
            <a:r>
              <a:rPr lang="it-IT" dirty="0" smtClean="0"/>
              <a:t>;</a:t>
            </a:r>
          </a:p>
          <a:p>
            <a:r>
              <a:rPr lang="it-IT" dirty="0" smtClean="0"/>
              <a:t>New </a:t>
            </a:r>
            <a:r>
              <a:rPr lang="it-IT" dirty="0" err="1" smtClean="0"/>
              <a:t>Dramatic</a:t>
            </a:r>
            <a:r>
              <a:rPr lang="it-IT" dirty="0" smtClean="0"/>
              <a:t> </a:t>
            </a:r>
            <a:r>
              <a:rPr lang="it-IT" dirty="0" err="1" smtClean="0"/>
              <a:t>Novel</a:t>
            </a:r>
            <a:r>
              <a:rPr lang="it-IT" dirty="0" smtClean="0"/>
              <a:t>;</a:t>
            </a:r>
          </a:p>
          <a:p>
            <a:r>
              <a:rPr lang="it-IT" dirty="0" smtClean="0"/>
              <a:t>Eliot’s </a:t>
            </a:r>
            <a:r>
              <a:rPr lang="it-IT" dirty="0" err="1" smtClean="0"/>
              <a:t>mythical</a:t>
            </a:r>
            <a:r>
              <a:rPr lang="it-IT" dirty="0" smtClean="0"/>
              <a:t> </a:t>
            </a:r>
            <a:r>
              <a:rPr lang="it-IT" dirty="0" err="1" smtClean="0"/>
              <a:t>method</a:t>
            </a:r>
            <a:r>
              <a:rPr lang="it-IT" dirty="0" smtClean="0"/>
              <a:t>:</a:t>
            </a:r>
          </a:p>
          <a:p>
            <a:r>
              <a:rPr lang="it-IT" dirty="0" smtClean="0"/>
              <a:t>Eliot’s </a:t>
            </a:r>
            <a:r>
              <a:rPr lang="it-IT" dirty="0" err="1" smtClean="0"/>
              <a:t>Objective</a:t>
            </a:r>
            <a:r>
              <a:rPr lang="it-IT" dirty="0" smtClean="0"/>
              <a:t> Correlative.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698</Words>
  <Application>Microsoft Office PowerPoint</Application>
  <PresentationFormat>Presentazione su schermo (4:3)</PresentationFormat>
  <Paragraphs>74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THE MODERN AGE (1890 – 1930)</vt:lpstr>
      <vt:lpstr>Historical Causes</vt:lpstr>
      <vt:lpstr>Social Consequences</vt:lpstr>
      <vt:lpstr>New Ways of Thinking and Looking at Reality</vt:lpstr>
      <vt:lpstr>Albert Einstein’s General Theory of Relativity (1906)</vt:lpstr>
      <vt:lpstr>Henri Bergson’s stream of consciousness</vt:lpstr>
      <vt:lpstr>Sigmund Freud’s Interpretation of Dreams (1900)</vt:lpstr>
      <vt:lpstr>Carl Jung’s Psychology of the Unconscious  </vt:lpstr>
      <vt:lpstr>The Change in the Literature</vt:lpstr>
      <vt:lpstr>The Symbolist Poetry</vt:lpstr>
      <vt:lpstr>The Aesthetic Movement</vt:lpstr>
      <vt:lpstr>The Imagist Movement </vt:lpstr>
      <vt:lpstr>New Dramatic Novel</vt:lpstr>
      <vt:lpstr>Eliot’s mythical method</vt:lpstr>
      <vt:lpstr>Eliot’s Objective Correlative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AGE (1890 – 1930)</dc:title>
  <dc:creator>davide</dc:creator>
  <cp:lastModifiedBy>davide</cp:lastModifiedBy>
  <cp:revision>19</cp:revision>
  <dcterms:created xsi:type="dcterms:W3CDTF">2015-04-13T14:00:46Z</dcterms:created>
  <dcterms:modified xsi:type="dcterms:W3CDTF">2015-04-13T16:39:54Z</dcterms:modified>
</cp:coreProperties>
</file>