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sldIdLst>
    <p:sldId id="256" r:id="rId2"/>
    <p:sldId id="262" r:id="rId3"/>
    <p:sldId id="263" r:id="rId4"/>
    <p:sldId id="266" r:id="rId5"/>
    <p:sldId id="257" r:id="rId6"/>
    <p:sldId id="264" r:id="rId7"/>
    <p:sldId id="265" r:id="rId8"/>
    <p:sldId id="272" r:id="rId9"/>
    <p:sldId id="267" r:id="rId10"/>
    <p:sldId id="268" r:id="rId11"/>
    <p:sldId id="269" r:id="rId12"/>
    <p:sldId id="261" r:id="rId1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1410"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52C65D-A419-4DCF-B5D8-FE7C7AC4D825}" type="datetimeFigureOut">
              <a:rPr lang="it-IT" smtClean="0"/>
              <a:pPr/>
              <a:t>21/02/2015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E8CBC7-987A-4D72-A647-E549D2C2E83C}" type="slidenum">
              <a:rPr lang="it-IT" smtClean="0"/>
              <a:pPr/>
              <a:t>‹N›</a:t>
            </a:fld>
            <a:endParaRPr lang="it-IT"/>
          </a:p>
        </p:txBody>
      </p:sp>
    </p:spTree>
    <p:extLst>
      <p:ext uri="{BB962C8B-B14F-4D97-AF65-F5344CB8AC3E}">
        <p14:creationId xmlns="" xmlns:p14="http://schemas.microsoft.com/office/powerpoint/2010/main" val="4204033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A2E8CBC7-987A-4D72-A647-E549D2C2E83C}" type="slidenum">
              <a:rPr lang="it-IT" smtClean="0"/>
              <a:pPr/>
              <a:t>11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2">
        <a:schemeClr val="bg2"/>
      </p:bgRef>
    </p:bg>
    <p:spTree>
      <p:nvGrpSpPr>
        <p:cNvPr id="1" name=""/>
        <p:cNvGrpSpPr/>
        <p:nvPr/>
      </p:nvGrpSpPr>
      <p:grpSpPr>
        <a:xfrm>
          <a:off x="0" y="0"/>
          <a:ext cx="0" cy="0"/>
          <a:chOff x="0" y="0"/>
          <a:chExt cx="0" cy="0"/>
        </a:xfrm>
      </p:grpSpPr>
      <p:sp>
        <p:nvSpPr>
          <p:cNvPr id="11" name="Rettangolo 10"/>
          <p:cNvSpPr/>
          <p:nvPr userDrawn="1"/>
        </p:nvSpPr>
        <p:spPr>
          <a:xfrm>
            <a:off x="0" y="5143512"/>
            <a:ext cx="9144000" cy="171448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bwMode="ltGray">
          <a:xfrm>
            <a:off x="0" y="0"/>
            <a:ext cx="9143999" cy="5135430"/>
          </a:xfrm>
          <a:prstGeom prst="rect">
            <a:avLst/>
          </a:prstGeom>
          <a:solidFill>
            <a:schemeClr val="accent6">
              <a:lumMod val="50000"/>
            </a:schemeClr>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olo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it-IT" smtClean="0"/>
              <a:t>Fare clic per modificare lo stile del titolo</a:t>
            </a:r>
            <a:endParaRPr kumimoji="0" lang="en-US"/>
          </a:p>
        </p:txBody>
      </p:sp>
      <p:sp>
        <p:nvSpPr>
          <p:cNvPr id="3" name="Sottotitolo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it-IT" smtClean="0"/>
              <a:t>Fare clic per modificare lo stile del sottotitolo dello schema</a:t>
            </a:r>
            <a:endParaRPr kumimoji="0" lang="en-US"/>
          </a:p>
        </p:txBody>
      </p:sp>
      <p:sp>
        <p:nvSpPr>
          <p:cNvPr id="4" name="Segnaposto data 3"/>
          <p:cNvSpPr>
            <a:spLocks noGrp="1"/>
          </p:cNvSpPr>
          <p:nvPr>
            <p:ph type="dt" sz="half" idx="10"/>
          </p:nvPr>
        </p:nvSpPr>
        <p:spPr/>
        <p:txBody>
          <a:bodyPr/>
          <a:lstStyle/>
          <a:p>
            <a:fld id="{362D7A64-5181-46A6-9463-E140F31A6DF5}" type="datetime1">
              <a:rPr lang="it-IT" smtClean="0"/>
              <a:pPr/>
              <a:t>21/02/2015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F04A907-699A-4829-A573-9AF5C23AB77B}" type="slidenum">
              <a:rPr lang="it-IT" smtClean="0"/>
              <a:pPr/>
              <a:t>‹N›</a:t>
            </a:fld>
            <a:endParaRPr lang="it-IT"/>
          </a:p>
        </p:txBody>
      </p:sp>
      <p:sp>
        <p:nvSpPr>
          <p:cNvPr id="10" name="Rettangolo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07797B9C-13CA-474B-9035-890224749C63}" type="datetime1">
              <a:rPr lang="it-IT" smtClean="0"/>
              <a:pPr/>
              <a:t>21/02/2015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F04A907-699A-4829-A573-9AF5C23AB77B}"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9" name="Rettangolo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ttangolo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olo verticale 1"/>
          <p:cNvSpPr>
            <a:spLocks noGrp="1"/>
          </p:cNvSpPr>
          <p:nvPr>
            <p:ph type="title" orient="vert"/>
          </p:nvPr>
        </p:nvSpPr>
        <p:spPr>
          <a:xfrm>
            <a:off x="6781800" y="274640"/>
            <a:ext cx="1905000" cy="5851525"/>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304800"/>
            <a:ext cx="60198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6B27F3A-3AF4-4FF3-96B7-A2FA5A7E3AB2}" type="datetime1">
              <a:rPr lang="it-IT" smtClean="0"/>
              <a:pPr/>
              <a:t>21/02/2015</a:t>
            </a:fld>
            <a:endParaRPr lang="it-IT"/>
          </a:p>
        </p:txBody>
      </p:sp>
      <p:sp>
        <p:nvSpPr>
          <p:cNvPr id="5" name="Segnaposto piè di pagina 4"/>
          <p:cNvSpPr>
            <a:spLocks noGrp="1"/>
          </p:cNvSpPr>
          <p:nvPr>
            <p:ph type="ftr" sz="quarter" idx="11"/>
          </p:nvPr>
        </p:nvSpPr>
        <p:spPr>
          <a:xfrm>
            <a:off x="2640597" y="6377459"/>
            <a:ext cx="3836404" cy="365125"/>
          </a:xfrm>
        </p:spPr>
        <p:txBody>
          <a:bodyPr/>
          <a:lstStyle/>
          <a:p>
            <a:endParaRPr lang="it-IT"/>
          </a:p>
        </p:txBody>
      </p:sp>
      <p:sp>
        <p:nvSpPr>
          <p:cNvPr id="6" name="Segnaposto numero diapositiva 5"/>
          <p:cNvSpPr>
            <a:spLocks noGrp="1"/>
          </p:cNvSpPr>
          <p:nvPr>
            <p:ph type="sldNum" sz="quarter" idx="12"/>
          </p:nvPr>
        </p:nvSpPr>
        <p:spPr/>
        <p:txBody>
          <a:bodyPr/>
          <a:lstStyle/>
          <a:p>
            <a:fld id="{8F04A907-699A-4829-A573-9AF5C23AB77B}"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155448"/>
            <a:ext cx="8229600" cy="1252728"/>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CD342254-FF01-49F0-8761-A41E13574F9B}" type="datetime1">
              <a:rPr lang="it-IT" smtClean="0"/>
              <a:pPr/>
              <a:t>21/02/2015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lvl1pPr>
              <a:defRPr>
                <a:latin typeface="Calibri" pitchFamily="34" charset="0"/>
              </a:defRPr>
            </a:lvl1pPr>
          </a:lstStyle>
          <a:p>
            <a:fld id="{8F04A907-699A-4829-A573-9AF5C23AB77B}"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2">
        <a:schemeClr val="bg2"/>
      </p:bgRef>
    </p:bg>
    <p:spTree>
      <p:nvGrpSpPr>
        <p:cNvPr id="1" name=""/>
        <p:cNvGrpSpPr/>
        <p:nvPr/>
      </p:nvGrpSpPr>
      <p:grpSpPr>
        <a:xfrm>
          <a:off x="0" y="0"/>
          <a:ext cx="0" cy="0"/>
          <a:chOff x="0" y="0"/>
          <a:chExt cx="0" cy="0"/>
        </a:xfrm>
      </p:grpSpPr>
      <p:sp>
        <p:nvSpPr>
          <p:cNvPr id="9" name="Rettangolo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ttangolo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olo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320F7024-9E1E-4E57-B715-3E189A79F261}" type="datetime1">
              <a:rPr lang="it-IT" smtClean="0"/>
              <a:pPr/>
              <a:t>21/02/2015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F04A907-699A-4829-A573-9AF5C23AB77B}"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BD1E84D4-02F5-4FC2-80E3-62F7F7415FF7}" type="datetime1">
              <a:rPr lang="it-IT" smtClean="0"/>
              <a:pPr/>
              <a:t>21/02/2015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lvl1pPr>
              <a:defRPr>
                <a:latin typeface="Calibri" pitchFamily="34" charset="0"/>
              </a:defRPr>
            </a:lvl1pPr>
          </a:lstStyle>
          <a:p>
            <a:fld id="{8F04A907-699A-4829-A573-9AF5C23AB77B}"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testo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it-IT" smtClean="0"/>
              <a:t>Fare clic per modificare stili del testo dello schema</a:t>
            </a:r>
          </a:p>
        </p:txBody>
      </p:sp>
      <p:sp>
        <p:nvSpPr>
          <p:cNvPr id="6" name="Segnaposto contenuto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7072F45D-BD23-49B0-BA2F-810F9F8DB4C2}" type="datetime1">
              <a:rPr lang="it-IT" smtClean="0"/>
              <a:pPr/>
              <a:t>21/02/2015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F04A907-699A-4829-A573-9AF5C23AB77B}"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08EF41C5-D4E5-4262-AA85-888DAE920611}" type="datetime1">
              <a:rPr lang="it-IT" smtClean="0"/>
              <a:pPr/>
              <a:t>21/02/2015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F04A907-699A-4829-A573-9AF5C23AB77B}"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E57501D-6795-44EE-B090-42FF48F4B863}" type="datetime1">
              <a:rPr lang="it-IT" smtClean="0"/>
              <a:pPr/>
              <a:t>21/02/2015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F04A907-699A-4829-A573-9AF5C23AB77B}"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it-IT" smtClean="0"/>
              <a:t>Fare clic per modificare lo stile del titolo</a:t>
            </a:r>
            <a:endParaRPr kumimoji="0" lang="en-US"/>
          </a:p>
        </p:txBody>
      </p:sp>
      <p:sp>
        <p:nvSpPr>
          <p:cNvPr id="3" name="Segnaposto contenuto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testo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DACB576C-B85E-4B28-BBD6-A420303BCEA2}" type="datetime1">
              <a:rPr lang="it-IT" smtClean="0"/>
              <a:pPr/>
              <a:t>21/02/2015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F04A907-699A-4829-A573-9AF5C23AB77B}" type="slidenum">
              <a:rPr lang="it-IT" smtClean="0"/>
              <a:pPr/>
              <a:t>‹N›</a:t>
            </a:fld>
            <a:endParaRPr lang="it-IT"/>
          </a:p>
        </p:txBody>
      </p:sp>
      <p:sp>
        <p:nvSpPr>
          <p:cNvPr id="12" name="Rettangolo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ttangolo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a:xfrm>
            <a:off x="164592" y="1170432"/>
            <a:ext cx="2523744" cy="201168"/>
          </a:xfrm>
        </p:spPr>
        <p:txBody>
          <a:bodyPr/>
          <a:lstStyle/>
          <a:p>
            <a:fld id="{3F084B75-3B53-4D28-859B-1FAE6E024AEE}" type="datetime1">
              <a:rPr lang="it-IT" smtClean="0"/>
              <a:pPr/>
              <a:t>21/02/2015</a:t>
            </a:fld>
            <a:endParaRPr lang="it-IT"/>
          </a:p>
        </p:txBody>
      </p:sp>
      <p:sp>
        <p:nvSpPr>
          <p:cNvPr id="11" name="Rettangolo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ttangolo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Segnaposto piè di pagina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it-IT"/>
          </a:p>
        </p:txBody>
      </p:sp>
      <p:sp>
        <p:nvSpPr>
          <p:cNvPr id="7" name="Segnaposto numero diapositiva 6"/>
          <p:cNvSpPr>
            <a:spLocks noGrp="1"/>
          </p:cNvSpPr>
          <p:nvPr>
            <p:ph type="sldNum" sz="quarter" idx="12"/>
          </p:nvPr>
        </p:nvSpPr>
        <p:spPr>
          <a:xfrm>
            <a:off x="8339328" y="1170432"/>
            <a:ext cx="733864" cy="201168"/>
          </a:xfrm>
        </p:spPr>
        <p:txBody>
          <a:bodyPr/>
          <a:lstStyle/>
          <a:p>
            <a:fld id="{8F04A907-699A-4829-A573-9AF5C23AB77B}"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ttangolo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ttangolo 6"/>
          <p:cNvSpPr/>
          <p:nvPr/>
        </p:nvSpPr>
        <p:spPr bwMode="ltGray">
          <a:xfrm>
            <a:off x="0" y="0"/>
            <a:ext cx="9143999" cy="1433733"/>
          </a:xfrm>
          <a:prstGeom prst="rect">
            <a:avLst/>
          </a:prstGeom>
          <a:solidFill>
            <a:schemeClr val="accent6">
              <a:lumMod val="50000"/>
            </a:schemeClr>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Segnaposto titolo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it-IT" dirty="0" smtClean="0"/>
              <a:t>Fare clic per modificare lo stile del titolo</a:t>
            </a:r>
            <a:endParaRPr kumimoji="0" lang="en-US" dirty="0"/>
          </a:p>
        </p:txBody>
      </p:sp>
      <p:sp>
        <p:nvSpPr>
          <p:cNvPr id="3" name="Segnaposto testo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4" name="Segnaposto data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CAF1CE2-78FD-4A93-B71E-A7C49EFC89EE}" type="datetime1">
              <a:rPr lang="it-IT" smtClean="0"/>
              <a:pPr/>
              <a:t>21/02/2015</a:t>
            </a:fld>
            <a:endParaRPr lang="it-IT"/>
          </a:p>
        </p:txBody>
      </p:sp>
      <p:sp>
        <p:nvSpPr>
          <p:cNvPr id="5" name="Segnaposto piè di pagina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it-IT"/>
          </a:p>
        </p:txBody>
      </p:sp>
      <p:sp>
        <p:nvSpPr>
          <p:cNvPr id="6" name="Segnaposto numero diapositiva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F04A907-699A-4829-A573-9AF5C23AB77B}"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8" Type="http://schemas.openxmlformats.org/officeDocument/2006/relationships/hyperlink" Target="http://www.focus.it/" TargetMode="External"/><Relationship Id="rId13" Type="http://schemas.openxmlformats.org/officeDocument/2006/relationships/image" Target="../media/image13.jpeg"/><Relationship Id="rId3" Type="http://schemas.openxmlformats.org/officeDocument/2006/relationships/hyperlink" Target="http://www.economist.com/" TargetMode="External"/><Relationship Id="rId7" Type="http://schemas.openxmlformats.org/officeDocument/2006/relationships/hyperlink" Target="http://www.bl.uk/" TargetMode="External"/><Relationship Id="rId12" Type="http://schemas.openxmlformats.org/officeDocument/2006/relationships/hyperlink" Target="http://www.marilenabeltramini.it/schoolwork1415/readInteracting.php?act=taskList&amp;id=5" TargetMode="External"/><Relationship Id="rId2" Type="http://schemas.openxmlformats.org/officeDocument/2006/relationships/hyperlink" Target="http://www.bbc.com/news/" TargetMode="External"/><Relationship Id="rId1" Type="http://schemas.openxmlformats.org/officeDocument/2006/relationships/slideLayout" Target="../slideLayouts/slideLayout2.xml"/><Relationship Id="rId6" Type="http://schemas.openxmlformats.org/officeDocument/2006/relationships/hyperlink" Target="http://www.ilsole24ore.com/" TargetMode="External"/><Relationship Id="rId11" Type="http://schemas.openxmlformats.org/officeDocument/2006/relationships/hyperlink" Target="http://www.womenyoushouldknow.net/" TargetMode="External"/><Relationship Id="rId5" Type="http://schemas.openxmlformats.org/officeDocument/2006/relationships/hyperlink" Target="http://www.independent.co.uk/" TargetMode="External"/><Relationship Id="rId10" Type="http://schemas.openxmlformats.org/officeDocument/2006/relationships/hyperlink" Target="http://www.youtube.com/" TargetMode="External"/><Relationship Id="rId4" Type="http://schemas.openxmlformats.org/officeDocument/2006/relationships/hyperlink" Target="http://www.dailymail.co.uk/" TargetMode="External"/><Relationship Id="rId9" Type="http://schemas.openxmlformats.org/officeDocument/2006/relationships/hyperlink" Target="http://victorianweb.org/" TargetMode="External"/><Relationship Id="rId14" Type="http://schemas.openxmlformats.org/officeDocument/2006/relationships/image" Target="../media/image14.wm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bl.uk/learning/images/dickens/workhousefood.jp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57158" y="1214422"/>
            <a:ext cx="8429684" cy="3013087"/>
          </a:xfrm>
        </p:spPr>
        <p:txBody>
          <a:bodyPr>
            <a:noAutofit/>
          </a:bodyPr>
          <a:lstStyle/>
          <a:p>
            <a:pPr algn="ctr"/>
            <a:r>
              <a:rPr lang="en-US" sz="3200" b="0" dirty="0" smtClean="0"/>
              <a:t>Similarities and differences: </a:t>
            </a:r>
            <a:br>
              <a:rPr lang="en-US" sz="3200" b="0" dirty="0" smtClean="0"/>
            </a:br>
            <a:r>
              <a:rPr lang="en-US" sz="3600" b="0" dirty="0" smtClean="0"/>
              <a:t/>
            </a:r>
            <a:br>
              <a:rPr lang="en-US" sz="3600" b="0" dirty="0" smtClean="0"/>
            </a:br>
            <a:r>
              <a:rPr lang="en-US" sz="3600" dirty="0" smtClean="0"/>
              <a:t>CHARLES DICKENS’ FICTION </a:t>
            </a:r>
            <a:br>
              <a:rPr lang="en-US" sz="3600" dirty="0" smtClean="0"/>
            </a:br>
            <a:r>
              <a:rPr lang="en-US" sz="3600" dirty="0" smtClean="0">
                <a:solidFill>
                  <a:schemeClr val="tx1"/>
                </a:solidFill>
              </a:rPr>
              <a:t>VS</a:t>
            </a:r>
            <a:r>
              <a:rPr lang="en-US" sz="3600" dirty="0" smtClean="0"/>
              <a:t> </a:t>
            </a:r>
            <a:br>
              <a:rPr lang="en-US" sz="3600" dirty="0" smtClean="0"/>
            </a:br>
            <a:r>
              <a:rPr lang="en-US" sz="3600" dirty="0" smtClean="0"/>
              <a:t>CONTEMPORARY REALITY</a:t>
            </a:r>
            <a:endParaRPr lang="it-IT" sz="3600" dirty="0"/>
          </a:p>
        </p:txBody>
      </p:sp>
      <p:sp>
        <p:nvSpPr>
          <p:cNvPr id="3" name="Sottotitolo 2"/>
          <p:cNvSpPr>
            <a:spLocks noGrp="1"/>
          </p:cNvSpPr>
          <p:nvPr>
            <p:ph type="subTitle" idx="1"/>
          </p:nvPr>
        </p:nvSpPr>
        <p:spPr>
          <a:xfrm>
            <a:off x="214282" y="5286970"/>
            <a:ext cx="8715436" cy="1499616"/>
          </a:xfrm>
        </p:spPr>
        <p:txBody>
          <a:bodyPr anchor="ctr">
            <a:normAutofit/>
          </a:bodyPr>
          <a:lstStyle/>
          <a:p>
            <a:pPr algn="ctr"/>
            <a:r>
              <a:rPr lang="it-IT" dirty="0" smtClean="0">
                <a:solidFill>
                  <a:schemeClr val="accent6">
                    <a:lumMod val="50000"/>
                  </a:schemeClr>
                </a:solidFill>
                <a:latin typeface="Calibri" pitchFamily="34" charset="0"/>
              </a:rPr>
              <a:t>Liceo Scientifico “A. Einstein”</a:t>
            </a:r>
          </a:p>
          <a:p>
            <a:pPr algn="ctr"/>
            <a:r>
              <a:rPr lang="it-IT" dirty="0" smtClean="0">
                <a:solidFill>
                  <a:schemeClr val="accent6">
                    <a:lumMod val="50000"/>
                  </a:schemeClr>
                </a:solidFill>
                <a:latin typeface="Calibri" pitchFamily="34" charset="0"/>
              </a:rPr>
              <a:t>School </a:t>
            </a:r>
            <a:r>
              <a:rPr lang="it-IT" dirty="0" err="1" smtClean="0">
                <a:solidFill>
                  <a:schemeClr val="accent6">
                    <a:lumMod val="50000"/>
                  </a:schemeClr>
                </a:solidFill>
                <a:latin typeface="Calibri" pitchFamily="34" charset="0"/>
              </a:rPr>
              <a:t>year</a:t>
            </a:r>
            <a:r>
              <a:rPr lang="it-IT" dirty="0" smtClean="0">
                <a:solidFill>
                  <a:schemeClr val="accent6">
                    <a:lumMod val="50000"/>
                  </a:schemeClr>
                </a:solidFill>
                <a:latin typeface="Calibri" pitchFamily="34" charset="0"/>
              </a:rPr>
              <a:t>: 2014 - 2015</a:t>
            </a:r>
          </a:p>
          <a:p>
            <a:pPr algn="ctr"/>
            <a:r>
              <a:rPr lang="it-IT" dirty="0" err="1" smtClean="0">
                <a:solidFill>
                  <a:schemeClr val="accent6">
                    <a:lumMod val="50000"/>
                  </a:schemeClr>
                </a:solidFill>
                <a:latin typeface="Calibri" pitchFamily="34" charset="0"/>
              </a:rPr>
              <a:t>Class</a:t>
            </a:r>
            <a:r>
              <a:rPr lang="it-IT" dirty="0" smtClean="0">
                <a:solidFill>
                  <a:schemeClr val="accent6">
                    <a:lumMod val="50000"/>
                  </a:schemeClr>
                </a:solidFill>
                <a:latin typeface="Calibri" pitchFamily="34" charset="0"/>
              </a:rPr>
              <a:t>: 5 ALS</a:t>
            </a:r>
          </a:p>
          <a:p>
            <a:pPr algn="ctr"/>
            <a:r>
              <a:rPr lang="it-IT" dirty="0" err="1" smtClean="0">
                <a:solidFill>
                  <a:schemeClr val="accent6">
                    <a:lumMod val="50000"/>
                  </a:schemeClr>
                </a:solidFill>
                <a:latin typeface="Calibri" pitchFamily="34" charset="0"/>
              </a:rPr>
              <a:t>Student</a:t>
            </a:r>
            <a:r>
              <a:rPr lang="it-IT" dirty="0" smtClean="0">
                <a:solidFill>
                  <a:schemeClr val="accent6">
                    <a:lumMod val="50000"/>
                  </a:schemeClr>
                </a:solidFill>
                <a:latin typeface="Calibri" pitchFamily="34" charset="0"/>
              </a:rPr>
              <a:t>: Vitale Elisa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quotes-clip-art.png"/>
          <p:cNvPicPr>
            <a:picLocks noChangeAspect="1"/>
          </p:cNvPicPr>
          <p:nvPr/>
        </p:nvPicPr>
        <p:blipFill>
          <a:blip r:embed="rId2" cstate="print">
            <a:duotone>
              <a:schemeClr val="bg2">
                <a:shade val="45000"/>
                <a:satMod val="135000"/>
              </a:schemeClr>
              <a:prstClr val="white"/>
            </a:duotone>
          </a:blip>
          <a:stretch>
            <a:fillRect/>
          </a:stretch>
        </p:blipFill>
        <p:spPr>
          <a:xfrm>
            <a:off x="309231" y="2214554"/>
            <a:ext cx="976621" cy="642942"/>
          </a:xfrm>
          <a:prstGeom prst="rect">
            <a:avLst/>
          </a:prstGeom>
        </p:spPr>
      </p:pic>
      <p:sp>
        <p:nvSpPr>
          <p:cNvPr id="12" name="Titolo 1"/>
          <p:cNvSpPr>
            <a:spLocks noGrp="1"/>
          </p:cNvSpPr>
          <p:nvPr>
            <p:ph type="title"/>
          </p:nvPr>
        </p:nvSpPr>
        <p:spPr>
          <a:xfrm>
            <a:off x="914432" y="104570"/>
            <a:ext cx="8229600" cy="1252728"/>
          </a:xfrm>
        </p:spPr>
        <p:txBody>
          <a:bodyPr>
            <a:normAutofit/>
          </a:bodyPr>
          <a:lstStyle/>
          <a:p>
            <a:r>
              <a:rPr lang="it-IT" sz="3600" dirty="0" smtClean="0">
                <a:cs typeface="Arial" pitchFamily="34" charset="0"/>
              </a:rPr>
              <a:t>        </a:t>
            </a:r>
            <a:r>
              <a:rPr lang="it-IT" sz="3600" dirty="0" smtClean="0">
                <a:cs typeface="Arial" pitchFamily="34" charset="0"/>
              </a:rPr>
              <a:t>GENDER </a:t>
            </a:r>
            <a:r>
              <a:rPr lang="it-IT" sz="3600" dirty="0" err="1" smtClean="0">
                <a:cs typeface="Arial" pitchFamily="34" charset="0"/>
              </a:rPr>
              <a:t>INEQUALITY…</a:t>
            </a:r>
            <a:endParaRPr lang="it-IT" sz="3600" dirty="0">
              <a:cs typeface="Arial" pitchFamily="34" charset="0"/>
            </a:endParaRPr>
          </a:p>
        </p:txBody>
      </p:sp>
      <p:sp>
        <p:nvSpPr>
          <p:cNvPr id="3" name="Segnaposto contenuto 2"/>
          <p:cNvSpPr>
            <a:spLocks noGrp="1"/>
          </p:cNvSpPr>
          <p:nvPr>
            <p:ph idx="1"/>
          </p:nvPr>
        </p:nvSpPr>
        <p:spPr/>
        <p:txBody>
          <a:bodyPr>
            <a:normAutofit/>
          </a:bodyPr>
          <a:lstStyle/>
          <a:p>
            <a:pPr marL="0" lvl="0" indent="0">
              <a:buNone/>
            </a:pPr>
            <a:r>
              <a:rPr lang="en-GB" sz="2000" b="1" dirty="0" smtClean="0">
                <a:solidFill>
                  <a:schemeClr val="accent6">
                    <a:lumMod val="50000"/>
                  </a:schemeClr>
                </a:solidFill>
                <a:latin typeface="Calibri" pitchFamily="34" charset="0"/>
              </a:rPr>
              <a:t>… IN DICKENS’ FICTION</a:t>
            </a:r>
          </a:p>
          <a:p>
            <a:pPr marL="0" indent="0">
              <a:buNone/>
            </a:pPr>
            <a:r>
              <a:rPr lang="en-GB" sz="2000" i="1" dirty="0" smtClean="0">
                <a:solidFill>
                  <a:srgbClr val="002060"/>
                </a:solidFill>
                <a:latin typeface="Calibri" pitchFamily="34" charset="0"/>
                <a:cs typeface="Nirmala UI Semilight" pitchFamily="34" charset="0"/>
              </a:rPr>
              <a:t>Mr. </a:t>
            </a:r>
            <a:r>
              <a:rPr lang="en-GB" sz="2000" i="1" dirty="0" err="1" smtClean="0">
                <a:solidFill>
                  <a:srgbClr val="002060"/>
                </a:solidFill>
                <a:latin typeface="Calibri" pitchFamily="34" charset="0"/>
                <a:cs typeface="Nirmala UI Semilight" pitchFamily="34" charset="0"/>
              </a:rPr>
              <a:t>Bounderby</a:t>
            </a:r>
            <a:r>
              <a:rPr lang="en-GB" sz="2000" i="1" dirty="0" smtClean="0">
                <a:solidFill>
                  <a:srgbClr val="002060"/>
                </a:solidFill>
                <a:latin typeface="Calibri" pitchFamily="34" charset="0"/>
                <a:cs typeface="Nirmala UI Semilight" pitchFamily="34" charset="0"/>
              </a:rPr>
              <a:t> delivered some observations to Mrs. </a:t>
            </a:r>
            <a:r>
              <a:rPr lang="en-GB" sz="2000" i="1" dirty="0" err="1" smtClean="0">
                <a:solidFill>
                  <a:srgbClr val="002060"/>
                </a:solidFill>
                <a:latin typeface="Calibri" pitchFamily="34" charset="0"/>
                <a:cs typeface="Nirmala UI Semilight" pitchFamily="34" charset="0"/>
              </a:rPr>
              <a:t>Gradgrind</a:t>
            </a:r>
            <a:r>
              <a:rPr lang="en-GB" sz="2000" i="1" dirty="0" smtClean="0">
                <a:solidFill>
                  <a:srgbClr val="002060"/>
                </a:solidFill>
                <a:latin typeface="Calibri" pitchFamily="34" charset="0"/>
                <a:cs typeface="Nirmala UI Semilight" pitchFamily="34" charset="0"/>
              </a:rPr>
              <a:t> on the circumstance of its being his birthday. He stood before the fire, partly because it was a cool spring afternoon, though the sun shone; partly because the shade of Stone Lodge was always haunted by the ghost of damp mortar; partly because he thus took up a commanding position, from which to subdue Mrs. </a:t>
            </a:r>
            <a:r>
              <a:rPr lang="en-GB" sz="2000" i="1" dirty="0" err="1" smtClean="0">
                <a:solidFill>
                  <a:srgbClr val="002060"/>
                </a:solidFill>
                <a:latin typeface="Calibri" pitchFamily="34" charset="0"/>
                <a:cs typeface="Nirmala UI Semilight" pitchFamily="34" charset="0"/>
              </a:rPr>
              <a:t>Gradgrind</a:t>
            </a:r>
            <a:r>
              <a:rPr lang="en-GB" sz="2000" i="1" dirty="0" smtClean="0">
                <a:solidFill>
                  <a:srgbClr val="002060"/>
                </a:solidFill>
                <a:latin typeface="Calibri" pitchFamily="34" charset="0"/>
                <a:cs typeface="Nirmala UI Semilight" pitchFamily="34" charset="0"/>
              </a:rPr>
              <a:t>. </a:t>
            </a:r>
            <a:endParaRPr lang="it-IT" sz="2000" i="1" dirty="0" smtClean="0">
              <a:solidFill>
                <a:srgbClr val="002060"/>
              </a:solidFill>
              <a:latin typeface="Calibri" pitchFamily="34" charset="0"/>
              <a:cs typeface="Nirmala UI Semilight" pitchFamily="34" charset="0"/>
            </a:endParaRPr>
          </a:p>
          <a:p>
            <a:pPr>
              <a:buNone/>
            </a:pPr>
            <a:endParaRPr lang="en-GB" sz="1800" dirty="0" smtClean="0">
              <a:latin typeface="Calibri" pitchFamily="34" charset="0"/>
            </a:endParaRPr>
          </a:p>
          <a:p>
            <a:pPr algn="r">
              <a:buNone/>
            </a:pPr>
            <a:r>
              <a:rPr lang="en-GB" sz="1600" dirty="0" smtClean="0">
                <a:latin typeface="Calibri" pitchFamily="34" charset="0"/>
              </a:rPr>
              <a:t>[C. Dickens, </a:t>
            </a:r>
            <a:r>
              <a:rPr lang="en-GB" sz="1600" i="1" dirty="0" smtClean="0">
                <a:latin typeface="Calibri" pitchFamily="34" charset="0"/>
              </a:rPr>
              <a:t>Hard Times</a:t>
            </a:r>
            <a:r>
              <a:rPr lang="en-GB" sz="1600" dirty="0" smtClean="0">
                <a:latin typeface="Calibri" pitchFamily="34" charset="0"/>
              </a:rPr>
              <a:t> (1854), Chapter 4, “Mr. </a:t>
            </a:r>
            <a:r>
              <a:rPr lang="en-GB" sz="1600" dirty="0" err="1" smtClean="0">
                <a:latin typeface="Calibri" pitchFamily="34" charset="0"/>
              </a:rPr>
              <a:t>Bounderby</a:t>
            </a:r>
            <a:r>
              <a:rPr lang="en-GB" sz="1600" dirty="0" smtClean="0">
                <a:latin typeface="Calibri" pitchFamily="34" charset="0"/>
              </a:rPr>
              <a:t>”]</a:t>
            </a:r>
            <a:endParaRPr lang="it-IT" sz="1800" dirty="0" smtClean="0">
              <a:latin typeface="Calibri" pitchFamily="34" charset="0"/>
            </a:endParaRPr>
          </a:p>
          <a:p>
            <a:pPr marL="0" lvl="0" indent="0">
              <a:buNone/>
            </a:pPr>
            <a:endParaRPr lang="en-GB" sz="2000" b="1" dirty="0" smtClean="0">
              <a:solidFill>
                <a:prstClr val="black"/>
              </a:solidFill>
              <a:cs typeface="Nirmala UI Semilight" pitchFamily="34" charset="0"/>
            </a:endParaRPr>
          </a:p>
          <a:p>
            <a:pPr marL="0" lvl="0" indent="0">
              <a:buNone/>
            </a:pPr>
            <a:r>
              <a:rPr lang="it-IT" sz="2000" b="1" dirty="0" smtClean="0">
                <a:solidFill>
                  <a:schemeClr val="accent6">
                    <a:lumMod val="50000"/>
                  </a:schemeClr>
                </a:solidFill>
                <a:latin typeface="Calibri" pitchFamily="34" charset="0"/>
              </a:rPr>
              <a:t>… IN THE VICTORIAN AGE</a:t>
            </a:r>
            <a:endParaRPr lang="it-IT" sz="2000" dirty="0" smtClean="0">
              <a:solidFill>
                <a:schemeClr val="accent6">
                  <a:lumMod val="50000"/>
                </a:schemeClr>
              </a:solidFill>
              <a:latin typeface="Calibri" pitchFamily="34" charset="0"/>
            </a:endParaRPr>
          </a:p>
          <a:p>
            <a:r>
              <a:rPr lang="it-IT" sz="2000" dirty="0" err="1" smtClean="0">
                <a:latin typeface="Calibri" pitchFamily="34" charset="0"/>
              </a:rPr>
              <a:t>Men</a:t>
            </a:r>
            <a:r>
              <a:rPr lang="it-IT" sz="2000" dirty="0" smtClean="0">
                <a:latin typeface="Calibri" pitchFamily="34" charset="0"/>
              </a:rPr>
              <a:t> </a:t>
            </a:r>
            <a:r>
              <a:rPr lang="it-IT" sz="2000" dirty="0" err="1" smtClean="0">
                <a:latin typeface="Calibri" pitchFamily="34" charset="0"/>
              </a:rPr>
              <a:t>were</a:t>
            </a:r>
            <a:r>
              <a:rPr lang="it-IT" sz="2000" dirty="0" smtClean="0">
                <a:latin typeface="Calibri" pitchFamily="34" charset="0"/>
              </a:rPr>
              <a:t> </a:t>
            </a:r>
            <a:r>
              <a:rPr lang="it-IT" sz="2000" dirty="0" err="1" smtClean="0">
                <a:latin typeface="Calibri" pitchFamily="34" charset="0"/>
              </a:rPr>
              <a:t>considered</a:t>
            </a:r>
            <a:r>
              <a:rPr lang="it-IT" sz="2000" dirty="0" smtClean="0">
                <a:latin typeface="Calibri" pitchFamily="34" charset="0"/>
              </a:rPr>
              <a:t> more </a:t>
            </a:r>
            <a:r>
              <a:rPr lang="it-IT" sz="2000" dirty="0" err="1" smtClean="0">
                <a:latin typeface="Calibri" pitchFamily="34" charset="0"/>
              </a:rPr>
              <a:t>intelligent</a:t>
            </a:r>
            <a:r>
              <a:rPr lang="it-IT" sz="2000" dirty="0" smtClean="0">
                <a:latin typeface="Calibri" pitchFamily="34" charset="0"/>
              </a:rPr>
              <a:t> and </a:t>
            </a:r>
            <a:r>
              <a:rPr lang="it-IT" sz="2000" dirty="0" err="1" smtClean="0">
                <a:latin typeface="Calibri" pitchFamily="34" charset="0"/>
              </a:rPr>
              <a:t>could</a:t>
            </a:r>
            <a:r>
              <a:rPr lang="it-IT" sz="2000" dirty="0" smtClean="0">
                <a:latin typeface="Calibri" pitchFamily="34" charset="0"/>
              </a:rPr>
              <a:t> </a:t>
            </a:r>
            <a:r>
              <a:rPr lang="it-IT" sz="2000" dirty="0" err="1" smtClean="0">
                <a:latin typeface="Calibri" pitchFamily="34" charset="0"/>
              </a:rPr>
              <a:t>study</a:t>
            </a:r>
            <a:r>
              <a:rPr lang="it-IT" sz="2000" dirty="0" smtClean="0">
                <a:latin typeface="Calibri" pitchFamily="34" charset="0"/>
              </a:rPr>
              <a:t> in </a:t>
            </a:r>
            <a:r>
              <a:rPr lang="it-IT" sz="2000" dirty="0" err="1" smtClean="0">
                <a:latin typeface="Calibri" pitchFamily="34" charset="0"/>
              </a:rPr>
              <a:t>Universities</a:t>
            </a:r>
            <a:endParaRPr lang="it-IT" sz="2000" dirty="0" smtClean="0">
              <a:latin typeface="Calibri" pitchFamily="34" charset="0"/>
            </a:endParaRPr>
          </a:p>
          <a:p>
            <a:r>
              <a:rPr lang="it-IT" sz="2000" dirty="0" smtClean="0">
                <a:latin typeface="Calibri" pitchFamily="34" charset="0"/>
              </a:rPr>
              <a:t>Women </a:t>
            </a:r>
            <a:r>
              <a:rPr lang="it-IT" sz="2000" dirty="0" err="1" smtClean="0">
                <a:latin typeface="Calibri" pitchFamily="34" charset="0"/>
              </a:rPr>
              <a:t>had</a:t>
            </a:r>
            <a:r>
              <a:rPr lang="it-IT" sz="2000" dirty="0" smtClean="0">
                <a:latin typeface="Calibri" pitchFamily="34" charset="0"/>
              </a:rPr>
              <a:t> </a:t>
            </a:r>
            <a:r>
              <a:rPr lang="it-IT" sz="2000" dirty="0" err="1" smtClean="0">
                <a:latin typeface="Calibri" pitchFamily="34" charset="0"/>
              </a:rPr>
              <a:t>to</a:t>
            </a:r>
            <a:r>
              <a:rPr lang="it-IT" sz="2000" dirty="0" smtClean="0">
                <a:latin typeface="Calibri" pitchFamily="34" charset="0"/>
              </a:rPr>
              <a:t> stay at home and take care </a:t>
            </a:r>
            <a:r>
              <a:rPr lang="it-IT" sz="2000" dirty="0" err="1" smtClean="0">
                <a:latin typeface="Calibri" pitchFamily="34" charset="0"/>
              </a:rPr>
              <a:t>of</a:t>
            </a:r>
            <a:r>
              <a:rPr lang="it-IT" sz="2000" dirty="0" smtClean="0">
                <a:latin typeface="Calibri" pitchFamily="34" charset="0"/>
              </a:rPr>
              <a:t> </a:t>
            </a:r>
            <a:r>
              <a:rPr lang="it-IT" sz="2000" dirty="0" err="1" smtClean="0">
                <a:latin typeface="Calibri" pitchFamily="34" charset="0"/>
              </a:rPr>
              <a:t>children</a:t>
            </a:r>
            <a:r>
              <a:rPr lang="it-IT" sz="2000" dirty="0" smtClean="0">
                <a:latin typeface="Calibri" pitchFamily="34" charset="0"/>
              </a:rPr>
              <a:t>: </a:t>
            </a:r>
            <a:r>
              <a:rPr lang="it-IT" sz="2000" dirty="0" err="1" smtClean="0">
                <a:latin typeface="Calibri" pitchFamily="34" charset="0"/>
              </a:rPr>
              <a:t>they</a:t>
            </a:r>
            <a:r>
              <a:rPr lang="it-IT" sz="2000" dirty="0" smtClean="0">
                <a:latin typeface="Calibri" pitchFamily="34" charset="0"/>
              </a:rPr>
              <a:t> </a:t>
            </a:r>
            <a:r>
              <a:rPr lang="it-IT" sz="2000" dirty="0" err="1" smtClean="0">
                <a:latin typeface="Calibri" pitchFamily="34" charset="0"/>
              </a:rPr>
              <a:t>were</a:t>
            </a:r>
            <a:r>
              <a:rPr lang="it-IT" sz="2000" dirty="0" smtClean="0">
                <a:latin typeface="Calibri" pitchFamily="34" charset="0"/>
              </a:rPr>
              <a:t> </a:t>
            </a:r>
            <a:r>
              <a:rPr lang="it-IT" sz="2000" dirty="0" err="1" smtClean="0">
                <a:latin typeface="Calibri" pitchFamily="34" charset="0"/>
              </a:rPr>
              <a:t>considered</a:t>
            </a:r>
            <a:r>
              <a:rPr lang="it-IT" sz="2000" dirty="0" smtClean="0">
                <a:latin typeface="Calibri" pitchFamily="34" charset="0"/>
              </a:rPr>
              <a:t> </a:t>
            </a:r>
            <a:r>
              <a:rPr lang="it-IT" sz="2000" dirty="0" err="1" smtClean="0">
                <a:latin typeface="Calibri" pitchFamily="34" charset="0"/>
              </a:rPr>
              <a:t>weak</a:t>
            </a:r>
            <a:r>
              <a:rPr lang="it-IT" sz="2000" dirty="0" smtClean="0">
                <a:latin typeface="Calibri" pitchFamily="34" charset="0"/>
              </a:rPr>
              <a:t> and </a:t>
            </a:r>
            <a:r>
              <a:rPr lang="it-IT" sz="2000" dirty="0" err="1" smtClean="0">
                <a:latin typeface="Calibri" pitchFamily="34" charset="0"/>
              </a:rPr>
              <a:t>ill</a:t>
            </a:r>
            <a:r>
              <a:rPr lang="it-IT" sz="2000" dirty="0" smtClean="0">
                <a:latin typeface="Calibri" pitchFamily="34" charset="0"/>
              </a:rPr>
              <a:t> (</a:t>
            </a:r>
            <a:r>
              <a:rPr lang="it-IT" sz="2000" dirty="0" err="1" smtClean="0">
                <a:latin typeface="Calibri" pitchFamily="34" charset="0"/>
              </a:rPr>
              <a:t>especially</a:t>
            </a:r>
            <a:r>
              <a:rPr lang="it-IT" sz="2000" dirty="0" smtClean="0">
                <a:latin typeface="Calibri" pitchFamily="34" charset="0"/>
              </a:rPr>
              <a:t> </a:t>
            </a:r>
            <a:r>
              <a:rPr lang="it-IT" sz="2000" dirty="0" err="1" smtClean="0">
                <a:latin typeface="Calibri" pitchFamily="34" charset="0"/>
              </a:rPr>
              <a:t>during</a:t>
            </a:r>
            <a:r>
              <a:rPr lang="it-IT" sz="2000" dirty="0" smtClean="0">
                <a:latin typeface="Calibri" pitchFamily="34" charset="0"/>
              </a:rPr>
              <a:t> </a:t>
            </a:r>
            <a:r>
              <a:rPr lang="it-IT" sz="2000" dirty="0" err="1" smtClean="0">
                <a:latin typeface="Calibri" pitchFamily="34" charset="0"/>
              </a:rPr>
              <a:t>menstruation</a:t>
            </a:r>
            <a:r>
              <a:rPr lang="it-IT" sz="2000" dirty="0" smtClean="0">
                <a:latin typeface="Calibri" pitchFamily="34" charset="0"/>
              </a:rPr>
              <a:t> </a:t>
            </a:r>
            <a:r>
              <a:rPr lang="it-IT" sz="2000" dirty="0" err="1" smtClean="0">
                <a:latin typeface="Calibri" pitchFamily="34" charset="0"/>
              </a:rPr>
              <a:t>periods</a:t>
            </a:r>
            <a:r>
              <a:rPr lang="it-IT" sz="2000" dirty="0" smtClean="0">
                <a:latin typeface="Calibri" pitchFamily="34" charset="0"/>
              </a:rPr>
              <a:t>)</a:t>
            </a:r>
          </a:p>
          <a:p>
            <a:r>
              <a:rPr lang="it-IT" sz="2000" dirty="0" smtClean="0">
                <a:latin typeface="Calibri" pitchFamily="34" charset="0"/>
              </a:rPr>
              <a:t>At </a:t>
            </a:r>
            <a:r>
              <a:rPr lang="it-IT" sz="2000" dirty="0" err="1" smtClean="0">
                <a:latin typeface="Calibri" pitchFamily="34" charset="0"/>
              </a:rPr>
              <a:t>school</a:t>
            </a:r>
            <a:r>
              <a:rPr lang="it-IT" sz="2000" dirty="0" smtClean="0">
                <a:latin typeface="Calibri" pitchFamily="34" charset="0"/>
              </a:rPr>
              <a:t> </a:t>
            </a:r>
            <a:r>
              <a:rPr lang="it-IT" sz="2000" dirty="0" err="1" smtClean="0">
                <a:latin typeface="Calibri" pitchFamily="34" charset="0"/>
              </a:rPr>
              <a:t>boys</a:t>
            </a:r>
            <a:r>
              <a:rPr lang="it-IT" sz="2000" dirty="0" smtClean="0">
                <a:latin typeface="Calibri" pitchFamily="34" charset="0"/>
              </a:rPr>
              <a:t> and </a:t>
            </a:r>
            <a:r>
              <a:rPr lang="it-IT" sz="2000" dirty="0" err="1" smtClean="0">
                <a:latin typeface="Calibri" pitchFamily="34" charset="0"/>
              </a:rPr>
              <a:t>girls</a:t>
            </a:r>
            <a:r>
              <a:rPr lang="it-IT" sz="2000" dirty="0" smtClean="0">
                <a:latin typeface="Calibri" pitchFamily="34" charset="0"/>
              </a:rPr>
              <a:t> </a:t>
            </a:r>
            <a:r>
              <a:rPr lang="it-IT" sz="2000" dirty="0" err="1" smtClean="0">
                <a:latin typeface="Calibri" pitchFamily="34" charset="0"/>
              </a:rPr>
              <a:t>were</a:t>
            </a:r>
            <a:r>
              <a:rPr lang="it-IT" sz="2000" dirty="0" smtClean="0">
                <a:latin typeface="Calibri" pitchFamily="34" charset="0"/>
              </a:rPr>
              <a:t> </a:t>
            </a:r>
            <a:r>
              <a:rPr lang="it-IT" sz="2000" dirty="0" err="1" smtClean="0">
                <a:latin typeface="Calibri" pitchFamily="34" charset="0"/>
              </a:rPr>
              <a:t>separated</a:t>
            </a:r>
            <a:r>
              <a:rPr lang="it-IT" sz="2000" dirty="0" smtClean="0">
                <a:latin typeface="Calibri" pitchFamily="34" charset="0"/>
              </a:rPr>
              <a:t> and </a:t>
            </a:r>
            <a:r>
              <a:rPr lang="it-IT" sz="2000" dirty="0" err="1" smtClean="0">
                <a:latin typeface="Calibri" pitchFamily="34" charset="0"/>
              </a:rPr>
              <a:t>taught</a:t>
            </a:r>
            <a:r>
              <a:rPr lang="it-IT" sz="2000" dirty="0" smtClean="0">
                <a:latin typeface="Calibri" pitchFamily="34" charset="0"/>
              </a:rPr>
              <a:t> </a:t>
            </a:r>
            <a:r>
              <a:rPr lang="it-IT" sz="2000" dirty="0" err="1" smtClean="0">
                <a:latin typeface="Calibri" pitchFamily="34" charset="0"/>
              </a:rPr>
              <a:t>different</a:t>
            </a:r>
            <a:r>
              <a:rPr lang="it-IT" sz="2000" dirty="0" smtClean="0">
                <a:latin typeface="Calibri" pitchFamily="34" charset="0"/>
              </a:rPr>
              <a:t> </a:t>
            </a:r>
            <a:r>
              <a:rPr lang="it-IT" sz="2000" dirty="0" err="1" smtClean="0">
                <a:latin typeface="Calibri" pitchFamily="34" charset="0"/>
              </a:rPr>
              <a:t>subjects</a:t>
            </a:r>
            <a:endParaRPr lang="it-IT" sz="2000" dirty="0" smtClean="0">
              <a:latin typeface="Calibri" pitchFamily="34" charset="0"/>
            </a:endParaRPr>
          </a:p>
        </p:txBody>
      </p:sp>
      <p:sp>
        <p:nvSpPr>
          <p:cNvPr id="4" name="Segnaposto numero diapositiva 3"/>
          <p:cNvSpPr>
            <a:spLocks noGrp="1"/>
          </p:cNvSpPr>
          <p:nvPr>
            <p:ph type="sldNum" sz="quarter" idx="12"/>
          </p:nvPr>
        </p:nvSpPr>
        <p:spPr/>
        <p:txBody>
          <a:bodyPr/>
          <a:lstStyle/>
          <a:p>
            <a:fld id="{8F04A907-699A-4829-A573-9AF5C23AB77B}" type="slidenum">
              <a:rPr lang="it-IT" smtClean="0"/>
              <a:pPr/>
              <a:t>10</a:t>
            </a:fld>
            <a:endParaRPr lang="it-IT"/>
          </a:p>
        </p:txBody>
      </p:sp>
      <p:grpSp>
        <p:nvGrpSpPr>
          <p:cNvPr id="5" name="Gruppo 4"/>
          <p:cNvGrpSpPr/>
          <p:nvPr/>
        </p:nvGrpSpPr>
        <p:grpSpPr>
          <a:xfrm>
            <a:off x="-32" y="-2"/>
            <a:ext cx="1655550" cy="1440000"/>
            <a:chOff x="285720" y="357170"/>
            <a:chExt cx="910562" cy="785814"/>
          </a:xfrm>
          <a:solidFill>
            <a:schemeClr val="accent6">
              <a:lumMod val="75000"/>
            </a:schemeClr>
          </a:solidFill>
        </p:grpSpPr>
        <p:sp>
          <p:nvSpPr>
            <p:cNvPr id="6" name="Rettangolo 5"/>
            <p:cNvSpPr/>
            <p:nvPr/>
          </p:nvSpPr>
          <p:spPr>
            <a:xfrm rot="5400000">
              <a:off x="285720" y="357170"/>
              <a:ext cx="785814" cy="78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6">
                    <a:lumMod val="50000"/>
                  </a:schemeClr>
                </a:solidFill>
              </a:endParaRPr>
            </a:p>
          </p:txBody>
        </p:sp>
        <p:sp>
          <p:nvSpPr>
            <p:cNvPr id="7" name="Triangolo isoscele 6"/>
            <p:cNvSpPr/>
            <p:nvPr/>
          </p:nvSpPr>
          <p:spPr>
            <a:xfrm rot="5400000">
              <a:off x="467306" y="414008"/>
              <a:ext cx="785814" cy="67213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6">
                    <a:lumMod val="50000"/>
                  </a:schemeClr>
                </a:solidFill>
              </a:endParaRPr>
            </a:p>
          </p:txBody>
        </p:sp>
      </p:grpSp>
      <p:sp>
        <p:nvSpPr>
          <p:cNvPr id="8" name="CasellaDiTesto 7"/>
          <p:cNvSpPr txBox="1"/>
          <p:nvPr/>
        </p:nvSpPr>
        <p:spPr>
          <a:xfrm>
            <a:off x="357158" y="408602"/>
            <a:ext cx="714380" cy="646331"/>
          </a:xfrm>
          <a:prstGeom prst="rect">
            <a:avLst/>
          </a:prstGeom>
          <a:noFill/>
        </p:spPr>
        <p:txBody>
          <a:bodyPr wrap="square" rtlCol="0">
            <a:spAutoFit/>
          </a:bodyPr>
          <a:lstStyle/>
          <a:p>
            <a:pPr algn="ctr"/>
            <a:r>
              <a:rPr lang="it-IT" sz="1200" b="1" dirty="0" smtClean="0">
                <a:solidFill>
                  <a:schemeClr val="bg1"/>
                </a:solidFill>
                <a:latin typeface="Calibri" pitchFamily="34" charset="0"/>
              </a:rPr>
              <a:t>THEME</a:t>
            </a:r>
          </a:p>
          <a:p>
            <a:pPr algn="ctr"/>
            <a:r>
              <a:rPr lang="it-IT" sz="2400" b="1" dirty="0" smtClean="0">
                <a:solidFill>
                  <a:schemeClr val="bg1"/>
                </a:solidFill>
                <a:latin typeface="Calibri" pitchFamily="34" charset="0"/>
              </a:rPr>
              <a:t>4</a:t>
            </a:r>
            <a:endParaRPr lang="it-IT" sz="1200" b="1" dirty="0">
              <a:solidFill>
                <a:schemeClr val="bg1"/>
              </a:solidFill>
              <a:latin typeface="Calibri" pitchFamily="34" charset="0"/>
            </a:endParaRPr>
          </a:p>
        </p:txBody>
      </p:sp>
      <p:sp>
        <p:nvSpPr>
          <p:cNvPr id="9" name="Titolo 1"/>
          <p:cNvSpPr txBox="1">
            <a:spLocks/>
          </p:cNvSpPr>
          <p:nvPr/>
        </p:nvSpPr>
        <p:spPr>
          <a:xfrm>
            <a:off x="914432" y="104570"/>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600" b="1" i="0" u="none" strike="noStrike" kern="1200" cap="none" spc="0" normalizeH="0" baseline="0" noProof="0" dirty="0" smtClean="0">
                <a:ln>
                  <a:noFill/>
                </a:ln>
                <a:solidFill>
                  <a:schemeClr val="accent1">
                    <a:satMod val="150000"/>
                  </a:schemeClr>
                </a:solidFill>
                <a:effectLst/>
                <a:uLnTx/>
                <a:uFillTx/>
                <a:latin typeface="+mj-lt"/>
                <a:ea typeface="+mj-ea"/>
                <a:cs typeface="Arial" pitchFamily="34" charset="0"/>
              </a:rPr>
              <a:t>        </a:t>
            </a:r>
            <a:endParaRPr kumimoji="0" lang="it-IT" sz="3600" b="1" i="0" u="none" strike="noStrike" kern="1200" cap="none" spc="0" normalizeH="0" baseline="0" noProof="0" dirty="0">
              <a:ln>
                <a:noFill/>
              </a:ln>
              <a:solidFill>
                <a:schemeClr val="accent1">
                  <a:satMod val="150000"/>
                </a:schemeClr>
              </a:solidFill>
              <a:effectLst/>
              <a:uLnTx/>
              <a:uFillTx/>
              <a:latin typeface="+mj-lt"/>
              <a:ea typeface="+mj-ea"/>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descr="quotes-clip-art.png"/>
          <p:cNvPicPr>
            <a:picLocks noChangeAspect="1"/>
          </p:cNvPicPr>
          <p:nvPr/>
        </p:nvPicPr>
        <p:blipFill>
          <a:blip r:embed="rId3" cstate="print">
            <a:duotone>
              <a:schemeClr val="accent5">
                <a:shade val="45000"/>
                <a:satMod val="135000"/>
              </a:schemeClr>
              <a:prstClr val="white"/>
            </a:duotone>
          </a:blip>
          <a:stretch>
            <a:fillRect/>
          </a:stretch>
        </p:blipFill>
        <p:spPr>
          <a:xfrm>
            <a:off x="5167015" y="5214950"/>
            <a:ext cx="690869" cy="454822"/>
          </a:xfrm>
          <a:prstGeom prst="rect">
            <a:avLst/>
          </a:prstGeom>
        </p:spPr>
      </p:pic>
      <p:sp>
        <p:nvSpPr>
          <p:cNvPr id="11" name="Titolo 1"/>
          <p:cNvSpPr>
            <a:spLocks noGrp="1"/>
          </p:cNvSpPr>
          <p:nvPr>
            <p:ph type="title"/>
          </p:nvPr>
        </p:nvSpPr>
        <p:spPr>
          <a:xfrm>
            <a:off x="914432" y="104570"/>
            <a:ext cx="8229600" cy="1252728"/>
          </a:xfrm>
        </p:spPr>
        <p:txBody>
          <a:bodyPr>
            <a:normAutofit/>
          </a:bodyPr>
          <a:lstStyle/>
          <a:p>
            <a:r>
              <a:rPr lang="it-IT" sz="3600" dirty="0" smtClean="0">
                <a:cs typeface="Arial" pitchFamily="34" charset="0"/>
              </a:rPr>
              <a:t>        </a:t>
            </a:r>
            <a:r>
              <a:rPr lang="it-IT" sz="3600" dirty="0" smtClean="0">
                <a:cs typeface="Arial" pitchFamily="34" charset="0"/>
              </a:rPr>
              <a:t>GENDER </a:t>
            </a:r>
            <a:r>
              <a:rPr lang="it-IT" sz="3600" dirty="0" err="1" smtClean="0">
                <a:cs typeface="Arial" pitchFamily="34" charset="0"/>
              </a:rPr>
              <a:t>INEQUALITY…</a:t>
            </a:r>
            <a:endParaRPr lang="it-IT" sz="3600" dirty="0">
              <a:cs typeface="Arial" pitchFamily="34" charset="0"/>
            </a:endParaRPr>
          </a:p>
        </p:txBody>
      </p:sp>
      <p:sp>
        <p:nvSpPr>
          <p:cNvPr id="3" name="Segnaposto contenuto 2"/>
          <p:cNvSpPr>
            <a:spLocks noGrp="1"/>
          </p:cNvSpPr>
          <p:nvPr>
            <p:ph idx="1"/>
          </p:nvPr>
        </p:nvSpPr>
        <p:spPr>
          <a:xfrm>
            <a:off x="457200" y="1775191"/>
            <a:ext cx="4757742" cy="4625609"/>
          </a:xfrm>
        </p:spPr>
        <p:txBody>
          <a:bodyPr/>
          <a:lstStyle/>
          <a:p>
            <a:pPr marL="0" lvl="0" indent="0">
              <a:buNone/>
            </a:pPr>
            <a:r>
              <a:rPr lang="en-GB" sz="2000" b="1" dirty="0" smtClean="0">
                <a:solidFill>
                  <a:schemeClr val="accent6">
                    <a:lumMod val="50000"/>
                  </a:schemeClr>
                </a:solidFill>
                <a:latin typeface="Calibri" pitchFamily="34" charset="0"/>
              </a:rPr>
              <a:t>… TODAY IN WESTERN SOCIETY</a:t>
            </a:r>
          </a:p>
          <a:p>
            <a:r>
              <a:rPr lang="en-GB" sz="2000" b="1" dirty="0" smtClean="0">
                <a:solidFill>
                  <a:schemeClr val="accent6">
                    <a:lumMod val="50000"/>
                  </a:schemeClr>
                </a:solidFill>
                <a:latin typeface="Calibri" pitchFamily="34" charset="0"/>
              </a:rPr>
              <a:t>Gender equality:</a:t>
            </a:r>
            <a:r>
              <a:rPr lang="en-GB" sz="2000" dirty="0" smtClean="0">
                <a:solidFill>
                  <a:schemeClr val="accent6">
                    <a:lumMod val="50000"/>
                  </a:schemeClr>
                </a:solidFill>
                <a:latin typeface="Calibri" pitchFamily="34" charset="0"/>
              </a:rPr>
              <a:t> </a:t>
            </a:r>
            <a:r>
              <a:rPr lang="en-GB" sz="2000" dirty="0" smtClean="0">
                <a:latin typeface="Calibri" pitchFamily="34" charset="0"/>
              </a:rPr>
              <a:t>feminism (equality between men and women) has become popular in the last years</a:t>
            </a:r>
          </a:p>
          <a:p>
            <a:r>
              <a:rPr lang="en-GB" sz="2000" b="1" dirty="0" smtClean="0">
                <a:solidFill>
                  <a:schemeClr val="accent6">
                    <a:lumMod val="50000"/>
                  </a:schemeClr>
                </a:solidFill>
                <a:latin typeface="Calibri" pitchFamily="34" charset="0"/>
              </a:rPr>
              <a:t>Gender inequality </a:t>
            </a:r>
            <a:r>
              <a:rPr lang="en-GB" sz="2000" dirty="0" smtClean="0">
                <a:latin typeface="Calibri" pitchFamily="34" charset="0"/>
              </a:rPr>
              <a:t>can be seen in children’s toys:</a:t>
            </a:r>
          </a:p>
          <a:p>
            <a:pPr lvl="1">
              <a:buClr>
                <a:schemeClr val="accent1"/>
              </a:buClr>
              <a:buFont typeface="Wingdings" pitchFamily="2" charset="2"/>
              <a:buChar char="Ø"/>
            </a:pPr>
            <a:r>
              <a:rPr lang="en-GB" sz="2000" dirty="0" smtClean="0">
                <a:latin typeface="Calibri" pitchFamily="34" charset="0"/>
              </a:rPr>
              <a:t>Children toys convey messages about gender</a:t>
            </a:r>
          </a:p>
          <a:p>
            <a:pPr lvl="1">
              <a:buClr>
                <a:schemeClr val="accent1"/>
              </a:buClr>
              <a:buFont typeface="Wingdings" pitchFamily="2" charset="2"/>
              <a:buChar char="Ø"/>
            </a:pPr>
            <a:r>
              <a:rPr lang="en-GB" sz="2000" dirty="0" smtClean="0">
                <a:latin typeface="Calibri" pitchFamily="34" charset="0"/>
              </a:rPr>
              <a:t>Children’s minds are conditioned</a:t>
            </a:r>
          </a:p>
          <a:p>
            <a:pPr lvl="1">
              <a:buClr>
                <a:schemeClr val="accent1"/>
              </a:buClr>
              <a:buFont typeface="Wingdings" pitchFamily="2" charset="2"/>
              <a:buChar char="Ø"/>
            </a:pPr>
            <a:r>
              <a:rPr lang="en-GB" sz="2000" dirty="0" smtClean="0">
                <a:latin typeface="Calibri" pitchFamily="34" charset="0"/>
              </a:rPr>
              <a:t>H</a:t>
            </a:r>
            <a:r>
              <a:rPr lang="en-GB" sz="2000" dirty="0" smtClean="0">
                <a:latin typeface="Calibri" pitchFamily="34" charset="0"/>
              </a:rPr>
              <a:t>ow can we expect to reach equality in the future?</a:t>
            </a:r>
          </a:p>
          <a:p>
            <a:endParaRPr lang="en-GB" sz="2000" dirty="0" smtClean="0">
              <a:latin typeface="Calibri" pitchFamily="34" charset="0"/>
            </a:endParaRPr>
          </a:p>
          <a:p>
            <a:endParaRPr lang="en-GB" sz="2000" dirty="0" smtClean="0">
              <a:latin typeface="Calibri" pitchFamily="34" charset="0"/>
            </a:endParaRPr>
          </a:p>
          <a:p>
            <a:r>
              <a:rPr lang="en-GB" sz="2000" dirty="0" smtClean="0">
                <a:latin typeface="Calibri" pitchFamily="34" charset="0"/>
              </a:rPr>
              <a:t>Gender (in)equality is still a big deal</a:t>
            </a:r>
            <a:endParaRPr lang="en-GB" sz="2000" dirty="0" smtClean="0">
              <a:latin typeface="Calibri" pitchFamily="34" charset="0"/>
            </a:endParaRPr>
          </a:p>
          <a:p>
            <a:pPr marL="0" indent="0"/>
            <a:endParaRPr lang="it-IT" sz="2000" dirty="0" smtClean="0">
              <a:solidFill>
                <a:prstClr val="black"/>
              </a:solidFill>
              <a:latin typeface="Calibri" pitchFamily="34" charset="0"/>
              <a:cs typeface="Nirmala UI Semilight" pitchFamily="34" charset="0"/>
            </a:endParaRPr>
          </a:p>
          <a:p>
            <a:endParaRPr lang="it-IT" dirty="0"/>
          </a:p>
        </p:txBody>
      </p:sp>
      <p:sp>
        <p:nvSpPr>
          <p:cNvPr id="4" name="Segnaposto numero diapositiva 3"/>
          <p:cNvSpPr>
            <a:spLocks noGrp="1"/>
          </p:cNvSpPr>
          <p:nvPr>
            <p:ph type="sldNum" sz="quarter" idx="12"/>
          </p:nvPr>
        </p:nvSpPr>
        <p:spPr/>
        <p:txBody>
          <a:bodyPr/>
          <a:lstStyle/>
          <a:p>
            <a:fld id="{8F04A907-699A-4829-A573-9AF5C23AB77B}" type="slidenum">
              <a:rPr lang="it-IT" smtClean="0"/>
              <a:pPr/>
              <a:t>11</a:t>
            </a:fld>
            <a:endParaRPr lang="it-IT"/>
          </a:p>
        </p:txBody>
      </p:sp>
      <p:grpSp>
        <p:nvGrpSpPr>
          <p:cNvPr id="5" name="Gruppo 4"/>
          <p:cNvGrpSpPr/>
          <p:nvPr/>
        </p:nvGrpSpPr>
        <p:grpSpPr>
          <a:xfrm>
            <a:off x="-32" y="-2"/>
            <a:ext cx="1655550" cy="1440000"/>
            <a:chOff x="285720" y="357170"/>
            <a:chExt cx="910562" cy="785814"/>
          </a:xfrm>
          <a:solidFill>
            <a:schemeClr val="accent6">
              <a:lumMod val="75000"/>
            </a:schemeClr>
          </a:solidFill>
        </p:grpSpPr>
        <p:sp>
          <p:nvSpPr>
            <p:cNvPr id="6" name="Rettangolo 5"/>
            <p:cNvSpPr/>
            <p:nvPr/>
          </p:nvSpPr>
          <p:spPr>
            <a:xfrm rot="5400000">
              <a:off x="285720" y="357170"/>
              <a:ext cx="785814" cy="78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6">
                    <a:lumMod val="50000"/>
                  </a:schemeClr>
                </a:solidFill>
              </a:endParaRPr>
            </a:p>
          </p:txBody>
        </p:sp>
        <p:sp>
          <p:nvSpPr>
            <p:cNvPr id="7" name="Triangolo isoscele 6"/>
            <p:cNvSpPr/>
            <p:nvPr/>
          </p:nvSpPr>
          <p:spPr>
            <a:xfrm rot="5400000">
              <a:off x="467306" y="414008"/>
              <a:ext cx="785814" cy="67213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6">
                    <a:lumMod val="50000"/>
                  </a:schemeClr>
                </a:solidFill>
              </a:endParaRPr>
            </a:p>
          </p:txBody>
        </p:sp>
      </p:grpSp>
      <p:sp>
        <p:nvSpPr>
          <p:cNvPr id="8" name="CasellaDiTesto 7"/>
          <p:cNvSpPr txBox="1"/>
          <p:nvPr/>
        </p:nvSpPr>
        <p:spPr>
          <a:xfrm>
            <a:off x="357158" y="408602"/>
            <a:ext cx="714380" cy="646331"/>
          </a:xfrm>
          <a:prstGeom prst="rect">
            <a:avLst/>
          </a:prstGeom>
          <a:noFill/>
        </p:spPr>
        <p:txBody>
          <a:bodyPr wrap="square" rtlCol="0">
            <a:spAutoFit/>
          </a:bodyPr>
          <a:lstStyle/>
          <a:p>
            <a:pPr algn="ctr"/>
            <a:r>
              <a:rPr lang="it-IT" sz="1200" b="1" dirty="0" smtClean="0">
                <a:solidFill>
                  <a:schemeClr val="bg1"/>
                </a:solidFill>
                <a:latin typeface="Calibri" pitchFamily="34" charset="0"/>
              </a:rPr>
              <a:t>THEME</a:t>
            </a:r>
          </a:p>
          <a:p>
            <a:pPr algn="ctr"/>
            <a:r>
              <a:rPr lang="it-IT" sz="2400" b="1" dirty="0" smtClean="0">
                <a:solidFill>
                  <a:schemeClr val="bg1"/>
                </a:solidFill>
                <a:latin typeface="Calibri" pitchFamily="34" charset="0"/>
              </a:rPr>
              <a:t>4</a:t>
            </a:r>
            <a:endParaRPr lang="it-IT" sz="1200" b="1" dirty="0">
              <a:solidFill>
                <a:schemeClr val="bg1"/>
              </a:solidFill>
              <a:latin typeface="Calibri" pitchFamily="34" charset="0"/>
            </a:endParaRPr>
          </a:p>
        </p:txBody>
      </p:sp>
      <p:grpSp>
        <p:nvGrpSpPr>
          <p:cNvPr id="17" name="Gruppo 16"/>
          <p:cNvGrpSpPr/>
          <p:nvPr/>
        </p:nvGrpSpPr>
        <p:grpSpPr>
          <a:xfrm>
            <a:off x="5500694" y="1857364"/>
            <a:ext cx="3313490" cy="3201474"/>
            <a:chOff x="5429256" y="1857365"/>
            <a:chExt cx="3456366" cy="3339522"/>
          </a:xfrm>
        </p:grpSpPr>
        <p:pic>
          <p:nvPicPr>
            <p:cNvPr id="14" name="Immagine 13" descr="lego-girl-then-now.jpg"/>
            <p:cNvPicPr>
              <a:picLocks noChangeAspect="1"/>
            </p:cNvPicPr>
            <p:nvPr/>
          </p:nvPicPr>
          <p:blipFill>
            <a:blip r:embed="rId4" cstate="print"/>
            <a:srcRect r="50781"/>
            <a:stretch>
              <a:fillRect/>
            </a:stretch>
          </p:blipFill>
          <p:spPr>
            <a:xfrm>
              <a:off x="5429256" y="1857365"/>
              <a:ext cx="2484000" cy="3339522"/>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13" name="Immagine 12" descr="lego-girl-then-now.jpg"/>
            <p:cNvPicPr>
              <a:picLocks noChangeAspect="1"/>
            </p:cNvPicPr>
            <p:nvPr/>
          </p:nvPicPr>
          <p:blipFill>
            <a:blip r:embed="rId5" cstate="print"/>
            <a:srcRect l="50000"/>
            <a:stretch>
              <a:fillRect/>
            </a:stretch>
          </p:blipFill>
          <p:spPr>
            <a:xfrm>
              <a:off x="7500958" y="2111404"/>
              <a:ext cx="1384664" cy="1832476"/>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grpSp>
      <p:sp>
        <p:nvSpPr>
          <p:cNvPr id="15" name="Freccia in giù 14"/>
          <p:cNvSpPr/>
          <p:nvPr/>
        </p:nvSpPr>
        <p:spPr>
          <a:xfrm>
            <a:off x="2643174" y="5497330"/>
            <a:ext cx="285752" cy="432000"/>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49" name="Rectangle 1"/>
          <p:cNvSpPr>
            <a:spLocks noChangeArrowheads="1"/>
          </p:cNvSpPr>
          <p:nvPr/>
        </p:nvSpPr>
        <p:spPr bwMode="auto">
          <a:xfrm>
            <a:off x="5214942" y="5187277"/>
            <a:ext cx="3929090" cy="12772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GB" sz="1100" b="0" i="1" u="none" strike="noStrike" cap="none" normalizeH="0" baseline="0" dirty="0" smtClean="0">
                <a:ln>
                  <a:noFill/>
                </a:ln>
                <a:solidFill>
                  <a:schemeClr val="accent6">
                    <a:lumMod val="50000"/>
                  </a:schemeClr>
                </a:solidFill>
                <a:effectLst/>
                <a:latin typeface="Calibri" pitchFamily="34" charset="0"/>
                <a:ea typeface="Calibri" pitchFamily="34" charset="0"/>
                <a:cs typeface="Times New Roman" pitchFamily="18" charset="0"/>
              </a:rPr>
              <a:t>In 1981, LEGOs were for boys and girls. Nowadays, toys have messages built into them before a child even opens the pink or blue package. In 1981, LEGOs were simple and gender-neutral, and the creativity of the child produced the message. In 2014, the toy delivers a message to the child, and this message is weirdly about gender.</a:t>
            </a:r>
          </a:p>
          <a:p>
            <a:pPr marL="0" marR="0" lvl="0" indent="0" algn="r" defTabSz="914400" rtl="0" eaLnBrk="1" fontAlgn="base" latinLnBrk="0" hangingPunct="1">
              <a:lnSpc>
                <a:spcPct val="100000"/>
              </a:lnSpc>
              <a:spcBef>
                <a:spcPct val="0"/>
              </a:spcBef>
              <a:spcAft>
                <a:spcPct val="0"/>
              </a:spcAft>
              <a:buClrTx/>
              <a:buSzTx/>
              <a:buFontTx/>
              <a:buNone/>
              <a:tabLst/>
            </a:pPr>
            <a:r>
              <a:rPr kumimoji="0" lang="en-GB" sz="105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[Rachel Giordano. She posed for LEGOS ads]</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32" y="71414"/>
            <a:ext cx="8229600" cy="1252728"/>
          </a:xfrm>
        </p:spPr>
        <p:txBody>
          <a:bodyPr>
            <a:normAutofit/>
          </a:bodyPr>
          <a:lstStyle/>
          <a:p>
            <a:r>
              <a:rPr lang="it-IT" sz="4000" dirty="0" smtClean="0"/>
              <a:t>       </a:t>
            </a:r>
            <a:r>
              <a:rPr lang="it-IT" sz="4000" dirty="0" err="1" smtClean="0"/>
              <a:t>Sources</a:t>
            </a:r>
            <a:r>
              <a:rPr lang="it-IT" sz="4000" dirty="0" smtClean="0"/>
              <a:t> </a:t>
            </a:r>
            <a:endParaRPr lang="it-IT" sz="4000" dirty="0"/>
          </a:p>
        </p:txBody>
      </p:sp>
      <p:sp>
        <p:nvSpPr>
          <p:cNvPr id="3" name="Segnaposto contenuto 2"/>
          <p:cNvSpPr>
            <a:spLocks noGrp="1"/>
          </p:cNvSpPr>
          <p:nvPr>
            <p:ph idx="1"/>
          </p:nvPr>
        </p:nvSpPr>
        <p:spPr/>
        <p:txBody>
          <a:bodyPr>
            <a:noAutofit/>
          </a:bodyPr>
          <a:lstStyle/>
          <a:p>
            <a:pPr>
              <a:buNone/>
            </a:pPr>
            <a:r>
              <a:rPr lang="it-IT" sz="2000" b="1" dirty="0" smtClean="0">
                <a:solidFill>
                  <a:schemeClr val="accent6">
                    <a:lumMod val="50000"/>
                  </a:schemeClr>
                </a:solidFill>
                <a:latin typeface="Calibri" pitchFamily="34" charset="0"/>
              </a:rPr>
              <a:t>Online </a:t>
            </a:r>
            <a:r>
              <a:rPr lang="it-IT" sz="2000" b="1" dirty="0" err="1" smtClean="0">
                <a:solidFill>
                  <a:schemeClr val="accent6">
                    <a:lumMod val="50000"/>
                  </a:schemeClr>
                </a:solidFill>
                <a:latin typeface="Calibri" pitchFamily="34" charset="0"/>
              </a:rPr>
              <a:t>newspapers</a:t>
            </a:r>
            <a:r>
              <a:rPr lang="it-IT" sz="2000" b="1" dirty="0" smtClean="0">
                <a:solidFill>
                  <a:schemeClr val="accent6">
                    <a:lumMod val="50000"/>
                  </a:schemeClr>
                </a:solidFill>
                <a:latin typeface="Calibri" pitchFamily="34" charset="0"/>
              </a:rPr>
              <a:t>:</a:t>
            </a:r>
          </a:p>
          <a:p>
            <a:r>
              <a:rPr lang="it-IT" sz="2000" dirty="0" smtClean="0">
                <a:latin typeface="Calibri" pitchFamily="34" charset="0"/>
                <a:hlinkClick r:id="rId2"/>
              </a:rPr>
              <a:t>BBC News</a:t>
            </a:r>
            <a:endParaRPr lang="it-IT" sz="2000" dirty="0" smtClean="0">
              <a:latin typeface="Calibri" pitchFamily="34" charset="0"/>
              <a:hlinkClick r:id="rId3"/>
            </a:endParaRPr>
          </a:p>
          <a:p>
            <a:r>
              <a:rPr lang="it-IT" sz="2000" dirty="0" err="1" smtClean="0">
                <a:latin typeface="Calibri" pitchFamily="34" charset="0"/>
                <a:hlinkClick r:id="rId4"/>
              </a:rPr>
              <a:t>Daily</a:t>
            </a:r>
            <a:r>
              <a:rPr lang="it-IT" sz="2000" dirty="0" smtClean="0">
                <a:latin typeface="Calibri" pitchFamily="34" charset="0"/>
                <a:hlinkClick r:id="rId4"/>
              </a:rPr>
              <a:t> Mail</a:t>
            </a:r>
            <a:endParaRPr lang="it-IT" sz="2000" dirty="0" smtClean="0">
              <a:latin typeface="Calibri" pitchFamily="34" charset="0"/>
              <a:hlinkClick r:id="rId3"/>
            </a:endParaRPr>
          </a:p>
          <a:p>
            <a:r>
              <a:rPr lang="it-IT" sz="2000" dirty="0" smtClean="0">
                <a:latin typeface="Calibri" pitchFamily="34" charset="0"/>
                <a:hlinkClick r:id="rId3"/>
              </a:rPr>
              <a:t>The </a:t>
            </a:r>
            <a:r>
              <a:rPr lang="it-IT" sz="2000" dirty="0" err="1" smtClean="0">
                <a:latin typeface="Calibri" pitchFamily="34" charset="0"/>
                <a:hlinkClick r:id="rId3"/>
              </a:rPr>
              <a:t>Economist</a:t>
            </a:r>
            <a:endParaRPr lang="it-IT" sz="2000" dirty="0" smtClean="0">
              <a:latin typeface="Calibri" pitchFamily="34" charset="0"/>
            </a:endParaRPr>
          </a:p>
          <a:p>
            <a:r>
              <a:rPr lang="it-IT" sz="2000" dirty="0" smtClean="0">
                <a:latin typeface="Calibri" pitchFamily="34" charset="0"/>
                <a:hlinkClick r:id="rId5"/>
              </a:rPr>
              <a:t>The </a:t>
            </a:r>
            <a:r>
              <a:rPr lang="it-IT" sz="2000" dirty="0" err="1" smtClean="0">
                <a:latin typeface="Calibri" pitchFamily="34" charset="0"/>
                <a:hlinkClick r:id="rId5"/>
              </a:rPr>
              <a:t>Independent</a:t>
            </a:r>
            <a:endParaRPr lang="it-IT" sz="2000" dirty="0" smtClean="0">
              <a:latin typeface="Calibri" pitchFamily="34" charset="0"/>
              <a:hlinkClick r:id="rId6"/>
            </a:endParaRPr>
          </a:p>
          <a:p>
            <a:r>
              <a:rPr lang="it-IT" sz="2000" dirty="0" smtClean="0">
                <a:latin typeface="Calibri" pitchFamily="34" charset="0"/>
                <a:hlinkClick r:id="rId6"/>
              </a:rPr>
              <a:t>Il Sole 24 Ore</a:t>
            </a:r>
            <a:endParaRPr lang="it-IT" sz="2000" dirty="0" smtClean="0">
              <a:latin typeface="Calibri" pitchFamily="34" charset="0"/>
            </a:endParaRPr>
          </a:p>
          <a:p>
            <a:endParaRPr lang="it-IT" sz="2000" dirty="0" smtClean="0">
              <a:latin typeface="Calibri" pitchFamily="34" charset="0"/>
            </a:endParaRPr>
          </a:p>
          <a:p>
            <a:pPr>
              <a:buNone/>
            </a:pPr>
            <a:r>
              <a:rPr lang="it-IT" sz="2000" b="1" dirty="0" err="1" smtClean="0">
                <a:solidFill>
                  <a:schemeClr val="accent6">
                    <a:lumMod val="50000"/>
                  </a:schemeClr>
                </a:solidFill>
                <a:latin typeface="Calibri" pitchFamily="34" charset="0"/>
              </a:rPr>
              <a:t>Other</a:t>
            </a:r>
            <a:r>
              <a:rPr lang="it-IT" sz="2000" b="1" dirty="0" smtClean="0">
                <a:solidFill>
                  <a:schemeClr val="accent6">
                    <a:lumMod val="50000"/>
                  </a:schemeClr>
                </a:solidFill>
                <a:latin typeface="Calibri" pitchFamily="34" charset="0"/>
              </a:rPr>
              <a:t> </a:t>
            </a:r>
            <a:r>
              <a:rPr lang="it-IT" sz="2000" b="1" dirty="0" err="1" smtClean="0">
                <a:solidFill>
                  <a:schemeClr val="accent6">
                    <a:lumMod val="50000"/>
                  </a:schemeClr>
                </a:solidFill>
                <a:latin typeface="Calibri" pitchFamily="34" charset="0"/>
              </a:rPr>
              <a:t>sources</a:t>
            </a:r>
            <a:r>
              <a:rPr lang="it-IT" sz="2000" b="1" dirty="0" smtClean="0">
                <a:solidFill>
                  <a:schemeClr val="accent6">
                    <a:lumMod val="50000"/>
                  </a:schemeClr>
                </a:solidFill>
                <a:latin typeface="Calibri" pitchFamily="34" charset="0"/>
              </a:rPr>
              <a:t>:</a:t>
            </a:r>
          </a:p>
          <a:p>
            <a:r>
              <a:rPr lang="it-IT" sz="2000" dirty="0" err="1" smtClean="0">
                <a:latin typeface="Calibri" pitchFamily="34" charset="0"/>
                <a:hlinkClick r:id="rId7"/>
              </a:rPr>
              <a:t>British</a:t>
            </a:r>
            <a:r>
              <a:rPr lang="it-IT" sz="2000" dirty="0" smtClean="0">
                <a:latin typeface="Calibri" pitchFamily="34" charset="0"/>
                <a:hlinkClick r:id="rId7"/>
              </a:rPr>
              <a:t> </a:t>
            </a:r>
            <a:r>
              <a:rPr lang="it-IT" sz="2000" dirty="0" err="1" smtClean="0">
                <a:latin typeface="Calibri" pitchFamily="34" charset="0"/>
                <a:hlinkClick r:id="rId7"/>
              </a:rPr>
              <a:t>Library</a:t>
            </a:r>
            <a:endParaRPr lang="it-IT" sz="2000" dirty="0" smtClean="0">
              <a:latin typeface="Calibri" pitchFamily="34" charset="0"/>
            </a:endParaRPr>
          </a:p>
          <a:p>
            <a:r>
              <a:rPr lang="it-IT" sz="2000" dirty="0" smtClean="0">
                <a:latin typeface="Calibri" pitchFamily="34" charset="0"/>
                <a:hlinkClick r:id="rId8"/>
              </a:rPr>
              <a:t>Focus</a:t>
            </a:r>
            <a:endParaRPr lang="it-IT" sz="2000" dirty="0" smtClean="0">
              <a:latin typeface="Calibri" pitchFamily="34" charset="0"/>
              <a:hlinkClick r:id="rId9"/>
            </a:endParaRPr>
          </a:p>
          <a:p>
            <a:r>
              <a:rPr lang="it-IT" sz="2000" dirty="0" smtClean="0">
                <a:latin typeface="Calibri" pitchFamily="34" charset="0"/>
                <a:hlinkClick r:id="rId9"/>
              </a:rPr>
              <a:t>The </a:t>
            </a:r>
            <a:r>
              <a:rPr lang="it-IT" sz="2000" dirty="0" err="1" smtClean="0">
                <a:latin typeface="Calibri" pitchFamily="34" charset="0"/>
                <a:hlinkClick r:id="rId9"/>
              </a:rPr>
              <a:t>Victorian</a:t>
            </a:r>
            <a:r>
              <a:rPr lang="it-IT" sz="2000" dirty="0" smtClean="0">
                <a:latin typeface="Calibri" pitchFamily="34" charset="0"/>
                <a:hlinkClick r:id="rId9"/>
              </a:rPr>
              <a:t> Web</a:t>
            </a:r>
            <a:endParaRPr lang="it-IT" sz="2000" dirty="0" smtClean="0">
              <a:latin typeface="Calibri" pitchFamily="34" charset="0"/>
              <a:hlinkClick r:id="rId10"/>
            </a:endParaRPr>
          </a:p>
          <a:p>
            <a:r>
              <a:rPr lang="it-IT" sz="2000" dirty="0" err="1" smtClean="0">
                <a:latin typeface="Calibri" pitchFamily="34" charset="0"/>
                <a:hlinkClick r:id="rId10"/>
              </a:rPr>
              <a:t>YouTube</a:t>
            </a:r>
            <a:endParaRPr lang="it-IT" sz="2000" dirty="0" smtClean="0">
              <a:latin typeface="Calibri" pitchFamily="34" charset="0"/>
            </a:endParaRPr>
          </a:p>
          <a:p>
            <a:r>
              <a:rPr lang="it-IT" sz="2000" dirty="0" smtClean="0">
                <a:latin typeface="Calibri" pitchFamily="34" charset="0"/>
                <a:hlinkClick r:id="rId11"/>
              </a:rPr>
              <a:t>Women </a:t>
            </a:r>
            <a:r>
              <a:rPr lang="it-IT" sz="2000" dirty="0" err="1" smtClean="0">
                <a:latin typeface="Calibri" pitchFamily="34" charset="0"/>
                <a:hlinkClick r:id="rId11"/>
              </a:rPr>
              <a:t>you</a:t>
            </a:r>
            <a:r>
              <a:rPr lang="it-IT" sz="2000" dirty="0" smtClean="0">
                <a:latin typeface="Calibri" pitchFamily="34" charset="0"/>
                <a:hlinkClick r:id="rId11"/>
              </a:rPr>
              <a:t> </a:t>
            </a:r>
            <a:r>
              <a:rPr lang="it-IT" sz="2000" dirty="0" err="1" smtClean="0">
                <a:latin typeface="Calibri" pitchFamily="34" charset="0"/>
                <a:hlinkClick r:id="rId11"/>
              </a:rPr>
              <a:t>should</a:t>
            </a:r>
            <a:r>
              <a:rPr lang="it-IT" sz="2000" dirty="0" smtClean="0">
                <a:latin typeface="Calibri" pitchFamily="34" charset="0"/>
                <a:hlinkClick r:id="rId11"/>
              </a:rPr>
              <a:t> </a:t>
            </a:r>
            <a:r>
              <a:rPr lang="it-IT" sz="2000" dirty="0" err="1" smtClean="0">
                <a:latin typeface="Calibri" pitchFamily="34" charset="0"/>
                <a:hlinkClick r:id="rId11"/>
              </a:rPr>
              <a:t>know</a:t>
            </a:r>
            <a:endParaRPr lang="it-IT" sz="2000" dirty="0" smtClean="0">
              <a:latin typeface="Calibri" pitchFamily="34" charset="0"/>
            </a:endParaRPr>
          </a:p>
          <a:p>
            <a:endParaRPr lang="it-IT" sz="2000" dirty="0" smtClean="0">
              <a:latin typeface="Calibri" pitchFamily="34" charset="0"/>
            </a:endParaRPr>
          </a:p>
          <a:p>
            <a:r>
              <a:rPr lang="it-IT" sz="2000" dirty="0" err="1" smtClean="0">
                <a:latin typeface="Calibri" pitchFamily="34" charset="0"/>
                <a:hlinkClick r:id="rId12"/>
              </a:rPr>
              <a:t>Teacher</a:t>
            </a:r>
            <a:r>
              <a:rPr lang="it-IT" sz="2000" dirty="0" smtClean="0">
                <a:latin typeface="Calibri" pitchFamily="34" charset="0"/>
                <a:hlinkClick r:id="rId12"/>
              </a:rPr>
              <a:t>’s notes</a:t>
            </a:r>
            <a:endParaRPr lang="it-IT" sz="2000" dirty="0">
              <a:latin typeface="Calibri" pitchFamily="34" charset="0"/>
            </a:endParaRPr>
          </a:p>
        </p:txBody>
      </p:sp>
      <p:pic>
        <p:nvPicPr>
          <p:cNvPr id="1026" name="Picture 2" descr="C:\Users\Renato\AppData\Local\Microsoft\Windows\INetCache\IE\LT95ZDSV\web[1].jpg"/>
          <p:cNvPicPr>
            <a:picLocks noChangeAspect="1" noChangeArrowheads="1"/>
          </p:cNvPicPr>
          <p:nvPr/>
        </p:nvPicPr>
        <p:blipFill>
          <a:blip r:embed="rId13"/>
          <a:srcRect/>
          <a:stretch>
            <a:fillRect/>
          </a:stretch>
        </p:blipFill>
        <p:spPr bwMode="auto">
          <a:xfrm>
            <a:off x="4535049" y="2071678"/>
            <a:ext cx="2749132" cy="2214578"/>
          </a:xfrm>
          <a:prstGeom prst="rect">
            <a:avLst/>
          </a:prstGeom>
          <a:noFill/>
        </p:spPr>
      </p:pic>
      <p:pic>
        <p:nvPicPr>
          <p:cNvPr id="1027" name="Picture 3" descr="C:\Program Files (x86)\Microsoft Office\MEDIA\CAGCAT10\j0285750.wmf"/>
          <p:cNvPicPr>
            <a:picLocks noChangeAspect="1" noChangeArrowheads="1"/>
          </p:cNvPicPr>
          <p:nvPr/>
        </p:nvPicPr>
        <p:blipFill>
          <a:blip r:embed="rId14"/>
          <a:srcRect/>
          <a:stretch>
            <a:fillRect/>
          </a:stretch>
        </p:blipFill>
        <p:spPr bwMode="auto">
          <a:xfrm>
            <a:off x="5357818" y="3857628"/>
            <a:ext cx="3335439" cy="2049748"/>
          </a:xfrm>
          <a:prstGeom prst="rect">
            <a:avLst/>
          </a:prstGeom>
          <a:noFill/>
        </p:spPr>
      </p:pic>
      <p:sp>
        <p:nvSpPr>
          <p:cNvPr id="6" name="Segnaposto numero diapositiva 5"/>
          <p:cNvSpPr>
            <a:spLocks noGrp="1"/>
          </p:cNvSpPr>
          <p:nvPr>
            <p:ph type="sldNum" sz="quarter" idx="12"/>
          </p:nvPr>
        </p:nvSpPr>
        <p:spPr/>
        <p:txBody>
          <a:bodyPr/>
          <a:lstStyle/>
          <a:p>
            <a:fld id="{8F04A907-699A-4829-A573-9AF5C23AB77B}" type="slidenum">
              <a:rPr lang="it-IT" smtClean="0"/>
              <a:pPr/>
              <a:t>12</a:t>
            </a:fld>
            <a:endParaRPr lang="it-IT"/>
          </a:p>
        </p:txBody>
      </p:sp>
      <p:grpSp>
        <p:nvGrpSpPr>
          <p:cNvPr id="7" name="Gruppo 6"/>
          <p:cNvGrpSpPr/>
          <p:nvPr/>
        </p:nvGrpSpPr>
        <p:grpSpPr>
          <a:xfrm>
            <a:off x="-32" y="-2"/>
            <a:ext cx="1655550" cy="1440000"/>
            <a:chOff x="285720" y="357170"/>
            <a:chExt cx="910562" cy="785814"/>
          </a:xfrm>
          <a:solidFill>
            <a:schemeClr val="accent6">
              <a:lumMod val="75000"/>
            </a:schemeClr>
          </a:solidFill>
        </p:grpSpPr>
        <p:sp>
          <p:nvSpPr>
            <p:cNvPr id="8" name="Rettangolo 7"/>
            <p:cNvSpPr/>
            <p:nvPr/>
          </p:nvSpPr>
          <p:spPr>
            <a:xfrm rot="5400000">
              <a:off x="285720" y="357170"/>
              <a:ext cx="785814" cy="78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6">
                    <a:lumMod val="50000"/>
                  </a:schemeClr>
                </a:solidFill>
              </a:endParaRPr>
            </a:p>
          </p:txBody>
        </p:sp>
        <p:sp>
          <p:nvSpPr>
            <p:cNvPr id="9" name="Triangolo isoscele 8"/>
            <p:cNvSpPr/>
            <p:nvPr/>
          </p:nvSpPr>
          <p:spPr>
            <a:xfrm rot="5400000">
              <a:off x="467306" y="414008"/>
              <a:ext cx="785814" cy="67213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6">
                    <a:lumMod val="50000"/>
                  </a:schemeClr>
                </a:solidFill>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32" y="71414"/>
            <a:ext cx="8229600" cy="1251062"/>
          </a:xfrm>
        </p:spPr>
        <p:txBody>
          <a:bodyPr/>
          <a:lstStyle/>
          <a:p>
            <a:r>
              <a:rPr lang="it-IT" sz="4000" dirty="0" smtClean="0"/>
              <a:t>       </a:t>
            </a:r>
            <a:r>
              <a:rPr lang="it-IT" sz="4000" dirty="0" err="1" smtClean="0"/>
              <a:t>Introduction</a:t>
            </a:r>
            <a:endParaRPr lang="it-IT" sz="4000" dirty="0"/>
          </a:p>
        </p:txBody>
      </p:sp>
      <p:sp>
        <p:nvSpPr>
          <p:cNvPr id="3" name="Segnaposto contenuto 2"/>
          <p:cNvSpPr>
            <a:spLocks noGrp="1"/>
          </p:cNvSpPr>
          <p:nvPr>
            <p:ph sz="half" idx="1"/>
          </p:nvPr>
        </p:nvSpPr>
        <p:spPr>
          <a:xfrm>
            <a:off x="457200" y="1773936"/>
            <a:ext cx="4329114" cy="4623816"/>
          </a:xfrm>
        </p:spPr>
        <p:txBody>
          <a:bodyPr wrap="square">
            <a:noAutofit/>
          </a:bodyPr>
          <a:lstStyle/>
          <a:p>
            <a:pPr marL="0" indent="0">
              <a:buNone/>
            </a:pPr>
            <a:r>
              <a:rPr lang="it-IT" sz="2000" b="1" dirty="0" smtClean="0">
                <a:solidFill>
                  <a:schemeClr val="accent6">
                    <a:lumMod val="50000"/>
                  </a:schemeClr>
                </a:solidFill>
                <a:latin typeface="Calibri" pitchFamily="34" charset="0"/>
              </a:rPr>
              <a:t>OBJECTIVES</a:t>
            </a:r>
          </a:p>
          <a:p>
            <a:pPr lvl="0"/>
            <a:r>
              <a:rPr lang="it-IT" sz="2000" dirty="0" err="1" smtClean="0">
                <a:latin typeface="Calibri" pitchFamily="34" charset="0"/>
              </a:rPr>
              <a:t>To</a:t>
            </a:r>
            <a:r>
              <a:rPr lang="it-IT" sz="2000" dirty="0" smtClean="0">
                <a:latin typeface="Calibri" pitchFamily="34" charset="0"/>
              </a:rPr>
              <a:t> </a:t>
            </a:r>
            <a:r>
              <a:rPr lang="it-IT" sz="2000" dirty="0" err="1" smtClean="0">
                <a:latin typeface="Calibri" pitchFamily="34" charset="0"/>
              </a:rPr>
              <a:t>analyse</a:t>
            </a:r>
            <a:r>
              <a:rPr lang="it-IT" sz="2000" dirty="0" smtClean="0">
                <a:latin typeface="Calibri" pitchFamily="34" charset="0"/>
              </a:rPr>
              <a:t> the </a:t>
            </a:r>
            <a:r>
              <a:rPr lang="it-IT" sz="2000" dirty="0" err="1" smtClean="0">
                <a:latin typeface="Calibri" pitchFamily="34" charset="0"/>
              </a:rPr>
              <a:t>themes</a:t>
            </a:r>
            <a:r>
              <a:rPr lang="it-IT" sz="2000" dirty="0" smtClean="0">
                <a:latin typeface="Calibri" pitchFamily="34" charset="0"/>
              </a:rPr>
              <a:t> </a:t>
            </a:r>
            <a:r>
              <a:rPr lang="it-IT" sz="2000" dirty="0" err="1" smtClean="0">
                <a:latin typeface="Calibri" pitchFamily="34" charset="0"/>
              </a:rPr>
              <a:t>developed</a:t>
            </a:r>
            <a:r>
              <a:rPr lang="it-IT" sz="2000" dirty="0" smtClean="0">
                <a:latin typeface="Calibri" pitchFamily="34" charset="0"/>
              </a:rPr>
              <a:t> </a:t>
            </a:r>
            <a:r>
              <a:rPr lang="it-IT" sz="2000" dirty="0" err="1" smtClean="0">
                <a:latin typeface="Calibri" pitchFamily="34" charset="0"/>
              </a:rPr>
              <a:t>by</a:t>
            </a:r>
            <a:r>
              <a:rPr lang="it-IT" sz="2000" dirty="0" smtClean="0">
                <a:latin typeface="Calibri" pitchFamily="34" charset="0"/>
              </a:rPr>
              <a:t> Charles Dickens’ </a:t>
            </a:r>
            <a:r>
              <a:rPr lang="it-IT" sz="2000" dirty="0" err="1" smtClean="0">
                <a:latin typeface="Calibri" pitchFamily="34" charset="0"/>
              </a:rPr>
              <a:t>novels</a:t>
            </a:r>
            <a:r>
              <a:rPr lang="it-IT" sz="2000" dirty="0" smtClean="0">
                <a:latin typeface="Calibri" pitchFamily="34" charset="0"/>
              </a:rPr>
              <a:t>.</a:t>
            </a:r>
          </a:p>
          <a:p>
            <a:pPr lvl="0"/>
            <a:r>
              <a:rPr lang="it-IT" sz="2000" dirty="0" err="1" smtClean="0">
                <a:latin typeface="Calibri" pitchFamily="34" charset="0"/>
              </a:rPr>
              <a:t>To</a:t>
            </a:r>
            <a:r>
              <a:rPr lang="it-IT" sz="2000" dirty="0" smtClean="0">
                <a:latin typeface="Calibri" pitchFamily="34" charset="0"/>
              </a:rPr>
              <a:t> trace Dickens’ </a:t>
            </a:r>
            <a:r>
              <a:rPr lang="it-IT" sz="2000" dirty="0" err="1" smtClean="0">
                <a:latin typeface="Calibri" pitchFamily="34" charset="0"/>
              </a:rPr>
              <a:t>themes</a:t>
            </a:r>
            <a:r>
              <a:rPr lang="it-IT" sz="2000" dirty="0" smtClean="0">
                <a:latin typeface="Calibri" pitchFamily="34" charset="0"/>
              </a:rPr>
              <a:t> and </a:t>
            </a:r>
            <a:r>
              <a:rPr lang="it-IT" sz="2000" dirty="0" err="1" smtClean="0">
                <a:latin typeface="Calibri" pitchFamily="34" charset="0"/>
              </a:rPr>
              <a:t>problems</a:t>
            </a:r>
            <a:r>
              <a:rPr lang="it-IT" sz="2000" dirty="0" smtClean="0">
                <a:latin typeface="Calibri" pitchFamily="34" charset="0"/>
              </a:rPr>
              <a:t> in </a:t>
            </a:r>
            <a:r>
              <a:rPr lang="it-IT" sz="2000" dirty="0" err="1" smtClean="0">
                <a:latin typeface="Calibri" pitchFamily="34" charset="0"/>
              </a:rPr>
              <a:t>contemporary</a:t>
            </a:r>
            <a:r>
              <a:rPr lang="it-IT" sz="2000" dirty="0" smtClean="0">
                <a:latin typeface="Calibri" pitchFamily="34" charset="0"/>
              </a:rPr>
              <a:t> reality (</a:t>
            </a:r>
            <a:r>
              <a:rPr lang="it-IT" sz="2000" dirty="0" err="1" smtClean="0">
                <a:latin typeface="Calibri" pitchFamily="34" charset="0"/>
              </a:rPr>
              <a:t>with</a:t>
            </a:r>
            <a:r>
              <a:rPr lang="it-IT" sz="2000" dirty="0" smtClean="0">
                <a:latin typeface="Calibri" pitchFamily="34" charset="0"/>
              </a:rPr>
              <a:t> </a:t>
            </a:r>
            <a:r>
              <a:rPr lang="it-IT" sz="2000" dirty="0" err="1" smtClean="0">
                <a:latin typeface="Calibri" pitchFamily="34" charset="0"/>
              </a:rPr>
              <a:t>reference</a:t>
            </a:r>
            <a:r>
              <a:rPr lang="it-IT" sz="2000" dirty="0" smtClean="0">
                <a:latin typeface="Calibri" pitchFamily="34" charset="0"/>
              </a:rPr>
              <a:t> </a:t>
            </a:r>
            <a:r>
              <a:rPr lang="it-IT" sz="2000" dirty="0" err="1" smtClean="0">
                <a:latin typeface="Calibri" pitchFamily="34" charset="0"/>
              </a:rPr>
              <a:t>to</a:t>
            </a:r>
            <a:r>
              <a:rPr lang="it-IT" sz="2000" dirty="0" smtClean="0">
                <a:latin typeface="Calibri" pitchFamily="34" charset="0"/>
              </a:rPr>
              <a:t> the news). </a:t>
            </a:r>
          </a:p>
          <a:p>
            <a:pPr lvl="0">
              <a:buNone/>
            </a:pPr>
            <a:endParaRPr lang="it-IT" sz="2000" b="1" dirty="0" smtClean="0">
              <a:latin typeface="Calibri" pitchFamily="34" charset="0"/>
            </a:endParaRPr>
          </a:p>
          <a:p>
            <a:pPr marL="0" lvl="0" indent="0">
              <a:buNone/>
            </a:pPr>
            <a:r>
              <a:rPr lang="it-IT" sz="2000" b="1" dirty="0" smtClean="0">
                <a:solidFill>
                  <a:schemeClr val="accent6">
                    <a:lumMod val="50000"/>
                  </a:schemeClr>
                </a:solidFill>
                <a:latin typeface="Calibri" pitchFamily="34" charset="0"/>
              </a:rPr>
              <a:t>THE MAIN THEMES IN DICKENS’ FICTION </a:t>
            </a:r>
            <a:r>
              <a:rPr lang="it-IT" sz="2000" b="1" dirty="0" err="1" smtClean="0">
                <a:solidFill>
                  <a:schemeClr val="accent6">
                    <a:lumMod val="50000"/>
                  </a:schemeClr>
                </a:solidFill>
                <a:latin typeface="Calibri" pitchFamily="34" charset="0"/>
              </a:rPr>
              <a:t>ARE…</a:t>
            </a:r>
            <a:endParaRPr lang="it-IT" sz="2000" b="1" dirty="0" smtClean="0">
              <a:solidFill>
                <a:schemeClr val="accent6">
                  <a:lumMod val="50000"/>
                </a:schemeClr>
              </a:solidFill>
              <a:latin typeface="Calibri" pitchFamily="34" charset="0"/>
            </a:endParaRPr>
          </a:p>
          <a:p>
            <a:pPr marL="576072" indent="-457200">
              <a:buNone/>
            </a:pPr>
            <a:r>
              <a:rPr lang="it-IT" sz="2000" b="1" dirty="0" smtClean="0">
                <a:solidFill>
                  <a:schemeClr val="accent1"/>
                </a:solidFill>
                <a:latin typeface="Calibri" pitchFamily="34" charset="0"/>
              </a:rPr>
              <a:t>1.  </a:t>
            </a:r>
            <a:r>
              <a:rPr lang="it-IT" sz="2000" dirty="0" err="1" smtClean="0">
                <a:latin typeface="Calibri" pitchFamily="34" charset="0"/>
              </a:rPr>
              <a:t>Education</a:t>
            </a:r>
            <a:endParaRPr lang="it-IT" sz="2000" dirty="0" smtClean="0">
              <a:latin typeface="Calibri" pitchFamily="34" charset="0"/>
            </a:endParaRPr>
          </a:p>
          <a:p>
            <a:pPr marL="576072" indent="-457200">
              <a:buNone/>
            </a:pPr>
            <a:r>
              <a:rPr lang="it-IT" sz="2000" b="1" dirty="0" smtClean="0">
                <a:solidFill>
                  <a:schemeClr val="accent1"/>
                </a:solidFill>
                <a:latin typeface="Calibri" pitchFamily="34" charset="0"/>
              </a:rPr>
              <a:t>2.  </a:t>
            </a:r>
            <a:r>
              <a:rPr lang="it-IT" sz="2000" dirty="0" err="1" smtClean="0">
                <a:latin typeface="Calibri" pitchFamily="34" charset="0"/>
              </a:rPr>
              <a:t>Poverty</a:t>
            </a:r>
            <a:r>
              <a:rPr lang="it-IT" sz="2000" dirty="0" smtClean="0">
                <a:latin typeface="Calibri" pitchFamily="34" charset="0"/>
              </a:rPr>
              <a:t>, </a:t>
            </a:r>
            <a:r>
              <a:rPr lang="it-IT" sz="2000" dirty="0" err="1" smtClean="0">
                <a:latin typeface="Calibri" pitchFamily="34" charset="0"/>
              </a:rPr>
              <a:t>hunger</a:t>
            </a:r>
            <a:r>
              <a:rPr lang="it-IT" sz="2000" dirty="0" smtClean="0">
                <a:latin typeface="Calibri" pitchFamily="34" charset="0"/>
              </a:rPr>
              <a:t> and </a:t>
            </a:r>
            <a:r>
              <a:rPr lang="it-IT" sz="2000" dirty="0" err="1" smtClean="0">
                <a:latin typeface="Calibri" pitchFamily="34" charset="0"/>
              </a:rPr>
              <a:t>child</a:t>
            </a:r>
            <a:r>
              <a:rPr lang="it-IT" sz="2000" dirty="0" smtClean="0">
                <a:latin typeface="Calibri" pitchFamily="34" charset="0"/>
              </a:rPr>
              <a:t> </a:t>
            </a:r>
            <a:r>
              <a:rPr lang="it-IT" sz="2000" dirty="0" err="1" smtClean="0">
                <a:latin typeface="Calibri" pitchFamily="34" charset="0"/>
              </a:rPr>
              <a:t>labour</a:t>
            </a:r>
            <a:endParaRPr lang="it-IT" sz="2000" dirty="0" smtClean="0">
              <a:latin typeface="Calibri" pitchFamily="34" charset="0"/>
            </a:endParaRPr>
          </a:p>
          <a:p>
            <a:pPr marL="576072" indent="-457200">
              <a:buNone/>
            </a:pPr>
            <a:r>
              <a:rPr lang="it-IT" sz="2000" b="1" dirty="0" smtClean="0">
                <a:solidFill>
                  <a:schemeClr val="accent1"/>
                </a:solidFill>
                <a:latin typeface="Calibri" pitchFamily="34" charset="0"/>
              </a:rPr>
              <a:t>3.</a:t>
            </a:r>
            <a:r>
              <a:rPr lang="it-IT" sz="2000" dirty="0" smtClean="0">
                <a:solidFill>
                  <a:schemeClr val="accent1"/>
                </a:solidFill>
                <a:latin typeface="Calibri" pitchFamily="34" charset="0"/>
              </a:rPr>
              <a:t>  </a:t>
            </a:r>
            <a:r>
              <a:rPr lang="it-IT" sz="2000" dirty="0" err="1" smtClean="0">
                <a:latin typeface="Calibri" pitchFamily="34" charset="0"/>
              </a:rPr>
              <a:t>Industrialization</a:t>
            </a:r>
            <a:endParaRPr lang="it-IT" sz="2000" dirty="0" smtClean="0">
              <a:latin typeface="Calibri" pitchFamily="34" charset="0"/>
            </a:endParaRPr>
          </a:p>
          <a:p>
            <a:pPr marL="576072" indent="-457200">
              <a:buNone/>
            </a:pPr>
            <a:r>
              <a:rPr lang="it-IT" sz="2000" b="1" dirty="0" smtClean="0">
                <a:solidFill>
                  <a:schemeClr val="accent1"/>
                </a:solidFill>
                <a:latin typeface="Calibri" pitchFamily="34" charset="0"/>
              </a:rPr>
              <a:t>4.</a:t>
            </a:r>
            <a:r>
              <a:rPr lang="it-IT" sz="2000" dirty="0" smtClean="0">
                <a:latin typeface="Calibri" pitchFamily="34" charset="0"/>
              </a:rPr>
              <a:t>  </a:t>
            </a:r>
            <a:r>
              <a:rPr lang="it-IT" sz="2000" dirty="0" smtClean="0">
                <a:latin typeface="Calibri" pitchFamily="34" charset="0"/>
              </a:rPr>
              <a:t>Gender </a:t>
            </a:r>
            <a:r>
              <a:rPr lang="it-IT" sz="2000" dirty="0" err="1" smtClean="0">
                <a:latin typeface="Calibri" pitchFamily="34" charset="0"/>
              </a:rPr>
              <a:t>inequality</a:t>
            </a:r>
            <a:endParaRPr lang="it-IT" sz="2000" dirty="0" smtClean="0">
              <a:latin typeface="Calibri" pitchFamily="34" charset="0"/>
            </a:endParaRPr>
          </a:p>
        </p:txBody>
      </p:sp>
      <p:pic>
        <p:nvPicPr>
          <p:cNvPr id="5" name="Segnaposto contenuto 4" descr="2668291-1-_custom-3cb547a38cb0d252fc7c8167e80b12aaf62fdc9b-s6-c10.jpg"/>
          <p:cNvPicPr>
            <a:picLocks noGrp="1" noChangeAspect="1"/>
          </p:cNvPicPr>
          <p:nvPr>
            <p:ph sz="half" idx="2"/>
          </p:nvPr>
        </p:nvPicPr>
        <p:blipFill>
          <a:blip r:embed="rId2"/>
          <a:stretch>
            <a:fillRect/>
          </a:stretch>
        </p:blipFill>
        <p:spPr>
          <a:xfrm>
            <a:off x="5223634" y="1857364"/>
            <a:ext cx="3173484" cy="3973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asellaDiTesto 5"/>
          <p:cNvSpPr txBox="1"/>
          <p:nvPr/>
        </p:nvSpPr>
        <p:spPr>
          <a:xfrm>
            <a:off x="5214942" y="6000768"/>
            <a:ext cx="3214710" cy="307777"/>
          </a:xfrm>
          <a:prstGeom prst="rect">
            <a:avLst/>
          </a:prstGeom>
          <a:noFill/>
        </p:spPr>
        <p:txBody>
          <a:bodyPr wrap="square" rtlCol="0">
            <a:spAutoFit/>
          </a:bodyPr>
          <a:lstStyle/>
          <a:p>
            <a:pPr algn="ctr"/>
            <a:r>
              <a:rPr lang="it-IT" sz="1400" dirty="0" smtClean="0">
                <a:latin typeface="Calibri" pitchFamily="34" charset="0"/>
              </a:rPr>
              <a:t>Charles Dickens in 1861</a:t>
            </a:r>
            <a:endParaRPr lang="it-IT" sz="1400" dirty="0">
              <a:latin typeface="Calibri" pitchFamily="34" charset="0"/>
            </a:endParaRPr>
          </a:p>
        </p:txBody>
      </p:sp>
      <p:sp>
        <p:nvSpPr>
          <p:cNvPr id="7" name="Segnaposto numero diapositiva 6"/>
          <p:cNvSpPr>
            <a:spLocks noGrp="1"/>
          </p:cNvSpPr>
          <p:nvPr>
            <p:ph type="sldNum" sz="quarter" idx="12"/>
          </p:nvPr>
        </p:nvSpPr>
        <p:spPr/>
        <p:txBody>
          <a:bodyPr/>
          <a:lstStyle/>
          <a:p>
            <a:fld id="{8F04A907-699A-4829-A573-9AF5C23AB77B}" type="slidenum">
              <a:rPr lang="it-IT" smtClean="0"/>
              <a:pPr/>
              <a:t>2</a:t>
            </a:fld>
            <a:endParaRPr lang="it-IT" dirty="0"/>
          </a:p>
        </p:txBody>
      </p:sp>
      <p:grpSp>
        <p:nvGrpSpPr>
          <p:cNvPr id="11" name="Gruppo 10"/>
          <p:cNvGrpSpPr/>
          <p:nvPr/>
        </p:nvGrpSpPr>
        <p:grpSpPr>
          <a:xfrm>
            <a:off x="-32" y="-2"/>
            <a:ext cx="1655550" cy="1440000"/>
            <a:chOff x="285720" y="357170"/>
            <a:chExt cx="910562" cy="785814"/>
          </a:xfrm>
          <a:solidFill>
            <a:schemeClr val="accent6">
              <a:lumMod val="75000"/>
            </a:schemeClr>
          </a:solidFill>
        </p:grpSpPr>
        <p:sp>
          <p:nvSpPr>
            <p:cNvPr id="12" name="Rettangolo 11"/>
            <p:cNvSpPr/>
            <p:nvPr/>
          </p:nvSpPr>
          <p:spPr>
            <a:xfrm rot="5400000">
              <a:off x="285720" y="357170"/>
              <a:ext cx="785814" cy="78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6">
                    <a:lumMod val="50000"/>
                  </a:schemeClr>
                </a:solidFill>
              </a:endParaRPr>
            </a:p>
          </p:txBody>
        </p:sp>
        <p:sp>
          <p:nvSpPr>
            <p:cNvPr id="13" name="Triangolo isoscele 12"/>
            <p:cNvSpPr/>
            <p:nvPr/>
          </p:nvSpPr>
          <p:spPr>
            <a:xfrm rot="5400000">
              <a:off x="467306" y="414008"/>
              <a:ext cx="785814" cy="67213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6">
                    <a:lumMod val="50000"/>
                  </a:schemeClr>
                </a:solidFill>
              </a:endParaRPr>
            </a:p>
          </p:txBody>
        </p:sp>
      </p:grpSp>
      <p:sp>
        <p:nvSpPr>
          <p:cNvPr id="14" name="CasellaDiTesto 13"/>
          <p:cNvSpPr txBox="1"/>
          <p:nvPr/>
        </p:nvSpPr>
        <p:spPr>
          <a:xfrm>
            <a:off x="71406" y="580233"/>
            <a:ext cx="1285884" cy="276999"/>
          </a:xfrm>
          <a:prstGeom prst="rect">
            <a:avLst/>
          </a:prstGeom>
          <a:noFill/>
        </p:spPr>
        <p:txBody>
          <a:bodyPr wrap="square" rtlCol="0">
            <a:spAutoFit/>
          </a:bodyPr>
          <a:lstStyle/>
          <a:p>
            <a:pPr algn="ctr"/>
            <a:r>
              <a:rPr lang="it-IT" sz="1200" b="1" dirty="0" smtClean="0">
                <a:solidFill>
                  <a:schemeClr val="bg1"/>
                </a:solidFill>
                <a:latin typeface="Calibri" pitchFamily="34" charset="0"/>
              </a:rPr>
              <a:t>A LEAD-IN</a:t>
            </a:r>
            <a:endParaRPr lang="it-IT" sz="1200"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quotes-clip-art.png"/>
          <p:cNvPicPr>
            <a:picLocks noChangeAspect="1"/>
          </p:cNvPicPr>
          <p:nvPr/>
        </p:nvPicPr>
        <p:blipFill>
          <a:blip r:embed="rId2" cstate="print">
            <a:duotone>
              <a:schemeClr val="bg2">
                <a:shade val="45000"/>
                <a:satMod val="135000"/>
              </a:schemeClr>
              <a:prstClr val="white"/>
            </a:duotone>
          </a:blip>
          <a:stretch>
            <a:fillRect/>
          </a:stretch>
        </p:blipFill>
        <p:spPr>
          <a:xfrm>
            <a:off x="309231" y="2214554"/>
            <a:ext cx="976621" cy="642942"/>
          </a:xfrm>
          <a:prstGeom prst="rect">
            <a:avLst/>
          </a:prstGeom>
        </p:spPr>
      </p:pic>
      <p:sp>
        <p:nvSpPr>
          <p:cNvPr id="3" name="Segnaposto contenuto 2"/>
          <p:cNvSpPr>
            <a:spLocks noGrp="1"/>
          </p:cNvSpPr>
          <p:nvPr>
            <p:ph idx="1"/>
          </p:nvPr>
        </p:nvSpPr>
        <p:spPr>
          <a:xfrm>
            <a:off x="457200" y="1775191"/>
            <a:ext cx="8229600" cy="4625609"/>
          </a:xfrm>
        </p:spPr>
        <p:txBody>
          <a:bodyPr>
            <a:normAutofit/>
          </a:bodyPr>
          <a:lstStyle/>
          <a:p>
            <a:pPr marL="0" indent="0">
              <a:buNone/>
            </a:pPr>
            <a:r>
              <a:rPr lang="en-GB" sz="2000" b="1" dirty="0" smtClean="0">
                <a:solidFill>
                  <a:schemeClr val="accent6">
                    <a:lumMod val="50000"/>
                  </a:schemeClr>
                </a:solidFill>
                <a:latin typeface="Calibri" pitchFamily="34" charset="0"/>
                <a:cs typeface="Nirmala UI Semilight" pitchFamily="34" charset="0"/>
              </a:rPr>
              <a:t>… IN DICKENS’ FICTION</a:t>
            </a:r>
          </a:p>
          <a:p>
            <a:pPr marL="0" indent="0">
              <a:buNone/>
            </a:pPr>
            <a:endParaRPr lang="en-GB" sz="300" b="1" dirty="0" smtClean="0">
              <a:solidFill>
                <a:schemeClr val="accent6">
                  <a:lumMod val="50000"/>
                </a:schemeClr>
              </a:solidFill>
              <a:latin typeface="Calibri" pitchFamily="34" charset="0"/>
              <a:cs typeface="Nirmala UI Semilight" pitchFamily="34" charset="0"/>
            </a:endParaRPr>
          </a:p>
          <a:p>
            <a:pPr marL="0" indent="0">
              <a:buNone/>
            </a:pPr>
            <a:r>
              <a:rPr lang="en-GB" sz="2000" i="1" dirty="0" smtClean="0">
                <a:solidFill>
                  <a:srgbClr val="002060"/>
                </a:solidFill>
                <a:latin typeface="Calibri" pitchFamily="34" charset="0"/>
                <a:cs typeface="Nirmala UI Semilight" pitchFamily="34" charset="0"/>
              </a:rPr>
              <a:t>In such terms, no doubt, substituting the words “boys and girls”, for “sir”, Thomas </a:t>
            </a:r>
            <a:r>
              <a:rPr lang="en-GB" sz="2000" i="1" dirty="0" err="1" smtClean="0">
                <a:solidFill>
                  <a:srgbClr val="002060"/>
                </a:solidFill>
                <a:latin typeface="Calibri" pitchFamily="34" charset="0"/>
                <a:cs typeface="Nirmala UI Semilight" pitchFamily="34" charset="0"/>
              </a:rPr>
              <a:t>Gradgrind</a:t>
            </a:r>
            <a:r>
              <a:rPr lang="en-GB" sz="2000" i="1" dirty="0" smtClean="0">
                <a:solidFill>
                  <a:srgbClr val="002060"/>
                </a:solidFill>
                <a:latin typeface="Calibri" pitchFamily="34" charset="0"/>
                <a:cs typeface="Nirmala UI Semilight" pitchFamily="34" charset="0"/>
              </a:rPr>
              <a:t> now presented Thomas </a:t>
            </a:r>
            <a:r>
              <a:rPr lang="en-GB" sz="2000" i="1" dirty="0" err="1" smtClean="0">
                <a:solidFill>
                  <a:srgbClr val="002060"/>
                </a:solidFill>
                <a:latin typeface="Calibri" pitchFamily="34" charset="0"/>
                <a:cs typeface="Nirmala UI Semilight" pitchFamily="34" charset="0"/>
              </a:rPr>
              <a:t>Gradgrind</a:t>
            </a:r>
            <a:r>
              <a:rPr lang="en-GB" sz="2000" i="1" dirty="0" smtClean="0">
                <a:solidFill>
                  <a:srgbClr val="002060"/>
                </a:solidFill>
                <a:latin typeface="Calibri" pitchFamily="34" charset="0"/>
                <a:cs typeface="Nirmala UI Semilight" pitchFamily="34" charset="0"/>
              </a:rPr>
              <a:t> to the little pitchers before him, who were to be filled so full of facts. </a:t>
            </a:r>
            <a:endParaRPr lang="it-IT" sz="2000" i="1" dirty="0" smtClean="0">
              <a:solidFill>
                <a:srgbClr val="002060"/>
              </a:solidFill>
              <a:latin typeface="Calibri" pitchFamily="34" charset="0"/>
              <a:cs typeface="Nirmala UI Semilight" pitchFamily="34" charset="0"/>
            </a:endParaRPr>
          </a:p>
          <a:p>
            <a:pPr marL="363538" indent="-363538" algn="r">
              <a:buNone/>
            </a:pPr>
            <a:endParaRPr lang="en-GB" sz="1800" dirty="0" smtClean="0">
              <a:latin typeface="Calibri" pitchFamily="34" charset="0"/>
            </a:endParaRPr>
          </a:p>
          <a:p>
            <a:pPr algn="r">
              <a:buNone/>
            </a:pPr>
            <a:r>
              <a:rPr lang="en-GB" sz="1600" dirty="0" smtClean="0">
                <a:latin typeface="Calibri" pitchFamily="34" charset="0"/>
              </a:rPr>
              <a:t>[C. Dickens, </a:t>
            </a:r>
            <a:r>
              <a:rPr lang="en-GB" sz="1600" i="1" dirty="0" smtClean="0">
                <a:latin typeface="Calibri" pitchFamily="34" charset="0"/>
              </a:rPr>
              <a:t>Hard Times </a:t>
            </a:r>
            <a:r>
              <a:rPr lang="en-GB" sz="1600" dirty="0" smtClean="0">
                <a:latin typeface="Calibri" pitchFamily="34" charset="0"/>
              </a:rPr>
              <a:t>(1854), Chapter 2, “The definition of a horse”]</a:t>
            </a:r>
          </a:p>
          <a:p>
            <a:pPr>
              <a:buNone/>
            </a:pPr>
            <a:endParaRPr lang="en-GB" sz="1800" dirty="0" smtClean="0">
              <a:latin typeface="Calibri" pitchFamily="34" charset="0"/>
            </a:endParaRPr>
          </a:p>
          <a:p>
            <a:pPr marL="438150" indent="-438150">
              <a:buNone/>
            </a:pPr>
            <a:r>
              <a:rPr lang="en-GB" sz="2000" b="1" dirty="0" smtClean="0">
                <a:solidFill>
                  <a:schemeClr val="accent6">
                    <a:lumMod val="50000"/>
                  </a:schemeClr>
                </a:solidFill>
                <a:latin typeface="Calibri" pitchFamily="34" charset="0"/>
              </a:rPr>
              <a:t>… IN THE VICTORIAN AGE</a:t>
            </a:r>
          </a:p>
          <a:p>
            <a:pPr>
              <a:buNone/>
            </a:pPr>
            <a:endParaRPr lang="en-GB" sz="300" b="1" dirty="0" smtClean="0">
              <a:solidFill>
                <a:schemeClr val="accent6">
                  <a:lumMod val="50000"/>
                </a:schemeClr>
              </a:solidFill>
              <a:latin typeface="Calibri" pitchFamily="34" charset="0"/>
            </a:endParaRPr>
          </a:p>
          <a:p>
            <a:r>
              <a:rPr lang="it-IT" sz="2000" dirty="0" err="1" smtClean="0">
                <a:latin typeface="Calibri" pitchFamily="34" charset="0"/>
              </a:rPr>
              <a:t>Only</a:t>
            </a:r>
            <a:r>
              <a:rPr lang="it-IT" sz="2000" dirty="0" smtClean="0">
                <a:latin typeface="Calibri" pitchFamily="34" charset="0"/>
              </a:rPr>
              <a:t> </a:t>
            </a:r>
            <a:r>
              <a:rPr lang="it-IT" sz="2000" dirty="0" err="1" smtClean="0">
                <a:latin typeface="Calibri" pitchFamily="34" charset="0"/>
              </a:rPr>
              <a:t>rich</a:t>
            </a:r>
            <a:r>
              <a:rPr lang="it-IT" sz="2000" dirty="0" smtClean="0">
                <a:latin typeface="Calibri" pitchFamily="34" charset="0"/>
              </a:rPr>
              <a:t> </a:t>
            </a:r>
            <a:r>
              <a:rPr lang="it-IT" sz="2000" dirty="0" err="1" smtClean="0">
                <a:latin typeface="Calibri" pitchFamily="34" charset="0"/>
              </a:rPr>
              <a:t>children</a:t>
            </a:r>
            <a:r>
              <a:rPr lang="it-IT" sz="2000" dirty="0" smtClean="0">
                <a:latin typeface="Calibri" pitchFamily="34" charset="0"/>
              </a:rPr>
              <a:t> </a:t>
            </a:r>
            <a:r>
              <a:rPr lang="it-IT" sz="2000" dirty="0" err="1" smtClean="0">
                <a:latin typeface="Calibri" pitchFamily="34" charset="0"/>
              </a:rPr>
              <a:t>could</a:t>
            </a:r>
            <a:r>
              <a:rPr lang="it-IT" sz="2000" dirty="0" smtClean="0">
                <a:latin typeface="Calibri" pitchFamily="34" charset="0"/>
              </a:rPr>
              <a:t> </a:t>
            </a:r>
            <a:r>
              <a:rPr lang="it-IT" sz="2000" dirty="0" err="1" smtClean="0">
                <a:latin typeface="Calibri" pitchFamily="34" charset="0"/>
              </a:rPr>
              <a:t>to</a:t>
            </a:r>
            <a:r>
              <a:rPr lang="it-IT" sz="2000" dirty="0" smtClean="0">
                <a:latin typeface="Calibri" pitchFamily="34" charset="0"/>
              </a:rPr>
              <a:t> go </a:t>
            </a:r>
            <a:r>
              <a:rPr lang="it-IT" sz="2000" dirty="0" err="1" smtClean="0">
                <a:latin typeface="Calibri" pitchFamily="34" charset="0"/>
              </a:rPr>
              <a:t>to</a:t>
            </a:r>
            <a:r>
              <a:rPr lang="it-IT" sz="2000" dirty="0" smtClean="0">
                <a:latin typeface="Calibri" pitchFamily="34" charset="0"/>
              </a:rPr>
              <a:t> </a:t>
            </a:r>
            <a:r>
              <a:rPr lang="it-IT" sz="2000" dirty="0" err="1" smtClean="0">
                <a:latin typeface="Calibri" pitchFamily="34" charset="0"/>
              </a:rPr>
              <a:t>school</a:t>
            </a:r>
            <a:r>
              <a:rPr lang="it-IT" sz="2000" dirty="0" smtClean="0">
                <a:latin typeface="Calibri" pitchFamily="34" charset="0"/>
              </a:rPr>
              <a:t>.</a:t>
            </a:r>
          </a:p>
          <a:p>
            <a:r>
              <a:rPr lang="en-GB" sz="2000" dirty="0" smtClean="0">
                <a:latin typeface="Calibri" pitchFamily="34" charset="0"/>
              </a:rPr>
              <a:t>Sexism: boys and girls were separated and taught different subjects. </a:t>
            </a:r>
            <a:endParaRPr lang="it-IT" sz="2000" dirty="0" smtClean="0">
              <a:latin typeface="Calibri" pitchFamily="34" charset="0"/>
            </a:endParaRPr>
          </a:p>
          <a:p>
            <a:r>
              <a:rPr lang="en-GB" sz="2000" dirty="0" smtClean="0">
                <a:latin typeface="Calibri" pitchFamily="34" charset="0"/>
              </a:rPr>
              <a:t>Strict education: children were physically punished and humiliated.</a:t>
            </a:r>
          </a:p>
          <a:p>
            <a:r>
              <a:rPr lang="en-GB" sz="2000" dirty="0" smtClean="0">
                <a:latin typeface="Calibri" pitchFamily="34" charset="0"/>
              </a:rPr>
              <a:t>Children were equipped with blackboards, pencils and calculators.</a:t>
            </a:r>
            <a:endParaRPr lang="it-IT" sz="2000" dirty="0" smtClean="0">
              <a:latin typeface="Calibri" pitchFamily="34" charset="0"/>
            </a:endParaRPr>
          </a:p>
          <a:p>
            <a:pPr lvl="0"/>
            <a:r>
              <a:rPr lang="en-GB" sz="2000" dirty="0" smtClean="0">
                <a:latin typeface="Calibri" pitchFamily="34" charset="0"/>
              </a:rPr>
              <a:t>The Elementary Education Act (1870) made education compulsory.</a:t>
            </a:r>
            <a:endParaRPr lang="it-IT" sz="2000" dirty="0" smtClean="0">
              <a:latin typeface="Calibri" pitchFamily="34" charset="0"/>
            </a:endParaRPr>
          </a:p>
          <a:p>
            <a:pPr>
              <a:buNone/>
            </a:pPr>
            <a:endParaRPr lang="it-IT" sz="2000" b="1" dirty="0" smtClean="0">
              <a:latin typeface="Calibri" pitchFamily="34" charset="0"/>
            </a:endParaRPr>
          </a:p>
        </p:txBody>
      </p:sp>
      <p:sp>
        <p:nvSpPr>
          <p:cNvPr id="4" name="Segnaposto numero diapositiva 3"/>
          <p:cNvSpPr>
            <a:spLocks noGrp="1"/>
          </p:cNvSpPr>
          <p:nvPr>
            <p:ph type="sldNum" sz="quarter" idx="12"/>
          </p:nvPr>
        </p:nvSpPr>
        <p:spPr/>
        <p:txBody>
          <a:bodyPr/>
          <a:lstStyle/>
          <a:p>
            <a:fld id="{8F04A907-699A-4829-A573-9AF5C23AB77B}" type="slidenum">
              <a:rPr lang="it-IT" smtClean="0"/>
              <a:pPr/>
              <a:t>3</a:t>
            </a:fld>
            <a:endParaRPr lang="it-IT"/>
          </a:p>
        </p:txBody>
      </p:sp>
      <p:grpSp>
        <p:nvGrpSpPr>
          <p:cNvPr id="14" name="Gruppo 13"/>
          <p:cNvGrpSpPr/>
          <p:nvPr/>
        </p:nvGrpSpPr>
        <p:grpSpPr>
          <a:xfrm>
            <a:off x="-32" y="-2"/>
            <a:ext cx="1655550" cy="1440000"/>
            <a:chOff x="285720" y="357170"/>
            <a:chExt cx="910562" cy="785814"/>
          </a:xfrm>
          <a:solidFill>
            <a:schemeClr val="accent6">
              <a:lumMod val="75000"/>
            </a:schemeClr>
          </a:solidFill>
        </p:grpSpPr>
        <p:sp>
          <p:nvSpPr>
            <p:cNvPr id="15" name="Rettangolo 14"/>
            <p:cNvSpPr/>
            <p:nvPr/>
          </p:nvSpPr>
          <p:spPr>
            <a:xfrm rot="5400000">
              <a:off x="285720" y="357170"/>
              <a:ext cx="785814" cy="78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6">
                    <a:lumMod val="50000"/>
                  </a:schemeClr>
                </a:solidFill>
              </a:endParaRPr>
            </a:p>
          </p:txBody>
        </p:sp>
        <p:sp>
          <p:nvSpPr>
            <p:cNvPr id="16" name="Triangolo isoscele 15"/>
            <p:cNvSpPr/>
            <p:nvPr/>
          </p:nvSpPr>
          <p:spPr>
            <a:xfrm rot="5400000">
              <a:off x="467306" y="414008"/>
              <a:ext cx="785814" cy="67213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6">
                    <a:lumMod val="50000"/>
                  </a:schemeClr>
                </a:solidFill>
              </a:endParaRPr>
            </a:p>
          </p:txBody>
        </p:sp>
      </p:grpSp>
      <p:sp>
        <p:nvSpPr>
          <p:cNvPr id="17" name="CasellaDiTesto 16"/>
          <p:cNvSpPr txBox="1"/>
          <p:nvPr/>
        </p:nvSpPr>
        <p:spPr>
          <a:xfrm>
            <a:off x="357158" y="408602"/>
            <a:ext cx="714380" cy="646331"/>
          </a:xfrm>
          <a:prstGeom prst="rect">
            <a:avLst/>
          </a:prstGeom>
          <a:noFill/>
        </p:spPr>
        <p:txBody>
          <a:bodyPr wrap="square" rtlCol="0">
            <a:spAutoFit/>
          </a:bodyPr>
          <a:lstStyle/>
          <a:p>
            <a:pPr algn="ctr"/>
            <a:r>
              <a:rPr lang="it-IT" sz="1200" b="1" dirty="0" smtClean="0">
                <a:solidFill>
                  <a:schemeClr val="bg1"/>
                </a:solidFill>
                <a:latin typeface="Calibri" pitchFamily="34" charset="0"/>
              </a:rPr>
              <a:t>THEME</a:t>
            </a:r>
          </a:p>
          <a:p>
            <a:pPr algn="ctr"/>
            <a:r>
              <a:rPr lang="it-IT" sz="2400" b="1" dirty="0" smtClean="0">
                <a:solidFill>
                  <a:schemeClr val="bg1"/>
                </a:solidFill>
                <a:latin typeface="Calibri" pitchFamily="34" charset="0"/>
              </a:rPr>
              <a:t>1</a:t>
            </a:r>
            <a:endParaRPr lang="it-IT" sz="1200" b="1" dirty="0">
              <a:solidFill>
                <a:schemeClr val="bg1"/>
              </a:solidFill>
              <a:latin typeface="Calibri" pitchFamily="34" charset="0"/>
            </a:endParaRPr>
          </a:p>
        </p:txBody>
      </p:sp>
      <p:sp>
        <p:nvSpPr>
          <p:cNvPr id="19" name="Titolo 1"/>
          <p:cNvSpPr>
            <a:spLocks noGrp="1"/>
          </p:cNvSpPr>
          <p:nvPr>
            <p:ph type="title"/>
          </p:nvPr>
        </p:nvSpPr>
        <p:spPr>
          <a:xfrm>
            <a:off x="914432" y="104570"/>
            <a:ext cx="8229600" cy="1252728"/>
          </a:xfrm>
        </p:spPr>
        <p:txBody>
          <a:bodyPr>
            <a:normAutofit/>
          </a:bodyPr>
          <a:lstStyle/>
          <a:p>
            <a:r>
              <a:rPr lang="it-IT" sz="3600" dirty="0" smtClean="0">
                <a:cs typeface="Arial" pitchFamily="34" charset="0"/>
              </a:rPr>
              <a:t>        </a:t>
            </a:r>
            <a:r>
              <a:rPr lang="it-IT" sz="3600" dirty="0" err="1" smtClean="0">
                <a:cs typeface="Arial" pitchFamily="34" charset="0"/>
              </a:rPr>
              <a:t>EDUCATION…</a:t>
            </a:r>
            <a:endParaRPr lang="it-IT" sz="3600" dirty="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28596" y="1775191"/>
            <a:ext cx="4471990" cy="4829196"/>
          </a:xfrm>
        </p:spPr>
        <p:txBody>
          <a:bodyPr>
            <a:normAutofit/>
          </a:bodyPr>
          <a:lstStyle/>
          <a:p>
            <a:pPr marL="0" indent="0">
              <a:buNone/>
            </a:pPr>
            <a:r>
              <a:rPr lang="en-GB" sz="2000" b="1" dirty="0" smtClean="0">
                <a:solidFill>
                  <a:schemeClr val="accent6">
                    <a:lumMod val="50000"/>
                  </a:schemeClr>
                </a:solidFill>
                <a:latin typeface="Calibri" pitchFamily="34" charset="0"/>
                <a:cs typeface="Nirmala UI Semilight" pitchFamily="34" charset="0"/>
              </a:rPr>
              <a:t>… TODAY IN FINLAND</a:t>
            </a:r>
            <a:endParaRPr lang="en-US" sz="2000" b="1" dirty="0" smtClean="0">
              <a:solidFill>
                <a:schemeClr val="accent6">
                  <a:lumMod val="50000"/>
                </a:schemeClr>
              </a:solidFill>
              <a:latin typeface="Calibri" pitchFamily="34" charset="0"/>
              <a:cs typeface="Nirmala UI Semilight" pitchFamily="34" charset="0"/>
            </a:endParaRPr>
          </a:p>
          <a:p>
            <a:r>
              <a:rPr lang="en-US" sz="2000" b="1" dirty="0" smtClean="0">
                <a:solidFill>
                  <a:schemeClr val="accent6">
                    <a:lumMod val="50000"/>
                  </a:schemeClr>
                </a:solidFill>
                <a:latin typeface="Calibri" pitchFamily="34" charset="0"/>
              </a:rPr>
              <a:t>2016: </a:t>
            </a:r>
            <a:r>
              <a:rPr lang="en-US" sz="2000" dirty="0" smtClean="0">
                <a:latin typeface="Calibri" pitchFamily="34" charset="0"/>
              </a:rPr>
              <a:t>Finnish children will be taught keyboard typing instead of handwriting. </a:t>
            </a:r>
          </a:p>
          <a:p>
            <a:r>
              <a:rPr lang="en-US" sz="2000" dirty="0" smtClean="0">
                <a:latin typeface="Calibri" pitchFamily="34" charset="0"/>
              </a:rPr>
              <a:t>Education goes hand in hand with technology:</a:t>
            </a:r>
          </a:p>
          <a:p>
            <a:pPr marL="630238" lvl="1" indent="-269875">
              <a:buClr>
                <a:schemeClr val="accent1"/>
              </a:buClr>
              <a:buFont typeface="Wingdings" pitchFamily="2" charset="2"/>
              <a:buChar char="Ø"/>
            </a:pPr>
            <a:r>
              <a:rPr lang="it-IT" sz="2000" dirty="0" smtClean="0">
                <a:latin typeface="Calibri" pitchFamily="34" charset="0"/>
              </a:rPr>
              <a:t>Pro: </a:t>
            </a:r>
            <a:r>
              <a:rPr lang="it-IT" sz="2000" dirty="0" err="1" smtClean="0">
                <a:latin typeface="Calibri" pitchFamily="34" charset="0"/>
              </a:rPr>
              <a:t>technology</a:t>
            </a:r>
            <a:r>
              <a:rPr lang="it-IT" sz="2000" dirty="0" smtClean="0">
                <a:latin typeface="Calibri" pitchFamily="34" charset="0"/>
              </a:rPr>
              <a:t> </a:t>
            </a:r>
            <a:r>
              <a:rPr lang="it-IT" sz="2000" dirty="0" err="1" smtClean="0">
                <a:latin typeface="Calibri" pitchFamily="34" charset="0"/>
              </a:rPr>
              <a:t>makes</a:t>
            </a:r>
            <a:r>
              <a:rPr lang="it-IT" sz="2000" dirty="0" smtClean="0">
                <a:latin typeface="Calibri" pitchFamily="34" charset="0"/>
              </a:rPr>
              <a:t> </a:t>
            </a:r>
            <a:r>
              <a:rPr lang="it-IT" sz="2000" dirty="0" err="1" smtClean="0">
                <a:latin typeface="Calibri" pitchFamily="34" charset="0"/>
              </a:rPr>
              <a:t>learning</a:t>
            </a:r>
            <a:r>
              <a:rPr lang="it-IT" sz="2000" dirty="0" smtClean="0">
                <a:latin typeface="Calibri" pitchFamily="34" charset="0"/>
              </a:rPr>
              <a:t> </a:t>
            </a:r>
            <a:r>
              <a:rPr lang="it-IT" sz="2000" dirty="0" err="1" smtClean="0">
                <a:latin typeface="Calibri" pitchFamily="34" charset="0"/>
              </a:rPr>
              <a:t>easier</a:t>
            </a:r>
            <a:endParaRPr lang="it-IT" sz="2000" dirty="0" smtClean="0">
              <a:latin typeface="Calibri" pitchFamily="34" charset="0"/>
            </a:endParaRPr>
          </a:p>
          <a:p>
            <a:pPr marL="630238" lvl="1" indent="-269875">
              <a:buClr>
                <a:schemeClr val="accent1"/>
              </a:buClr>
              <a:buFont typeface="Wingdings" pitchFamily="2" charset="2"/>
              <a:buChar char="Ø"/>
            </a:pPr>
            <a:r>
              <a:rPr lang="it-IT" sz="2000" dirty="0" err="1" smtClean="0">
                <a:latin typeface="Calibri" pitchFamily="34" charset="0"/>
              </a:rPr>
              <a:t>Cons</a:t>
            </a:r>
            <a:r>
              <a:rPr lang="it-IT" sz="2000" dirty="0" smtClean="0">
                <a:latin typeface="Calibri" pitchFamily="34" charset="0"/>
              </a:rPr>
              <a:t>: </a:t>
            </a:r>
            <a:r>
              <a:rPr lang="it-IT" sz="2000" dirty="0" err="1" smtClean="0">
                <a:latin typeface="Calibri" pitchFamily="34" charset="0"/>
              </a:rPr>
              <a:t>learning</a:t>
            </a:r>
            <a:r>
              <a:rPr lang="it-IT" sz="2000" dirty="0" smtClean="0">
                <a:latin typeface="Calibri" pitchFamily="34" charset="0"/>
              </a:rPr>
              <a:t> </a:t>
            </a:r>
            <a:r>
              <a:rPr lang="it-IT" sz="2000" dirty="0" err="1" smtClean="0">
                <a:latin typeface="Calibri" pitchFamily="34" charset="0"/>
              </a:rPr>
              <a:t>cursive</a:t>
            </a:r>
            <a:r>
              <a:rPr lang="it-IT" sz="2000" dirty="0" smtClean="0">
                <a:latin typeface="Calibri" pitchFamily="34" charset="0"/>
              </a:rPr>
              <a:t> </a:t>
            </a:r>
            <a:r>
              <a:rPr lang="it-IT" sz="2000" dirty="0" err="1" smtClean="0">
                <a:latin typeface="Calibri" pitchFamily="34" charset="0"/>
              </a:rPr>
              <a:t>handwriting</a:t>
            </a:r>
            <a:r>
              <a:rPr lang="it-IT" sz="2000" dirty="0" smtClean="0">
                <a:latin typeface="Calibri" pitchFamily="34" charset="0"/>
              </a:rPr>
              <a:t> </a:t>
            </a:r>
            <a:r>
              <a:rPr lang="it-IT" sz="2000" dirty="0" err="1" smtClean="0">
                <a:latin typeface="Calibri" pitchFamily="34" charset="0"/>
              </a:rPr>
              <a:t>affects</a:t>
            </a:r>
            <a:r>
              <a:rPr lang="it-IT" sz="2000" dirty="0" smtClean="0">
                <a:latin typeface="Calibri" pitchFamily="34" charset="0"/>
              </a:rPr>
              <a:t> </a:t>
            </a:r>
            <a:r>
              <a:rPr lang="it-IT" sz="2000" dirty="0" err="1" smtClean="0">
                <a:latin typeface="Calibri" pitchFamily="34" charset="0"/>
              </a:rPr>
              <a:t>brain</a:t>
            </a:r>
            <a:r>
              <a:rPr lang="it-IT" sz="2000" dirty="0" smtClean="0">
                <a:latin typeface="Calibri" pitchFamily="34" charset="0"/>
              </a:rPr>
              <a:t> </a:t>
            </a:r>
            <a:r>
              <a:rPr lang="it-IT" sz="2000" dirty="0" err="1" smtClean="0">
                <a:latin typeface="Calibri" pitchFamily="34" charset="0"/>
              </a:rPr>
              <a:t>development</a:t>
            </a:r>
            <a:r>
              <a:rPr lang="it-IT" sz="2000" dirty="0" smtClean="0">
                <a:latin typeface="Calibri" pitchFamily="34" charset="0"/>
              </a:rPr>
              <a:t>.</a:t>
            </a:r>
          </a:p>
          <a:p>
            <a:endParaRPr lang="en-US" sz="2000" dirty="0" smtClean="0">
              <a:latin typeface="Calibri" pitchFamily="34" charset="0"/>
            </a:endParaRPr>
          </a:p>
          <a:p>
            <a:endParaRPr lang="en-US" sz="2000" dirty="0" smtClean="0">
              <a:latin typeface="Calibri" pitchFamily="34" charset="0"/>
            </a:endParaRPr>
          </a:p>
          <a:p>
            <a:pPr lvl="0"/>
            <a:r>
              <a:rPr lang="en-US" sz="2000" dirty="0" smtClean="0">
                <a:solidFill>
                  <a:prstClr val="black"/>
                </a:solidFill>
                <a:latin typeface="Calibri" pitchFamily="34" charset="0"/>
              </a:rPr>
              <a:t>Today’s education is completely different from the Victorian Age.</a:t>
            </a:r>
          </a:p>
          <a:p>
            <a:pPr marL="0" indent="0">
              <a:buNone/>
            </a:pPr>
            <a:endParaRPr lang="it-IT" sz="2000" dirty="0" smtClean="0">
              <a:latin typeface="Calibri" pitchFamily="34" charset="0"/>
              <a:cs typeface="Nirmala UI Semilight" pitchFamily="34" charset="0"/>
            </a:endParaRPr>
          </a:p>
          <a:p>
            <a:pPr marL="0" indent="0">
              <a:buNone/>
            </a:pPr>
            <a:endParaRPr lang="en-GB" sz="2000" dirty="0" smtClean="0">
              <a:latin typeface="Calibri" pitchFamily="34" charset="0"/>
              <a:cs typeface="Nirmala UI Semilight" pitchFamily="34" charset="0"/>
            </a:endParaRPr>
          </a:p>
        </p:txBody>
      </p:sp>
      <p:pic>
        <p:nvPicPr>
          <p:cNvPr id="5" name="Segnaposto contenuto 4" descr="kids.handwriting.NYtimes.jpg"/>
          <p:cNvPicPr>
            <a:picLocks noGrp="1" noChangeAspect="1"/>
          </p:cNvPicPr>
          <p:nvPr>
            <p:ph sz="half" idx="2"/>
          </p:nvPr>
        </p:nvPicPr>
        <p:blipFill>
          <a:blip r:embed="rId2"/>
          <a:stretch>
            <a:fillRect/>
          </a:stretch>
        </p:blipFill>
        <p:spPr>
          <a:xfrm>
            <a:off x="5260715" y="1857730"/>
            <a:ext cx="3168937" cy="407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Freccia in giù 8"/>
          <p:cNvSpPr/>
          <p:nvPr/>
        </p:nvSpPr>
        <p:spPr>
          <a:xfrm>
            <a:off x="2428860" y="5143512"/>
            <a:ext cx="285752" cy="46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5"/>
          <p:cNvSpPr>
            <a:spLocks noGrp="1"/>
          </p:cNvSpPr>
          <p:nvPr>
            <p:ph type="sldNum" sz="quarter" idx="12"/>
          </p:nvPr>
        </p:nvSpPr>
        <p:spPr/>
        <p:txBody>
          <a:bodyPr/>
          <a:lstStyle/>
          <a:p>
            <a:fld id="{8F04A907-699A-4829-A573-9AF5C23AB77B}" type="slidenum">
              <a:rPr lang="it-IT" smtClean="0"/>
              <a:pPr/>
              <a:t>4</a:t>
            </a:fld>
            <a:endParaRPr lang="it-IT"/>
          </a:p>
        </p:txBody>
      </p:sp>
      <p:grpSp>
        <p:nvGrpSpPr>
          <p:cNvPr id="18" name="Gruppo 17"/>
          <p:cNvGrpSpPr/>
          <p:nvPr/>
        </p:nvGrpSpPr>
        <p:grpSpPr>
          <a:xfrm>
            <a:off x="-32" y="-2"/>
            <a:ext cx="1655550" cy="1440000"/>
            <a:chOff x="285720" y="357170"/>
            <a:chExt cx="910562" cy="785814"/>
          </a:xfrm>
          <a:solidFill>
            <a:schemeClr val="accent6">
              <a:lumMod val="75000"/>
            </a:schemeClr>
          </a:solidFill>
        </p:grpSpPr>
        <p:sp>
          <p:nvSpPr>
            <p:cNvPr id="12" name="Rettangolo 11"/>
            <p:cNvSpPr/>
            <p:nvPr/>
          </p:nvSpPr>
          <p:spPr>
            <a:xfrm rot="5400000">
              <a:off x="285720" y="357170"/>
              <a:ext cx="785814" cy="78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6">
                    <a:lumMod val="50000"/>
                  </a:schemeClr>
                </a:solidFill>
              </a:endParaRPr>
            </a:p>
          </p:txBody>
        </p:sp>
        <p:sp>
          <p:nvSpPr>
            <p:cNvPr id="13" name="Triangolo isoscele 12"/>
            <p:cNvSpPr/>
            <p:nvPr/>
          </p:nvSpPr>
          <p:spPr>
            <a:xfrm rot="5400000">
              <a:off x="467306" y="414008"/>
              <a:ext cx="785814" cy="67213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6">
                    <a:lumMod val="50000"/>
                  </a:schemeClr>
                </a:solidFill>
              </a:endParaRPr>
            </a:p>
          </p:txBody>
        </p:sp>
      </p:grpSp>
      <p:sp>
        <p:nvSpPr>
          <p:cNvPr id="14" name="CasellaDiTesto 13"/>
          <p:cNvSpPr txBox="1"/>
          <p:nvPr/>
        </p:nvSpPr>
        <p:spPr>
          <a:xfrm>
            <a:off x="357158" y="408602"/>
            <a:ext cx="714380" cy="646331"/>
          </a:xfrm>
          <a:prstGeom prst="rect">
            <a:avLst/>
          </a:prstGeom>
          <a:noFill/>
        </p:spPr>
        <p:txBody>
          <a:bodyPr wrap="square" rtlCol="0">
            <a:spAutoFit/>
          </a:bodyPr>
          <a:lstStyle/>
          <a:p>
            <a:pPr algn="ctr"/>
            <a:r>
              <a:rPr lang="it-IT" sz="1200" b="1" dirty="0" smtClean="0">
                <a:solidFill>
                  <a:schemeClr val="bg1"/>
                </a:solidFill>
                <a:latin typeface="Calibri" pitchFamily="34" charset="0"/>
              </a:rPr>
              <a:t>THEME</a:t>
            </a:r>
          </a:p>
          <a:p>
            <a:pPr algn="ctr"/>
            <a:r>
              <a:rPr lang="it-IT" sz="2400" b="1" dirty="0" smtClean="0">
                <a:solidFill>
                  <a:schemeClr val="bg1"/>
                </a:solidFill>
                <a:latin typeface="Calibri" pitchFamily="34" charset="0"/>
              </a:rPr>
              <a:t>1</a:t>
            </a:r>
            <a:endParaRPr lang="it-IT" sz="1200" b="1" dirty="0">
              <a:solidFill>
                <a:schemeClr val="bg1"/>
              </a:solidFill>
              <a:latin typeface="Calibri" pitchFamily="34" charset="0"/>
            </a:endParaRPr>
          </a:p>
        </p:txBody>
      </p:sp>
      <p:sp>
        <p:nvSpPr>
          <p:cNvPr id="17" name="Titolo 1"/>
          <p:cNvSpPr>
            <a:spLocks noGrp="1"/>
          </p:cNvSpPr>
          <p:nvPr>
            <p:ph type="title"/>
          </p:nvPr>
        </p:nvSpPr>
        <p:spPr>
          <a:xfrm>
            <a:off x="914432" y="104570"/>
            <a:ext cx="8229600" cy="1251062"/>
          </a:xfrm>
        </p:spPr>
        <p:txBody>
          <a:bodyPr>
            <a:normAutofit/>
          </a:bodyPr>
          <a:lstStyle/>
          <a:p>
            <a:r>
              <a:rPr lang="it-IT" sz="3600" dirty="0" smtClean="0">
                <a:cs typeface="Arial" pitchFamily="34" charset="0"/>
              </a:rPr>
              <a:t>        </a:t>
            </a:r>
            <a:r>
              <a:rPr lang="it-IT" sz="3600" dirty="0" err="1" smtClean="0">
                <a:cs typeface="Arial" pitchFamily="34" charset="0"/>
              </a:rPr>
              <a:t>EDUCATION…</a:t>
            </a:r>
            <a:endParaRPr lang="it-IT" sz="3600" dirty="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quotes-clip-art.png"/>
          <p:cNvPicPr>
            <a:picLocks noChangeAspect="1"/>
          </p:cNvPicPr>
          <p:nvPr/>
        </p:nvPicPr>
        <p:blipFill>
          <a:blip r:embed="rId2" cstate="print">
            <a:duotone>
              <a:schemeClr val="bg2">
                <a:shade val="45000"/>
                <a:satMod val="135000"/>
              </a:schemeClr>
              <a:prstClr val="white"/>
            </a:duotone>
          </a:blip>
          <a:stretch>
            <a:fillRect/>
          </a:stretch>
        </p:blipFill>
        <p:spPr>
          <a:xfrm>
            <a:off x="309231" y="2214554"/>
            <a:ext cx="976621" cy="642942"/>
          </a:xfrm>
          <a:prstGeom prst="rect">
            <a:avLst/>
          </a:prstGeom>
        </p:spPr>
      </p:pic>
      <p:sp>
        <p:nvSpPr>
          <p:cNvPr id="2" name="Titolo 1"/>
          <p:cNvSpPr>
            <a:spLocks noGrp="1"/>
          </p:cNvSpPr>
          <p:nvPr>
            <p:ph type="title"/>
          </p:nvPr>
        </p:nvSpPr>
        <p:spPr>
          <a:xfrm>
            <a:off x="1643074" y="104570"/>
            <a:ext cx="7572396" cy="1252728"/>
          </a:xfrm>
        </p:spPr>
        <p:txBody>
          <a:bodyPr>
            <a:normAutofit/>
          </a:bodyPr>
          <a:lstStyle/>
          <a:p>
            <a:r>
              <a:rPr lang="it-IT" sz="3600" dirty="0" smtClean="0"/>
              <a:t>POVERTY, HUNGER AND CHILD </a:t>
            </a:r>
            <a:r>
              <a:rPr lang="it-IT" sz="3600" dirty="0" err="1" smtClean="0"/>
              <a:t>LABOUR…</a:t>
            </a:r>
            <a:endParaRPr lang="it-IT" sz="3600" dirty="0"/>
          </a:p>
        </p:txBody>
      </p:sp>
      <p:sp>
        <p:nvSpPr>
          <p:cNvPr id="3" name="Segnaposto contenuto 2"/>
          <p:cNvSpPr>
            <a:spLocks noGrp="1"/>
          </p:cNvSpPr>
          <p:nvPr>
            <p:ph idx="1"/>
          </p:nvPr>
        </p:nvSpPr>
        <p:spPr/>
        <p:txBody>
          <a:bodyPr>
            <a:noAutofit/>
          </a:bodyPr>
          <a:lstStyle/>
          <a:p>
            <a:pPr marL="438150" indent="-438150">
              <a:buNone/>
            </a:pPr>
            <a:r>
              <a:rPr lang="it-IT" sz="2000" b="1" dirty="0" smtClean="0">
                <a:solidFill>
                  <a:schemeClr val="accent6">
                    <a:lumMod val="50000"/>
                  </a:schemeClr>
                </a:solidFill>
                <a:latin typeface="Calibri" pitchFamily="34" charset="0"/>
              </a:rPr>
              <a:t>… IN DICKENS’ FICTION</a:t>
            </a:r>
          </a:p>
          <a:p>
            <a:pPr marL="0" indent="0">
              <a:buNone/>
            </a:pPr>
            <a:r>
              <a:rPr lang="en-GB" sz="2000" dirty="0" smtClean="0">
                <a:solidFill>
                  <a:srgbClr val="002060"/>
                </a:solidFill>
                <a:latin typeface="Calibri" pitchFamily="34" charset="0"/>
                <a:cs typeface="Nirmala UI Semilight" pitchFamily="34" charset="0"/>
              </a:rPr>
              <a:t>[…]</a:t>
            </a:r>
            <a:r>
              <a:rPr lang="en-GB" sz="2000" i="1" dirty="0" smtClean="0">
                <a:solidFill>
                  <a:srgbClr val="002060"/>
                </a:solidFill>
                <a:latin typeface="Calibri" pitchFamily="34" charset="0"/>
                <a:cs typeface="Nirmala UI Semilight" pitchFamily="34" charset="0"/>
              </a:rPr>
              <a:t> at last they got so voracious and wild with hunger, that one boy, who was tall for his age, and hadn’t been used to that sort of thing (for his father had kept a small </a:t>
            </a:r>
            <a:r>
              <a:rPr lang="en-GB" sz="2000" i="1" dirty="0" err="1" smtClean="0">
                <a:solidFill>
                  <a:srgbClr val="002060"/>
                </a:solidFill>
                <a:latin typeface="Calibri" pitchFamily="34" charset="0"/>
                <a:cs typeface="Nirmala UI Semilight" pitchFamily="34" charset="0"/>
              </a:rPr>
              <a:t>cookshop</a:t>
            </a:r>
            <a:r>
              <a:rPr lang="en-GB" sz="2000" i="1" dirty="0" smtClean="0">
                <a:solidFill>
                  <a:srgbClr val="002060"/>
                </a:solidFill>
                <a:latin typeface="Calibri" pitchFamily="34" charset="0"/>
                <a:cs typeface="Nirmala UI Semilight" pitchFamily="34" charset="0"/>
              </a:rPr>
              <a:t>), hinted darkly to his companions, that unless he had another basin of gruel </a:t>
            </a:r>
            <a:r>
              <a:rPr lang="en-GB" sz="2000" dirty="0" smtClean="0">
                <a:solidFill>
                  <a:srgbClr val="002060"/>
                </a:solidFill>
                <a:latin typeface="Calibri" pitchFamily="34" charset="0"/>
                <a:cs typeface="Nirmala UI Semilight" pitchFamily="34" charset="0"/>
              </a:rPr>
              <a:t>per diem</a:t>
            </a:r>
            <a:r>
              <a:rPr lang="en-GB" sz="2000" i="1" dirty="0" smtClean="0">
                <a:solidFill>
                  <a:srgbClr val="002060"/>
                </a:solidFill>
                <a:latin typeface="Calibri" pitchFamily="34" charset="0"/>
                <a:cs typeface="Nirmala UI Semilight" pitchFamily="34" charset="0"/>
              </a:rPr>
              <a:t>, he was afraid he might some night happen to eat the boy who slept next him </a:t>
            </a:r>
            <a:r>
              <a:rPr lang="en-GB" sz="2000" dirty="0" smtClean="0">
                <a:solidFill>
                  <a:srgbClr val="002060"/>
                </a:solidFill>
                <a:latin typeface="Calibri" pitchFamily="34" charset="0"/>
                <a:cs typeface="Nirmala UI Semilight" pitchFamily="34" charset="0"/>
              </a:rPr>
              <a:t>[…]</a:t>
            </a:r>
            <a:r>
              <a:rPr lang="en-GB" sz="2000" i="1" dirty="0" smtClean="0">
                <a:solidFill>
                  <a:srgbClr val="002060"/>
                </a:solidFill>
                <a:latin typeface="Calibri" pitchFamily="34" charset="0"/>
                <a:cs typeface="Nirmala UI Semilight" pitchFamily="34" charset="0"/>
              </a:rPr>
              <a:t>.</a:t>
            </a:r>
            <a:endParaRPr lang="it-IT" sz="2000" i="1" dirty="0" smtClean="0">
              <a:solidFill>
                <a:srgbClr val="002060"/>
              </a:solidFill>
              <a:latin typeface="Calibri" pitchFamily="34" charset="0"/>
              <a:cs typeface="Nirmala UI Semilight" pitchFamily="34" charset="0"/>
            </a:endParaRPr>
          </a:p>
          <a:p>
            <a:pPr algn="r">
              <a:buNone/>
            </a:pPr>
            <a:endParaRPr lang="en-GB" sz="1800" dirty="0" smtClean="0">
              <a:latin typeface="Calibri" pitchFamily="34" charset="0"/>
            </a:endParaRPr>
          </a:p>
          <a:p>
            <a:pPr algn="r">
              <a:buNone/>
            </a:pPr>
            <a:r>
              <a:rPr lang="en-GB" sz="1600" dirty="0" smtClean="0">
                <a:latin typeface="Calibri" pitchFamily="34" charset="0"/>
              </a:rPr>
              <a:t>[C. Dickens, </a:t>
            </a:r>
            <a:r>
              <a:rPr lang="en-GB" sz="1600" i="1" dirty="0" smtClean="0">
                <a:latin typeface="Calibri" pitchFamily="34" charset="0"/>
              </a:rPr>
              <a:t>Oliver Twist </a:t>
            </a:r>
            <a:r>
              <a:rPr lang="en-GB" sz="1600" dirty="0" smtClean="0">
                <a:latin typeface="Calibri" pitchFamily="34" charset="0"/>
              </a:rPr>
              <a:t>(1837-39), Chapter 2, “Oliver wants some more”]</a:t>
            </a:r>
            <a:endParaRPr lang="it-IT" sz="1600" dirty="0" smtClean="0">
              <a:latin typeface="Calibri" pitchFamily="34" charset="0"/>
            </a:endParaRPr>
          </a:p>
          <a:p>
            <a:pPr>
              <a:buNone/>
            </a:pPr>
            <a:endParaRPr lang="it-IT" sz="2000" b="1" dirty="0" smtClean="0">
              <a:solidFill>
                <a:schemeClr val="accent6">
                  <a:lumMod val="50000"/>
                </a:schemeClr>
              </a:solidFill>
              <a:latin typeface="Calibri" pitchFamily="34" charset="0"/>
            </a:endParaRPr>
          </a:p>
          <a:p>
            <a:pPr marL="438150" indent="-438150">
              <a:buNone/>
            </a:pPr>
            <a:r>
              <a:rPr lang="it-IT" sz="2000" b="1" dirty="0" smtClean="0">
                <a:solidFill>
                  <a:schemeClr val="accent6">
                    <a:lumMod val="50000"/>
                  </a:schemeClr>
                </a:solidFill>
                <a:latin typeface="Calibri" pitchFamily="34" charset="0"/>
              </a:rPr>
              <a:t>… IN THE VICTORIAN AGE</a:t>
            </a:r>
          </a:p>
          <a:p>
            <a:r>
              <a:rPr lang="en-GB" sz="1900" dirty="0" smtClean="0">
                <a:latin typeface="Calibri" pitchFamily="34" charset="0"/>
              </a:rPr>
              <a:t>Workhouses: children were given a fixed amount of food (check </a:t>
            </a:r>
            <a:r>
              <a:rPr lang="en-GB" sz="1900" dirty="0" smtClean="0">
                <a:latin typeface="Calibri" pitchFamily="34" charset="0"/>
                <a:hlinkClick r:id="rId3" tooltip="Workhouse Food, 1823"/>
              </a:rPr>
              <a:t>the table</a:t>
            </a:r>
            <a:r>
              <a:rPr lang="en-GB" sz="1900" dirty="0" smtClean="0">
                <a:latin typeface="Calibri" pitchFamily="34" charset="0"/>
              </a:rPr>
              <a:t>).</a:t>
            </a:r>
            <a:endParaRPr lang="it-IT" sz="1900" dirty="0" smtClean="0">
              <a:latin typeface="Calibri" pitchFamily="34" charset="0"/>
            </a:endParaRPr>
          </a:p>
          <a:p>
            <a:r>
              <a:rPr lang="en-GB" sz="1900" dirty="0" smtClean="0">
                <a:latin typeface="Calibri" pitchFamily="34" charset="0"/>
              </a:rPr>
              <a:t>Child labour was spread because: </a:t>
            </a:r>
            <a:endParaRPr lang="it-IT" sz="1900" dirty="0" smtClean="0">
              <a:latin typeface="Calibri" pitchFamily="34" charset="0"/>
            </a:endParaRPr>
          </a:p>
          <a:p>
            <a:pPr marL="704088" lvl="2" indent="-320040">
              <a:spcBef>
                <a:spcPts val="0"/>
              </a:spcBef>
              <a:buClr>
                <a:schemeClr val="accent1"/>
              </a:buClr>
              <a:buSzPct val="80000"/>
              <a:buFont typeface="Wingdings" pitchFamily="2" charset="2"/>
              <a:buChar char="Ø"/>
            </a:pPr>
            <a:r>
              <a:rPr lang="en-GB" sz="1900" dirty="0" smtClean="0">
                <a:latin typeface="Calibri" pitchFamily="34" charset="0"/>
              </a:rPr>
              <a:t>Families had no money (even if there is an economic growth due to the Industrial Revolution and colonialism)</a:t>
            </a:r>
          </a:p>
          <a:p>
            <a:pPr marL="704088" lvl="2" indent="-320040">
              <a:spcBef>
                <a:spcPts val="0"/>
              </a:spcBef>
              <a:buClr>
                <a:schemeClr val="accent1"/>
              </a:buClr>
              <a:buSzPct val="80000"/>
              <a:buFont typeface="Wingdings" pitchFamily="2" charset="2"/>
              <a:buChar char="Ø"/>
            </a:pPr>
            <a:r>
              <a:rPr lang="en-GB" sz="1900" dirty="0" smtClean="0">
                <a:latin typeface="Calibri" pitchFamily="34" charset="0"/>
              </a:rPr>
              <a:t>Children are small</a:t>
            </a:r>
          </a:p>
        </p:txBody>
      </p:sp>
      <p:sp>
        <p:nvSpPr>
          <p:cNvPr id="4" name="Segnaposto numero diapositiva 3"/>
          <p:cNvSpPr>
            <a:spLocks noGrp="1"/>
          </p:cNvSpPr>
          <p:nvPr>
            <p:ph type="sldNum" sz="quarter" idx="12"/>
          </p:nvPr>
        </p:nvSpPr>
        <p:spPr/>
        <p:txBody>
          <a:bodyPr/>
          <a:lstStyle/>
          <a:p>
            <a:fld id="{8F04A907-699A-4829-A573-9AF5C23AB77B}" type="slidenum">
              <a:rPr lang="it-IT" smtClean="0"/>
              <a:pPr/>
              <a:t>5</a:t>
            </a:fld>
            <a:endParaRPr lang="it-IT"/>
          </a:p>
        </p:txBody>
      </p:sp>
      <p:grpSp>
        <p:nvGrpSpPr>
          <p:cNvPr id="6" name="Gruppo 5"/>
          <p:cNvGrpSpPr/>
          <p:nvPr/>
        </p:nvGrpSpPr>
        <p:grpSpPr>
          <a:xfrm>
            <a:off x="-32" y="-2"/>
            <a:ext cx="1655550" cy="1440000"/>
            <a:chOff x="285720" y="357170"/>
            <a:chExt cx="910562" cy="785814"/>
          </a:xfrm>
          <a:solidFill>
            <a:schemeClr val="accent6">
              <a:lumMod val="75000"/>
            </a:schemeClr>
          </a:solidFill>
        </p:grpSpPr>
        <p:sp>
          <p:nvSpPr>
            <p:cNvPr id="7" name="Rettangolo 6"/>
            <p:cNvSpPr/>
            <p:nvPr/>
          </p:nvSpPr>
          <p:spPr>
            <a:xfrm rot="5400000">
              <a:off x="285720" y="357170"/>
              <a:ext cx="785814" cy="78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6">
                    <a:lumMod val="50000"/>
                  </a:schemeClr>
                </a:solidFill>
              </a:endParaRPr>
            </a:p>
          </p:txBody>
        </p:sp>
        <p:sp>
          <p:nvSpPr>
            <p:cNvPr id="8" name="Triangolo isoscele 7"/>
            <p:cNvSpPr/>
            <p:nvPr/>
          </p:nvSpPr>
          <p:spPr>
            <a:xfrm rot="5400000">
              <a:off x="467306" y="414008"/>
              <a:ext cx="785814" cy="67213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6">
                    <a:lumMod val="50000"/>
                  </a:schemeClr>
                </a:solidFill>
              </a:endParaRPr>
            </a:p>
          </p:txBody>
        </p:sp>
      </p:grpSp>
      <p:sp>
        <p:nvSpPr>
          <p:cNvPr id="9" name="CasellaDiTesto 8"/>
          <p:cNvSpPr txBox="1"/>
          <p:nvPr/>
        </p:nvSpPr>
        <p:spPr>
          <a:xfrm>
            <a:off x="357158" y="408602"/>
            <a:ext cx="714380" cy="646331"/>
          </a:xfrm>
          <a:prstGeom prst="rect">
            <a:avLst/>
          </a:prstGeom>
          <a:noFill/>
        </p:spPr>
        <p:txBody>
          <a:bodyPr wrap="square" rtlCol="0">
            <a:spAutoFit/>
          </a:bodyPr>
          <a:lstStyle/>
          <a:p>
            <a:pPr algn="ctr"/>
            <a:r>
              <a:rPr lang="it-IT" sz="1200" b="1" dirty="0" smtClean="0">
                <a:solidFill>
                  <a:schemeClr val="bg1"/>
                </a:solidFill>
                <a:latin typeface="Calibri" pitchFamily="34" charset="0"/>
              </a:rPr>
              <a:t>THEME</a:t>
            </a:r>
          </a:p>
          <a:p>
            <a:pPr algn="ctr"/>
            <a:r>
              <a:rPr lang="it-IT" sz="2400" b="1" dirty="0" smtClean="0">
                <a:solidFill>
                  <a:schemeClr val="bg1"/>
                </a:solidFill>
                <a:latin typeface="Calibri" pitchFamily="34" charset="0"/>
              </a:rPr>
              <a:t>2</a:t>
            </a:r>
            <a:endParaRPr lang="it-IT" sz="1200"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28596" y="1775191"/>
            <a:ext cx="4329114" cy="4525963"/>
          </a:xfrm>
        </p:spPr>
        <p:txBody>
          <a:bodyPr>
            <a:noAutofit/>
          </a:bodyPr>
          <a:lstStyle/>
          <a:p>
            <a:pPr marL="438150" indent="-438150">
              <a:buNone/>
            </a:pPr>
            <a:r>
              <a:rPr lang="it-IT" sz="2000" b="1" dirty="0" smtClean="0">
                <a:solidFill>
                  <a:schemeClr val="accent6">
                    <a:lumMod val="50000"/>
                  </a:schemeClr>
                </a:solidFill>
                <a:latin typeface="Calibri" pitchFamily="34" charset="0"/>
              </a:rPr>
              <a:t>… TODAY IN GREECE</a:t>
            </a:r>
          </a:p>
          <a:p>
            <a:r>
              <a:rPr lang="en-GB" sz="2000" b="1" dirty="0" smtClean="0">
                <a:solidFill>
                  <a:schemeClr val="accent6">
                    <a:lumMod val="50000"/>
                  </a:schemeClr>
                </a:solidFill>
                <a:latin typeface="Calibri" pitchFamily="34" charset="0"/>
              </a:rPr>
              <a:t>2012:  </a:t>
            </a:r>
            <a:r>
              <a:rPr lang="en-GB" sz="2000" dirty="0" smtClean="0">
                <a:latin typeface="Calibri" pitchFamily="34" charset="0"/>
              </a:rPr>
              <a:t>economic crisis is affecting Greece from three-four years.</a:t>
            </a:r>
            <a:endParaRPr lang="en-GB" sz="2000" b="1" dirty="0" smtClean="0">
              <a:latin typeface="Calibri" pitchFamily="34" charset="0"/>
            </a:endParaRPr>
          </a:p>
          <a:p>
            <a:r>
              <a:rPr lang="en-GB" sz="2000" dirty="0" smtClean="0">
                <a:latin typeface="Calibri" pitchFamily="34" charset="0"/>
              </a:rPr>
              <a:t>Huge debt and cuts: people don’t have money.</a:t>
            </a:r>
          </a:p>
          <a:p>
            <a:r>
              <a:rPr lang="en-GB" sz="2000" dirty="0" smtClean="0">
                <a:latin typeface="Calibri" pitchFamily="34" charset="0"/>
              </a:rPr>
              <a:t>The crisis affects children as well:</a:t>
            </a:r>
          </a:p>
          <a:p>
            <a:pPr lvl="1">
              <a:buClr>
                <a:schemeClr val="accent1"/>
              </a:buClr>
              <a:buFont typeface="Wingdings" pitchFamily="2" charset="2"/>
              <a:buChar char="Ø"/>
            </a:pPr>
            <a:r>
              <a:rPr lang="en-GB" sz="2000" dirty="0" smtClean="0">
                <a:latin typeface="Calibri" pitchFamily="34" charset="0"/>
              </a:rPr>
              <a:t>They are forced to work</a:t>
            </a:r>
          </a:p>
          <a:p>
            <a:pPr lvl="1">
              <a:buClr>
                <a:schemeClr val="accent1"/>
              </a:buClr>
              <a:buFont typeface="Wingdings" pitchFamily="2" charset="2"/>
              <a:buChar char="Ø"/>
            </a:pPr>
            <a:r>
              <a:rPr lang="en-GB" sz="2000" dirty="0" smtClean="0">
                <a:latin typeface="Calibri" pitchFamily="34" charset="0"/>
              </a:rPr>
              <a:t>They faint at school because of hunger</a:t>
            </a:r>
          </a:p>
          <a:p>
            <a:endParaRPr lang="en-GB" sz="2000" dirty="0" smtClean="0">
              <a:latin typeface="Calibri" pitchFamily="34" charset="0"/>
            </a:endParaRPr>
          </a:p>
          <a:p>
            <a:endParaRPr lang="en-GB" sz="2000" dirty="0" smtClean="0">
              <a:latin typeface="Calibri" pitchFamily="34" charset="0"/>
            </a:endParaRPr>
          </a:p>
          <a:p>
            <a:r>
              <a:rPr lang="en-GB" sz="2000" dirty="0" smtClean="0">
                <a:latin typeface="Calibri" pitchFamily="34" charset="0"/>
              </a:rPr>
              <a:t>The situation is not different from the Victorian Age.</a:t>
            </a:r>
            <a:endParaRPr lang="it-IT" sz="2000" dirty="0" smtClean="0">
              <a:latin typeface="Calibri" pitchFamily="34" charset="0"/>
            </a:endParaRPr>
          </a:p>
        </p:txBody>
      </p:sp>
      <p:graphicFrame>
        <p:nvGraphicFramePr>
          <p:cNvPr id="6" name="Segnaposto contenuto 5"/>
          <p:cNvGraphicFramePr>
            <a:graphicFrameLocks noGrp="1"/>
          </p:cNvGraphicFramePr>
          <p:nvPr>
            <p:ph sz="half" idx="2"/>
          </p:nvPr>
        </p:nvGraphicFramePr>
        <p:xfrm>
          <a:off x="5207090" y="3960516"/>
          <a:ext cx="3276000" cy="2255520"/>
        </p:xfrm>
        <a:graphic>
          <a:graphicData uri="http://schemas.openxmlformats.org/drawingml/2006/table">
            <a:tbl>
              <a:tblPr firstRow="1" bandRow="1">
                <a:tableStyleId>{3C2FFA5D-87B4-456A-9821-1D502468CF0F}</a:tableStyleId>
              </a:tblPr>
              <a:tblGrid>
                <a:gridCol w="949110"/>
                <a:gridCol w="2326890"/>
              </a:tblGrid>
              <a:tr h="301622">
                <a:tc gridSpan="2">
                  <a:txBody>
                    <a:bodyPr/>
                    <a:lstStyle/>
                    <a:p>
                      <a:pPr algn="ctr"/>
                      <a:r>
                        <a:rPr lang="it-IT" sz="1400" dirty="0" smtClean="0">
                          <a:latin typeface="Calibri" pitchFamily="34" charset="0"/>
                        </a:rPr>
                        <a:t>A FEW</a:t>
                      </a:r>
                      <a:r>
                        <a:rPr lang="it-IT" sz="1400" baseline="0" dirty="0" smtClean="0">
                          <a:latin typeface="Calibri" pitchFamily="34" charset="0"/>
                        </a:rPr>
                        <a:t> STATISTICS</a:t>
                      </a:r>
                      <a:endParaRPr lang="it-IT" sz="1400" dirty="0">
                        <a:latin typeface="Calibri" pitchFamily="34" charset="0"/>
                      </a:endParaRPr>
                    </a:p>
                  </a:txBody>
                  <a:tcPr/>
                </a:tc>
                <a:tc hMerge="1">
                  <a:txBody>
                    <a:bodyPr/>
                    <a:lstStyle/>
                    <a:p>
                      <a:endParaRPr lang="it-IT" dirty="0"/>
                    </a:p>
                  </a:txBody>
                  <a:tcPr/>
                </a:tc>
              </a:tr>
              <a:tr h="512757">
                <a:tc>
                  <a:txBody>
                    <a:bodyPr/>
                    <a:lstStyle/>
                    <a:p>
                      <a:pPr marL="900113" indent="-900113" algn="r">
                        <a:buNone/>
                      </a:pPr>
                      <a:r>
                        <a:rPr lang="en-GB" sz="1400" b="1" dirty="0" smtClean="0">
                          <a:latin typeface="Calibri" pitchFamily="34" charset="0"/>
                        </a:rPr>
                        <a:t>2,800,000</a:t>
                      </a:r>
                      <a:endParaRPr lang="it-IT" sz="1400" b="1" dirty="0" smtClean="0">
                        <a:latin typeface="Calibri" pitchFamily="34" charset="0"/>
                      </a:endParaRPr>
                    </a:p>
                  </a:txBody>
                  <a:tcPr/>
                </a:tc>
                <a:tc>
                  <a:txBody>
                    <a:bodyPr/>
                    <a:lstStyle/>
                    <a:p>
                      <a:r>
                        <a:rPr lang="en-GB" sz="1400" dirty="0" smtClean="0">
                          <a:latin typeface="Calibri" pitchFamily="34" charset="0"/>
                        </a:rPr>
                        <a:t>poor families (less than 470€ per month)</a:t>
                      </a:r>
                      <a:endParaRPr lang="it-IT" sz="1400" dirty="0">
                        <a:latin typeface="Calibri" pitchFamily="34" charset="0"/>
                      </a:endParaRPr>
                    </a:p>
                  </a:txBody>
                  <a:tcPr/>
                </a:tc>
              </a:tr>
              <a:tr h="301622">
                <a:tc>
                  <a:txBody>
                    <a:bodyPr/>
                    <a:lstStyle/>
                    <a:p>
                      <a:pPr algn="r"/>
                      <a:r>
                        <a:rPr lang="it-IT" sz="1400" b="1" dirty="0" smtClean="0">
                          <a:latin typeface="Calibri" pitchFamily="34" charset="0"/>
                        </a:rPr>
                        <a:t>400,000</a:t>
                      </a:r>
                      <a:endParaRPr lang="it-IT" sz="1400" b="1" dirty="0">
                        <a:latin typeface="Calibri" pitchFamily="34" charset="0"/>
                      </a:endParaRPr>
                    </a:p>
                  </a:txBody>
                  <a:tcPr/>
                </a:tc>
                <a:tc>
                  <a:txBody>
                    <a:bodyPr/>
                    <a:lstStyle/>
                    <a:p>
                      <a:r>
                        <a:rPr lang="en-GB" sz="1400" dirty="0" smtClean="0">
                          <a:latin typeface="Calibri" pitchFamily="34" charset="0"/>
                        </a:rPr>
                        <a:t>families with no income</a:t>
                      </a:r>
                      <a:endParaRPr lang="it-IT" sz="1400" dirty="0">
                        <a:latin typeface="Calibri" pitchFamily="34" charset="0"/>
                      </a:endParaRPr>
                    </a:p>
                  </a:txBody>
                  <a:tcPr/>
                </a:tc>
              </a:tr>
              <a:tr h="301622">
                <a:tc>
                  <a:txBody>
                    <a:bodyPr/>
                    <a:lstStyle/>
                    <a:p>
                      <a:pPr algn="r"/>
                      <a:r>
                        <a:rPr lang="it-IT" sz="1400" b="1" dirty="0" smtClean="0">
                          <a:latin typeface="Calibri" pitchFamily="34" charset="0"/>
                        </a:rPr>
                        <a:t>60,000</a:t>
                      </a:r>
                      <a:endParaRPr lang="it-IT" sz="1400" b="1" dirty="0">
                        <a:latin typeface="Calibri" pitchFamily="34" charset="0"/>
                      </a:endParaRPr>
                    </a:p>
                  </a:txBody>
                  <a:tcPr/>
                </a:tc>
                <a:tc>
                  <a:txBody>
                    <a:bodyPr/>
                    <a:lstStyle/>
                    <a:p>
                      <a:r>
                        <a:rPr lang="it-IT" sz="1400" dirty="0" err="1" smtClean="0">
                          <a:latin typeface="Calibri" pitchFamily="34" charset="0"/>
                        </a:rPr>
                        <a:t>families</a:t>
                      </a:r>
                      <a:r>
                        <a:rPr lang="it-IT" sz="1400" baseline="0" dirty="0" smtClean="0">
                          <a:latin typeface="Calibri" pitchFamily="34" charset="0"/>
                        </a:rPr>
                        <a:t> </a:t>
                      </a:r>
                      <a:r>
                        <a:rPr lang="it-IT" sz="1400" baseline="0" dirty="0" err="1" smtClean="0">
                          <a:latin typeface="Calibri" pitchFamily="34" charset="0"/>
                        </a:rPr>
                        <a:t>cannot</a:t>
                      </a:r>
                      <a:r>
                        <a:rPr lang="it-IT" sz="1400" baseline="0" dirty="0" smtClean="0">
                          <a:latin typeface="Calibri" pitchFamily="34" charset="0"/>
                        </a:rPr>
                        <a:t> </a:t>
                      </a:r>
                      <a:r>
                        <a:rPr lang="it-IT" sz="1400" baseline="0" dirty="0" err="1" smtClean="0">
                          <a:latin typeface="Calibri" pitchFamily="34" charset="0"/>
                        </a:rPr>
                        <a:t>pay</a:t>
                      </a:r>
                      <a:r>
                        <a:rPr lang="it-IT" sz="1400" baseline="0" dirty="0" smtClean="0">
                          <a:latin typeface="Calibri" pitchFamily="34" charset="0"/>
                        </a:rPr>
                        <a:t> </a:t>
                      </a:r>
                      <a:r>
                        <a:rPr lang="it-IT" sz="1400" baseline="0" dirty="0" err="1" smtClean="0">
                          <a:latin typeface="Calibri" pitchFamily="34" charset="0"/>
                        </a:rPr>
                        <a:t>debts</a:t>
                      </a:r>
                      <a:endParaRPr lang="it-IT" sz="1400" dirty="0">
                        <a:latin typeface="Calibri" pitchFamily="34" charset="0"/>
                      </a:endParaRPr>
                    </a:p>
                  </a:txBody>
                  <a:tcPr/>
                </a:tc>
              </a:tr>
              <a:tr h="512757">
                <a:tc>
                  <a:txBody>
                    <a:bodyPr/>
                    <a:lstStyle/>
                    <a:p>
                      <a:pPr algn="r"/>
                      <a:r>
                        <a:rPr lang="it-IT" sz="1400" b="1" dirty="0" smtClean="0">
                          <a:latin typeface="Calibri" pitchFamily="34" charset="0"/>
                        </a:rPr>
                        <a:t>200</a:t>
                      </a:r>
                      <a:endParaRPr lang="it-IT" sz="1400" b="1" dirty="0">
                        <a:latin typeface="Calibri" pitchFamily="34" charset="0"/>
                      </a:endParaRPr>
                    </a:p>
                  </a:txBody>
                  <a:tcPr/>
                </a:tc>
                <a:tc>
                  <a:txBody>
                    <a:bodyPr/>
                    <a:lstStyle/>
                    <a:p>
                      <a:r>
                        <a:rPr lang="it-IT" sz="1400" dirty="0" err="1" smtClean="0">
                          <a:latin typeface="Calibri" pitchFamily="34" charset="0"/>
                        </a:rPr>
                        <a:t>underfed</a:t>
                      </a:r>
                      <a:r>
                        <a:rPr lang="it-IT" sz="1400" dirty="0" smtClean="0">
                          <a:latin typeface="Calibri" pitchFamily="34" charset="0"/>
                        </a:rPr>
                        <a:t> </a:t>
                      </a:r>
                      <a:r>
                        <a:rPr lang="it-IT" sz="1400" dirty="0" err="1" smtClean="0">
                          <a:latin typeface="Calibri" pitchFamily="34" charset="0"/>
                        </a:rPr>
                        <a:t>newborns</a:t>
                      </a:r>
                      <a:r>
                        <a:rPr lang="it-IT" sz="1400" dirty="0" smtClean="0">
                          <a:latin typeface="Calibri" pitchFamily="34" charset="0"/>
                        </a:rPr>
                        <a:t> </a:t>
                      </a:r>
                      <a:r>
                        <a:rPr lang="it-IT" sz="1400" dirty="0" err="1" smtClean="0">
                          <a:latin typeface="Calibri" pitchFamily="34" charset="0"/>
                        </a:rPr>
                        <a:t>admitted</a:t>
                      </a:r>
                      <a:r>
                        <a:rPr lang="it-IT" sz="1400" dirty="0" smtClean="0">
                          <a:latin typeface="Calibri" pitchFamily="34" charset="0"/>
                        </a:rPr>
                        <a:t> </a:t>
                      </a:r>
                      <a:r>
                        <a:rPr lang="it-IT" sz="1400" dirty="0" err="1" smtClean="0">
                          <a:latin typeface="Calibri" pitchFamily="34" charset="0"/>
                        </a:rPr>
                        <a:t>to</a:t>
                      </a:r>
                      <a:r>
                        <a:rPr lang="it-IT" sz="1400" dirty="0" smtClean="0">
                          <a:latin typeface="Calibri" pitchFamily="34" charset="0"/>
                        </a:rPr>
                        <a:t> hospital in</a:t>
                      </a:r>
                      <a:r>
                        <a:rPr lang="it-IT" sz="1400" baseline="0" dirty="0" smtClean="0">
                          <a:latin typeface="Calibri" pitchFamily="34" charset="0"/>
                        </a:rPr>
                        <a:t> </a:t>
                      </a:r>
                      <a:r>
                        <a:rPr lang="it-IT" sz="1400" baseline="0" dirty="0" err="1" smtClean="0">
                          <a:latin typeface="Calibri" pitchFamily="34" charset="0"/>
                        </a:rPr>
                        <a:t>one</a:t>
                      </a:r>
                      <a:r>
                        <a:rPr lang="it-IT" sz="1400" baseline="0" dirty="0" smtClean="0">
                          <a:latin typeface="Calibri" pitchFamily="34" charset="0"/>
                        </a:rPr>
                        <a:t> </a:t>
                      </a:r>
                      <a:r>
                        <a:rPr lang="it-IT" sz="1400" baseline="0" dirty="0" err="1" smtClean="0">
                          <a:latin typeface="Calibri" pitchFamily="34" charset="0"/>
                        </a:rPr>
                        <a:t>month</a:t>
                      </a:r>
                      <a:endParaRPr lang="it-IT" sz="1400" dirty="0">
                        <a:latin typeface="Calibri" pitchFamily="34" charset="0"/>
                      </a:endParaRPr>
                    </a:p>
                  </a:txBody>
                  <a:tcPr/>
                </a:tc>
              </a:tr>
              <a:tr h="301622">
                <a:tc>
                  <a:txBody>
                    <a:bodyPr/>
                    <a:lstStyle/>
                    <a:p>
                      <a:pPr algn="r"/>
                      <a:r>
                        <a:rPr lang="it-IT" sz="1400" b="1" dirty="0" smtClean="0">
                          <a:latin typeface="Calibri" pitchFamily="34" charset="0"/>
                        </a:rPr>
                        <a:t>100,000</a:t>
                      </a:r>
                      <a:endParaRPr lang="it-IT" sz="1400" b="1" dirty="0">
                        <a:latin typeface="Calibri" pitchFamily="34" charset="0"/>
                      </a:endParaRPr>
                    </a:p>
                  </a:txBody>
                  <a:tcPr/>
                </a:tc>
                <a:tc>
                  <a:txBody>
                    <a:bodyPr/>
                    <a:lstStyle/>
                    <a:p>
                      <a:r>
                        <a:rPr lang="it-IT" sz="1400" dirty="0" err="1" smtClean="0">
                          <a:latin typeface="Calibri" pitchFamily="34" charset="0"/>
                        </a:rPr>
                        <a:t>children</a:t>
                      </a:r>
                      <a:r>
                        <a:rPr lang="it-IT" sz="1400" dirty="0" smtClean="0">
                          <a:latin typeface="Calibri" pitchFamily="34" charset="0"/>
                        </a:rPr>
                        <a:t> work</a:t>
                      </a:r>
                      <a:r>
                        <a:rPr lang="it-IT" sz="1400" baseline="0" dirty="0" smtClean="0">
                          <a:latin typeface="Calibri" pitchFamily="34" charset="0"/>
                        </a:rPr>
                        <a:t> </a:t>
                      </a:r>
                      <a:endParaRPr lang="it-IT" sz="1400" dirty="0">
                        <a:latin typeface="Calibri" pitchFamily="34" charset="0"/>
                      </a:endParaRPr>
                    </a:p>
                  </a:txBody>
                  <a:tcPr/>
                </a:tc>
              </a:tr>
            </a:tbl>
          </a:graphicData>
        </a:graphic>
      </p:graphicFrame>
      <p:pic>
        <p:nvPicPr>
          <p:cNvPr id="5" name="Immagine 4" descr="greece-economy-poverty-unemployment_-01_35559961.jpg"/>
          <p:cNvPicPr>
            <a:picLocks noChangeAspect="1"/>
          </p:cNvPicPr>
          <p:nvPr/>
        </p:nvPicPr>
        <p:blipFill>
          <a:blip r:embed="rId2"/>
          <a:stretch>
            <a:fillRect/>
          </a:stretch>
        </p:blipFill>
        <p:spPr>
          <a:xfrm>
            <a:off x="5189090" y="1745938"/>
            <a:ext cx="3312000" cy="2058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Freccia in giù 7"/>
          <p:cNvSpPr/>
          <p:nvPr/>
        </p:nvSpPr>
        <p:spPr>
          <a:xfrm>
            <a:off x="2571736" y="4786322"/>
            <a:ext cx="285752" cy="43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egnaposto numero diapositiva 6"/>
          <p:cNvSpPr>
            <a:spLocks noGrp="1"/>
          </p:cNvSpPr>
          <p:nvPr>
            <p:ph type="sldNum" sz="quarter" idx="12"/>
          </p:nvPr>
        </p:nvSpPr>
        <p:spPr/>
        <p:txBody>
          <a:bodyPr/>
          <a:lstStyle/>
          <a:p>
            <a:fld id="{8F04A907-699A-4829-A573-9AF5C23AB77B}" type="slidenum">
              <a:rPr lang="it-IT" smtClean="0"/>
              <a:pPr/>
              <a:t>6</a:t>
            </a:fld>
            <a:endParaRPr lang="it-IT"/>
          </a:p>
        </p:txBody>
      </p:sp>
      <p:grpSp>
        <p:nvGrpSpPr>
          <p:cNvPr id="10" name="Gruppo 9"/>
          <p:cNvGrpSpPr/>
          <p:nvPr/>
        </p:nvGrpSpPr>
        <p:grpSpPr>
          <a:xfrm>
            <a:off x="-32" y="-2"/>
            <a:ext cx="1655550" cy="1440000"/>
            <a:chOff x="285720" y="357170"/>
            <a:chExt cx="910562" cy="785814"/>
          </a:xfrm>
          <a:solidFill>
            <a:schemeClr val="accent6">
              <a:lumMod val="75000"/>
            </a:schemeClr>
          </a:solidFill>
        </p:grpSpPr>
        <p:sp>
          <p:nvSpPr>
            <p:cNvPr id="11" name="Rettangolo 10"/>
            <p:cNvSpPr/>
            <p:nvPr/>
          </p:nvSpPr>
          <p:spPr>
            <a:xfrm rot="5400000">
              <a:off x="285720" y="357170"/>
              <a:ext cx="785814" cy="78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6">
                    <a:lumMod val="50000"/>
                  </a:schemeClr>
                </a:solidFill>
              </a:endParaRPr>
            </a:p>
          </p:txBody>
        </p:sp>
        <p:sp>
          <p:nvSpPr>
            <p:cNvPr id="12" name="Triangolo isoscele 11"/>
            <p:cNvSpPr/>
            <p:nvPr/>
          </p:nvSpPr>
          <p:spPr>
            <a:xfrm rot="5400000">
              <a:off x="467306" y="414008"/>
              <a:ext cx="785814" cy="67213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6">
                    <a:lumMod val="50000"/>
                  </a:schemeClr>
                </a:solidFill>
              </a:endParaRPr>
            </a:p>
          </p:txBody>
        </p:sp>
      </p:grpSp>
      <p:sp>
        <p:nvSpPr>
          <p:cNvPr id="13" name="CasellaDiTesto 12"/>
          <p:cNvSpPr txBox="1"/>
          <p:nvPr/>
        </p:nvSpPr>
        <p:spPr>
          <a:xfrm>
            <a:off x="357158" y="408602"/>
            <a:ext cx="714380" cy="646331"/>
          </a:xfrm>
          <a:prstGeom prst="rect">
            <a:avLst/>
          </a:prstGeom>
          <a:noFill/>
        </p:spPr>
        <p:txBody>
          <a:bodyPr wrap="square" rtlCol="0">
            <a:spAutoFit/>
          </a:bodyPr>
          <a:lstStyle/>
          <a:p>
            <a:pPr algn="ctr"/>
            <a:r>
              <a:rPr lang="it-IT" sz="1200" b="1" dirty="0" smtClean="0">
                <a:solidFill>
                  <a:schemeClr val="bg1"/>
                </a:solidFill>
                <a:latin typeface="Calibri" pitchFamily="34" charset="0"/>
              </a:rPr>
              <a:t>THEME</a:t>
            </a:r>
          </a:p>
          <a:p>
            <a:pPr algn="ctr"/>
            <a:r>
              <a:rPr lang="it-IT" sz="2400" b="1" dirty="0" smtClean="0">
                <a:solidFill>
                  <a:schemeClr val="bg1"/>
                </a:solidFill>
                <a:latin typeface="Calibri" pitchFamily="34" charset="0"/>
              </a:rPr>
              <a:t>2</a:t>
            </a:r>
            <a:endParaRPr lang="it-IT" sz="1200" b="1" dirty="0">
              <a:solidFill>
                <a:schemeClr val="bg1"/>
              </a:solidFill>
              <a:latin typeface="Calibri" pitchFamily="34" charset="0"/>
            </a:endParaRPr>
          </a:p>
        </p:txBody>
      </p:sp>
      <p:sp>
        <p:nvSpPr>
          <p:cNvPr id="14" name="Titolo 1"/>
          <p:cNvSpPr>
            <a:spLocks noGrp="1"/>
          </p:cNvSpPr>
          <p:nvPr>
            <p:ph type="title"/>
          </p:nvPr>
        </p:nvSpPr>
        <p:spPr>
          <a:xfrm>
            <a:off x="1643042" y="104570"/>
            <a:ext cx="7572428" cy="1251062"/>
          </a:xfrm>
        </p:spPr>
        <p:txBody>
          <a:bodyPr>
            <a:normAutofit/>
          </a:bodyPr>
          <a:lstStyle/>
          <a:p>
            <a:r>
              <a:rPr lang="it-IT" sz="3600" dirty="0" smtClean="0"/>
              <a:t>POVERTY, HUNGER AND CHILD </a:t>
            </a:r>
            <a:r>
              <a:rPr lang="it-IT" sz="3600" dirty="0" err="1" smtClean="0"/>
              <a:t>LABOUR…</a:t>
            </a:r>
            <a:endParaRPr lang="it-IT"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quotes-clip-art.png"/>
          <p:cNvPicPr>
            <a:picLocks noChangeAspect="1"/>
          </p:cNvPicPr>
          <p:nvPr/>
        </p:nvPicPr>
        <p:blipFill>
          <a:blip r:embed="rId2" cstate="print">
            <a:duotone>
              <a:schemeClr val="bg2">
                <a:shade val="45000"/>
                <a:satMod val="135000"/>
              </a:schemeClr>
              <a:prstClr val="white"/>
            </a:duotone>
          </a:blip>
          <a:stretch>
            <a:fillRect/>
          </a:stretch>
        </p:blipFill>
        <p:spPr>
          <a:xfrm>
            <a:off x="309231" y="2214554"/>
            <a:ext cx="976621" cy="642942"/>
          </a:xfrm>
          <a:prstGeom prst="rect">
            <a:avLst/>
          </a:prstGeom>
        </p:spPr>
      </p:pic>
      <p:sp>
        <p:nvSpPr>
          <p:cNvPr id="3" name="Segnaposto contenuto 2"/>
          <p:cNvSpPr>
            <a:spLocks noGrp="1"/>
          </p:cNvSpPr>
          <p:nvPr>
            <p:ph idx="1"/>
          </p:nvPr>
        </p:nvSpPr>
        <p:spPr/>
        <p:txBody>
          <a:bodyPr>
            <a:noAutofit/>
          </a:bodyPr>
          <a:lstStyle/>
          <a:p>
            <a:pPr marL="438150" lvl="0" indent="-438150">
              <a:buNone/>
            </a:pPr>
            <a:r>
              <a:rPr lang="en-GB" sz="2000" b="1" dirty="0" smtClean="0">
                <a:solidFill>
                  <a:schemeClr val="accent6">
                    <a:lumMod val="50000"/>
                  </a:schemeClr>
                </a:solidFill>
                <a:latin typeface="Calibri" pitchFamily="34" charset="0"/>
              </a:rPr>
              <a:t>… IN DICKENS’ FICTION</a:t>
            </a:r>
          </a:p>
          <a:p>
            <a:pPr marL="0" indent="0">
              <a:buNone/>
            </a:pPr>
            <a:r>
              <a:rPr lang="en-US" sz="2000" i="1" dirty="0" smtClean="0">
                <a:solidFill>
                  <a:srgbClr val="002060"/>
                </a:solidFill>
                <a:latin typeface="Calibri" pitchFamily="34" charset="0"/>
                <a:cs typeface="Nirmala UI Semilight" pitchFamily="34" charset="0"/>
              </a:rPr>
              <a:t>It was a town of red brick, or of brick that would have been red if the smoke and ashes had allowed it; but as matters stood, it was a town of unnatural red and black like the painted face of a savage. It was a town of machinery and tall chimneys, out of which interminable serpents of smoke trailed themselves for ever and ever, and never got uncoiled. It had a black canal in it, and a river that ran purple with ill-smelling dye, and vast piles of building full of windows where there was a rattling and a trembling all day long, and where the piston of the steam-engine worked monotonously up and down, like the head of an elephant in a state of melancholy madness. </a:t>
            </a:r>
          </a:p>
          <a:p>
            <a:pPr marL="0" indent="0">
              <a:buNone/>
            </a:pPr>
            <a:endParaRPr lang="en-GB" sz="1600" dirty="0" smtClean="0">
              <a:latin typeface="Calibri" pitchFamily="34" charset="0"/>
            </a:endParaRPr>
          </a:p>
          <a:p>
            <a:pPr algn="r">
              <a:buNone/>
            </a:pPr>
            <a:r>
              <a:rPr lang="en-GB" sz="1600" dirty="0" smtClean="0">
                <a:latin typeface="Calibri" pitchFamily="34" charset="0"/>
              </a:rPr>
              <a:t>[</a:t>
            </a:r>
            <a:r>
              <a:rPr lang="en-US" sz="1600" dirty="0" smtClean="0">
                <a:latin typeface="Calibri" pitchFamily="34" charset="0"/>
              </a:rPr>
              <a:t>C. Dickens, Hard Times (1854), Chapter 5, “</a:t>
            </a:r>
            <a:r>
              <a:rPr lang="en-US" sz="1600" dirty="0" err="1" smtClean="0">
                <a:latin typeface="Calibri" pitchFamily="34" charset="0"/>
              </a:rPr>
              <a:t>Coketown</a:t>
            </a:r>
            <a:r>
              <a:rPr lang="en-US" sz="1600" dirty="0" smtClean="0">
                <a:latin typeface="Calibri" pitchFamily="34" charset="0"/>
              </a:rPr>
              <a:t> / The Keynote”</a:t>
            </a:r>
            <a:r>
              <a:rPr lang="en-GB" sz="1600" dirty="0" smtClean="0">
                <a:latin typeface="Calibri" pitchFamily="34" charset="0"/>
              </a:rPr>
              <a:t>]</a:t>
            </a:r>
            <a:endParaRPr lang="it-IT" sz="2000" dirty="0" smtClean="0">
              <a:latin typeface="Calibri" pitchFamily="34" charset="0"/>
            </a:endParaRPr>
          </a:p>
          <a:p>
            <a:pPr lvl="1">
              <a:buClr>
                <a:schemeClr val="accent1"/>
              </a:buClr>
              <a:buFont typeface="Wingdings" pitchFamily="2" charset="2"/>
              <a:buChar char="Ø"/>
            </a:pPr>
            <a:endParaRPr lang="it-IT" sz="2000" dirty="0" smtClean="0">
              <a:latin typeface="Calibri" pitchFamily="34" charset="0"/>
            </a:endParaRPr>
          </a:p>
          <a:p>
            <a:endParaRPr lang="it-IT" sz="2000" dirty="0"/>
          </a:p>
        </p:txBody>
      </p:sp>
      <p:sp>
        <p:nvSpPr>
          <p:cNvPr id="4" name="Segnaposto numero diapositiva 3"/>
          <p:cNvSpPr>
            <a:spLocks noGrp="1"/>
          </p:cNvSpPr>
          <p:nvPr>
            <p:ph type="sldNum" sz="quarter" idx="12"/>
          </p:nvPr>
        </p:nvSpPr>
        <p:spPr/>
        <p:txBody>
          <a:bodyPr/>
          <a:lstStyle/>
          <a:p>
            <a:fld id="{8F04A907-699A-4829-A573-9AF5C23AB77B}" type="slidenum">
              <a:rPr lang="it-IT" smtClean="0"/>
              <a:pPr/>
              <a:t>7</a:t>
            </a:fld>
            <a:endParaRPr lang="it-IT"/>
          </a:p>
        </p:txBody>
      </p:sp>
      <p:grpSp>
        <p:nvGrpSpPr>
          <p:cNvPr id="5" name="Gruppo 4"/>
          <p:cNvGrpSpPr/>
          <p:nvPr/>
        </p:nvGrpSpPr>
        <p:grpSpPr>
          <a:xfrm>
            <a:off x="-32" y="-2"/>
            <a:ext cx="1655550" cy="1440000"/>
            <a:chOff x="285720" y="357170"/>
            <a:chExt cx="910562" cy="785814"/>
          </a:xfrm>
          <a:solidFill>
            <a:schemeClr val="accent6">
              <a:lumMod val="75000"/>
            </a:schemeClr>
          </a:solidFill>
        </p:grpSpPr>
        <p:sp>
          <p:nvSpPr>
            <p:cNvPr id="6" name="Rettangolo 5"/>
            <p:cNvSpPr/>
            <p:nvPr/>
          </p:nvSpPr>
          <p:spPr>
            <a:xfrm rot="5400000">
              <a:off x="285720" y="357170"/>
              <a:ext cx="785814" cy="78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6">
                    <a:lumMod val="50000"/>
                  </a:schemeClr>
                </a:solidFill>
              </a:endParaRPr>
            </a:p>
          </p:txBody>
        </p:sp>
        <p:sp>
          <p:nvSpPr>
            <p:cNvPr id="7" name="Triangolo isoscele 6"/>
            <p:cNvSpPr/>
            <p:nvPr/>
          </p:nvSpPr>
          <p:spPr>
            <a:xfrm rot="5400000">
              <a:off x="467306" y="414008"/>
              <a:ext cx="785814" cy="67213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6">
                    <a:lumMod val="50000"/>
                  </a:schemeClr>
                </a:solidFill>
              </a:endParaRPr>
            </a:p>
          </p:txBody>
        </p:sp>
      </p:grpSp>
      <p:sp>
        <p:nvSpPr>
          <p:cNvPr id="8" name="CasellaDiTesto 7"/>
          <p:cNvSpPr txBox="1"/>
          <p:nvPr/>
        </p:nvSpPr>
        <p:spPr>
          <a:xfrm>
            <a:off x="357158" y="408602"/>
            <a:ext cx="714380" cy="646331"/>
          </a:xfrm>
          <a:prstGeom prst="rect">
            <a:avLst/>
          </a:prstGeom>
          <a:noFill/>
        </p:spPr>
        <p:txBody>
          <a:bodyPr wrap="square" rtlCol="0">
            <a:spAutoFit/>
          </a:bodyPr>
          <a:lstStyle/>
          <a:p>
            <a:pPr algn="ctr"/>
            <a:r>
              <a:rPr lang="it-IT" sz="1200" b="1" dirty="0" smtClean="0">
                <a:solidFill>
                  <a:schemeClr val="bg1"/>
                </a:solidFill>
                <a:latin typeface="Calibri" pitchFamily="34" charset="0"/>
              </a:rPr>
              <a:t>THEME</a:t>
            </a:r>
          </a:p>
          <a:p>
            <a:pPr algn="ctr"/>
            <a:r>
              <a:rPr lang="it-IT" sz="2400" b="1" dirty="0" smtClean="0">
                <a:solidFill>
                  <a:schemeClr val="bg1"/>
                </a:solidFill>
                <a:latin typeface="Calibri" pitchFamily="34" charset="0"/>
              </a:rPr>
              <a:t>3</a:t>
            </a:r>
            <a:endParaRPr lang="it-IT" sz="1200" b="1" dirty="0">
              <a:solidFill>
                <a:schemeClr val="bg1"/>
              </a:solidFill>
              <a:latin typeface="Calibri" pitchFamily="34" charset="0"/>
            </a:endParaRPr>
          </a:p>
        </p:txBody>
      </p:sp>
      <p:sp>
        <p:nvSpPr>
          <p:cNvPr id="10" name="Titolo 1"/>
          <p:cNvSpPr>
            <a:spLocks noGrp="1"/>
          </p:cNvSpPr>
          <p:nvPr>
            <p:ph type="title"/>
          </p:nvPr>
        </p:nvSpPr>
        <p:spPr>
          <a:xfrm>
            <a:off x="914432" y="104570"/>
            <a:ext cx="8229600" cy="1252728"/>
          </a:xfrm>
        </p:spPr>
        <p:txBody>
          <a:bodyPr>
            <a:normAutofit/>
          </a:bodyPr>
          <a:lstStyle/>
          <a:p>
            <a:r>
              <a:rPr lang="it-IT" sz="3600" dirty="0" smtClean="0">
                <a:cs typeface="Arial" pitchFamily="34" charset="0"/>
              </a:rPr>
              <a:t>        </a:t>
            </a:r>
            <a:r>
              <a:rPr lang="it-IT" sz="3600" dirty="0" err="1" smtClean="0">
                <a:cs typeface="Arial" pitchFamily="34" charset="0"/>
              </a:rPr>
              <a:t>INDUSTRIALIZATION…</a:t>
            </a:r>
            <a:endParaRPr lang="it-IT" sz="3600" dirty="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descr="9347761_orig.jpg"/>
          <p:cNvPicPr>
            <a:picLocks noChangeAspect="1"/>
          </p:cNvPicPr>
          <p:nvPr/>
        </p:nvPicPr>
        <p:blipFill>
          <a:blip r:embed="rId2" cstate="print"/>
          <a:stretch>
            <a:fillRect/>
          </a:stretch>
        </p:blipFill>
        <p:spPr>
          <a:xfrm>
            <a:off x="4214810" y="4143380"/>
            <a:ext cx="3862997" cy="243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egnaposto contenuto 2"/>
          <p:cNvSpPr>
            <a:spLocks noGrp="1"/>
          </p:cNvSpPr>
          <p:nvPr>
            <p:ph idx="1"/>
          </p:nvPr>
        </p:nvSpPr>
        <p:spPr/>
        <p:txBody>
          <a:bodyPr>
            <a:noAutofit/>
          </a:bodyPr>
          <a:lstStyle/>
          <a:p>
            <a:pPr marL="438150" indent="-438150">
              <a:buNone/>
            </a:pPr>
            <a:r>
              <a:rPr lang="it-IT" sz="2000" b="1" dirty="0" smtClean="0">
                <a:solidFill>
                  <a:schemeClr val="accent6">
                    <a:lumMod val="50000"/>
                  </a:schemeClr>
                </a:solidFill>
                <a:latin typeface="Calibri" pitchFamily="34" charset="0"/>
              </a:rPr>
              <a:t>… IN THE VICTORIAN AGE</a:t>
            </a:r>
          </a:p>
          <a:p>
            <a:pPr lvl="0"/>
            <a:r>
              <a:rPr lang="it-IT" sz="2000" dirty="0" err="1" smtClean="0">
                <a:latin typeface="Calibri" pitchFamily="34" charset="0"/>
              </a:rPr>
              <a:t>Industrialization</a:t>
            </a:r>
            <a:r>
              <a:rPr lang="it-IT" sz="2000" dirty="0" smtClean="0">
                <a:latin typeface="Calibri" pitchFamily="34" charset="0"/>
              </a:rPr>
              <a:t> and </a:t>
            </a:r>
            <a:r>
              <a:rPr lang="it-IT" sz="2000" dirty="0" err="1" smtClean="0">
                <a:latin typeface="Calibri" pitchFamily="34" charset="0"/>
              </a:rPr>
              <a:t>maritime</a:t>
            </a:r>
            <a:r>
              <a:rPr lang="it-IT" sz="2000" dirty="0" smtClean="0">
                <a:latin typeface="Calibri" pitchFamily="34" charset="0"/>
              </a:rPr>
              <a:t> </a:t>
            </a:r>
            <a:r>
              <a:rPr lang="it-IT" sz="2000" dirty="0" err="1" smtClean="0">
                <a:latin typeface="Calibri" pitchFamily="34" charset="0"/>
              </a:rPr>
              <a:t>power</a:t>
            </a:r>
            <a:r>
              <a:rPr lang="it-IT" sz="2000" dirty="0" smtClean="0">
                <a:latin typeface="Calibri" pitchFamily="34" charset="0"/>
              </a:rPr>
              <a:t> </a:t>
            </a:r>
            <a:r>
              <a:rPr lang="it-IT" sz="2000" dirty="0" err="1" smtClean="0">
                <a:latin typeface="Calibri" pitchFamily="34" charset="0"/>
              </a:rPr>
              <a:t>granted</a:t>
            </a:r>
            <a:r>
              <a:rPr lang="it-IT" sz="2000" dirty="0" smtClean="0">
                <a:latin typeface="Calibri" pitchFamily="34" charset="0"/>
              </a:rPr>
              <a:t> Great </a:t>
            </a:r>
            <a:r>
              <a:rPr lang="it-IT" sz="2000" dirty="0" err="1" smtClean="0">
                <a:latin typeface="Calibri" pitchFamily="34" charset="0"/>
              </a:rPr>
              <a:t>Britain</a:t>
            </a:r>
            <a:r>
              <a:rPr lang="it-IT" sz="2000" dirty="0" smtClean="0">
                <a:latin typeface="Calibri" pitchFamily="34" charset="0"/>
              </a:rPr>
              <a:t>’s </a:t>
            </a:r>
            <a:r>
              <a:rPr lang="it-IT" sz="2000" dirty="0" err="1" smtClean="0">
                <a:latin typeface="Calibri" pitchFamily="34" charset="0"/>
              </a:rPr>
              <a:t>supremacy</a:t>
            </a:r>
            <a:r>
              <a:rPr lang="it-IT" sz="2000" dirty="0" smtClean="0">
                <a:latin typeface="Calibri" pitchFamily="34" charset="0"/>
              </a:rPr>
              <a:t>.</a:t>
            </a:r>
          </a:p>
          <a:p>
            <a:pPr lvl="0"/>
            <a:r>
              <a:rPr lang="it-IT" sz="2000" dirty="0" err="1" smtClean="0">
                <a:latin typeface="Calibri" pitchFamily="34" charset="0"/>
              </a:rPr>
              <a:t>Consequences</a:t>
            </a:r>
            <a:r>
              <a:rPr lang="it-IT" sz="2000" dirty="0" smtClean="0">
                <a:latin typeface="Calibri" pitchFamily="34" charset="0"/>
              </a:rPr>
              <a:t> </a:t>
            </a:r>
            <a:r>
              <a:rPr lang="it-IT" sz="2000" dirty="0" err="1" smtClean="0">
                <a:latin typeface="Calibri" pitchFamily="34" charset="0"/>
              </a:rPr>
              <a:t>of</a:t>
            </a:r>
            <a:r>
              <a:rPr lang="it-IT" sz="2000" dirty="0" smtClean="0">
                <a:latin typeface="Calibri" pitchFamily="34" charset="0"/>
              </a:rPr>
              <a:t> the Industrial </a:t>
            </a:r>
            <a:r>
              <a:rPr lang="it-IT" sz="2000" dirty="0" err="1" smtClean="0">
                <a:latin typeface="Calibri" pitchFamily="34" charset="0"/>
              </a:rPr>
              <a:t>Revolution</a:t>
            </a:r>
            <a:r>
              <a:rPr lang="it-IT" sz="2000" dirty="0" smtClean="0">
                <a:latin typeface="Calibri" pitchFamily="34" charset="0"/>
              </a:rPr>
              <a:t>:</a:t>
            </a:r>
          </a:p>
          <a:p>
            <a:pPr lvl="1">
              <a:buClr>
                <a:schemeClr val="accent1"/>
              </a:buClr>
              <a:buFont typeface="Wingdings" pitchFamily="2" charset="2"/>
              <a:buChar char="Ø"/>
            </a:pPr>
            <a:r>
              <a:rPr lang="it-IT" sz="2000" dirty="0" err="1" smtClean="0">
                <a:latin typeface="Calibri" pitchFamily="34" charset="0"/>
              </a:rPr>
              <a:t>Urbanization</a:t>
            </a:r>
            <a:r>
              <a:rPr lang="it-IT" sz="2000" dirty="0" smtClean="0">
                <a:latin typeface="Calibri" pitchFamily="34" charset="0"/>
              </a:rPr>
              <a:t> and </a:t>
            </a:r>
            <a:r>
              <a:rPr lang="it-IT" sz="2000" dirty="0" err="1" smtClean="0">
                <a:latin typeface="Calibri" pitchFamily="34" charset="0"/>
              </a:rPr>
              <a:t>infrastructure</a:t>
            </a:r>
            <a:r>
              <a:rPr lang="it-IT" sz="2000" dirty="0" smtClean="0">
                <a:latin typeface="Calibri" pitchFamily="34" charset="0"/>
              </a:rPr>
              <a:t> </a:t>
            </a:r>
            <a:r>
              <a:rPr lang="it-IT" sz="2000" dirty="0" err="1" smtClean="0">
                <a:latin typeface="Calibri" pitchFamily="34" charset="0"/>
              </a:rPr>
              <a:t>improvements</a:t>
            </a:r>
            <a:endParaRPr lang="it-IT" sz="2000" dirty="0" smtClean="0">
              <a:latin typeface="Calibri" pitchFamily="34" charset="0"/>
            </a:endParaRPr>
          </a:p>
          <a:p>
            <a:pPr lvl="1">
              <a:buClr>
                <a:schemeClr val="accent1"/>
              </a:buClr>
              <a:buFont typeface="Wingdings" pitchFamily="2" charset="2"/>
              <a:buChar char="Ø"/>
            </a:pPr>
            <a:r>
              <a:rPr lang="it-IT" sz="2000" dirty="0" err="1" smtClean="0">
                <a:latin typeface="Calibri" pitchFamily="34" charset="0"/>
              </a:rPr>
              <a:t>Overcrowding</a:t>
            </a:r>
            <a:r>
              <a:rPr lang="it-IT" sz="2000" dirty="0" smtClean="0">
                <a:latin typeface="Calibri" pitchFamily="34" charset="0"/>
              </a:rPr>
              <a:t> </a:t>
            </a:r>
            <a:r>
              <a:rPr lang="it-IT" sz="2000" dirty="0" err="1" smtClean="0">
                <a:latin typeface="Calibri" pitchFamily="34" charset="0"/>
              </a:rPr>
              <a:t>of</a:t>
            </a:r>
            <a:r>
              <a:rPr lang="it-IT" sz="2000" dirty="0" smtClean="0">
                <a:latin typeface="Calibri" pitchFamily="34" charset="0"/>
              </a:rPr>
              <a:t> London</a:t>
            </a:r>
          </a:p>
          <a:p>
            <a:pPr lvl="1">
              <a:buClr>
                <a:schemeClr val="accent1"/>
              </a:buClr>
              <a:buFont typeface="Wingdings" pitchFamily="2" charset="2"/>
              <a:buChar char="Ø"/>
            </a:pPr>
            <a:r>
              <a:rPr lang="it-IT" sz="2000" dirty="0" err="1" smtClean="0">
                <a:latin typeface="Calibri" pitchFamily="34" charset="0"/>
              </a:rPr>
              <a:t>Cities</a:t>
            </a:r>
            <a:r>
              <a:rPr lang="it-IT" sz="2000" dirty="0" smtClean="0">
                <a:latin typeface="Calibri" pitchFamily="34" charset="0"/>
              </a:rPr>
              <a:t> </a:t>
            </a:r>
            <a:r>
              <a:rPr lang="it-IT" sz="2000" dirty="0" err="1" smtClean="0">
                <a:latin typeface="Calibri" pitchFamily="34" charset="0"/>
              </a:rPr>
              <a:t>were</a:t>
            </a:r>
            <a:r>
              <a:rPr lang="it-IT" sz="2000" dirty="0" smtClean="0">
                <a:latin typeface="Calibri" pitchFamily="34" charset="0"/>
              </a:rPr>
              <a:t> </a:t>
            </a:r>
            <a:r>
              <a:rPr lang="it-IT" sz="2000" dirty="0" err="1" smtClean="0">
                <a:latin typeface="Calibri" pitchFamily="34" charset="0"/>
              </a:rPr>
              <a:t>dirty</a:t>
            </a:r>
            <a:r>
              <a:rPr lang="it-IT" sz="2000" dirty="0" smtClean="0">
                <a:latin typeface="Calibri" pitchFamily="34" charset="0"/>
              </a:rPr>
              <a:t>: the </a:t>
            </a:r>
            <a:r>
              <a:rPr lang="it-IT" sz="2000" dirty="0" err="1" smtClean="0">
                <a:latin typeface="Calibri" pitchFamily="34" charset="0"/>
              </a:rPr>
              <a:t>lack</a:t>
            </a:r>
            <a:r>
              <a:rPr lang="it-IT" sz="2000" dirty="0" smtClean="0">
                <a:latin typeface="Calibri" pitchFamily="34" charset="0"/>
              </a:rPr>
              <a:t> </a:t>
            </a:r>
            <a:r>
              <a:rPr lang="it-IT" sz="2000" dirty="0" err="1" smtClean="0">
                <a:latin typeface="Calibri" pitchFamily="34" charset="0"/>
              </a:rPr>
              <a:t>of</a:t>
            </a:r>
            <a:r>
              <a:rPr lang="it-IT" sz="2000" dirty="0" smtClean="0">
                <a:latin typeface="Calibri" pitchFamily="34" charset="0"/>
              </a:rPr>
              <a:t> </a:t>
            </a:r>
            <a:r>
              <a:rPr lang="it-IT" sz="2000" dirty="0" err="1" smtClean="0">
                <a:latin typeface="Calibri" pitchFamily="34" charset="0"/>
              </a:rPr>
              <a:t>sanitation</a:t>
            </a:r>
            <a:r>
              <a:rPr lang="it-IT" sz="2000" dirty="0" smtClean="0">
                <a:latin typeface="Calibri" pitchFamily="34" charset="0"/>
              </a:rPr>
              <a:t> led </a:t>
            </a:r>
            <a:r>
              <a:rPr lang="it-IT" sz="2000" dirty="0" err="1" smtClean="0">
                <a:latin typeface="Calibri" pitchFamily="34" charset="0"/>
              </a:rPr>
              <a:t>to</a:t>
            </a:r>
            <a:r>
              <a:rPr lang="it-IT" sz="2000" dirty="0" smtClean="0">
                <a:latin typeface="Calibri" pitchFamily="34" charset="0"/>
              </a:rPr>
              <a:t> </a:t>
            </a:r>
            <a:r>
              <a:rPr lang="it-IT" sz="2000" dirty="0" err="1" smtClean="0">
                <a:latin typeface="Calibri" pitchFamily="34" charset="0"/>
              </a:rPr>
              <a:t>health</a:t>
            </a:r>
            <a:r>
              <a:rPr lang="it-IT" sz="2000" dirty="0" smtClean="0">
                <a:latin typeface="Calibri" pitchFamily="34" charset="0"/>
              </a:rPr>
              <a:t> </a:t>
            </a:r>
            <a:r>
              <a:rPr lang="it-IT" sz="2000" dirty="0" err="1" smtClean="0">
                <a:latin typeface="Calibri" pitchFamily="34" charset="0"/>
              </a:rPr>
              <a:t>problems</a:t>
            </a:r>
            <a:endParaRPr lang="it-IT" sz="2000" dirty="0" smtClean="0">
              <a:latin typeface="Calibri" pitchFamily="34" charset="0"/>
            </a:endParaRPr>
          </a:p>
          <a:p>
            <a:pPr lvl="1">
              <a:buClr>
                <a:schemeClr val="accent1"/>
              </a:buClr>
              <a:buFont typeface="Wingdings" pitchFamily="2" charset="2"/>
              <a:buChar char="Ø"/>
            </a:pPr>
            <a:endParaRPr lang="it-IT" sz="2000" dirty="0" smtClean="0">
              <a:latin typeface="Calibri" pitchFamily="34" charset="0"/>
            </a:endParaRPr>
          </a:p>
          <a:p>
            <a:pPr lvl="1">
              <a:buClr>
                <a:schemeClr val="accent1"/>
              </a:buClr>
              <a:buFont typeface="Wingdings" pitchFamily="2" charset="2"/>
              <a:buChar char="Ø"/>
            </a:pPr>
            <a:endParaRPr lang="it-IT" sz="2000" dirty="0" smtClean="0">
              <a:latin typeface="Calibri" pitchFamily="34" charset="0"/>
            </a:endParaRPr>
          </a:p>
          <a:p>
            <a:endParaRPr lang="it-IT" sz="2000" dirty="0"/>
          </a:p>
        </p:txBody>
      </p:sp>
      <p:sp>
        <p:nvSpPr>
          <p:cNvPr id="4" name="Segnaposto numero diapositiva 3"/>
          <p:cNvSpPr>
            <a:spLocks noGrp="1"/>
          </p:cNvSpPr>
          <p:nvPr>
            <p:ph type="sldNum" sz="quarter" idx="12"/>
          </p:nvPr>
        </p:nvSpPr>
        <p:spPr/>
        <p:txBody>
          <a:bodyPr/>
          <a:lstStyle/>
          <a:p>
            <a:fld id="{8F04A907-699A-4829-A573-9AF5C23AB77B}" type="slidenum">
              <a:rPr lang="it-IT" smtClean="0"/>
              <a:pPr/>
              <a:t>8</a:t>
            </a:fld>
            <a:endParaRPr lang="it-IT"/>
          </a:p>
        </p:txBody>
      </p:sp>
      <p:grpSp>
        <p:nvGrpSpPr>
          <p:cNvPr id="2" name="Gruppo 4"/>
          <p:cNvGrpSpPr/>
          <p:nvPr/>
        </p:nvGrpSpPr>
        <p:grpSpPr>
          <a:xfrm>
            <a:off x="-32" y="-2"/>
            <a:ext cx="1655550" cy="1440000"/>
            <a:chOff x="285720" y="357170"/>
            <a:chExt cx="910562" cy="785814"/>
          </a:xfrm>
          <a:solidFill>
            <a:schemeClr val="accent6">
              <a:lumMod val="75000"/>
            </a:schemeClr>
          </a:solidFill>
        </p:grpSpPr>
        <p:sp>
          <p:nvSpPr>
            <p:cNvPr id="6" name="Rettangolo 5"/>
            <p:cNvSpPr/>
            <p:nvPr/>
          </p:nvSpPr>
          <p:spPr>
            <a:xfrm rot="5400000">
              <a:off x="285720" y="357170"/>
              <a:ext cx="785814" cy="78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6">
                    <a:lumMod val="50000"/>
                  </a:schemeClr>
                </a:solidFill>
              </a:endParaRPr>
            </a:p>
          </p:txBody>
        </p:sp>
        <p:sp>
          <p:nvSpPr>
            <p:cNvPr id="7" name="Triangolo isoscele 6"/>
            <p:cNvSpPr/>
            <p:nvPr/>
          </p:nvSpPr>
          <p:spPr>
            <a:xfrm rot="5400000">
              <a:off x="467306" y="414008"/>
              <a:ext cx="785814" cy="67213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6">
                    <a:lumMod val="50000"/>
                  </a:schemeClr>
                </a:solidFill>
              </a:endParaRPr>
            </a:p>
          </p:txBody>
        </p:sp>
      </p:grpSp>
      <p:sp>
        <p:nvSpPr>
          <p:cNvPr id="8" name="CasellaDiTesto 7"/>
          <p:cNvSpPr txBox="1"/>
          <p:nvPr/>
        </p:nvSpPr>
        <p:spPr>
          <a:xfrm>
            <a:off x="357158" y="408602"/>
            <a:ext cx="714380" cy="646331"/>
          </a:xfrm>
          <a:prstGeom prst="rect">
            <a:avLst/>
          </a:prstGeom>
          <a:noFill/>
        </p:spPr>
        <p:txBody>
          <a:bodyPr wrap="square" rtlCol="0">
            <a:spAutoFit/>
          </a:bodyPr>
          <a:lstStyle/>
          <a:p>
            <a:pPr algn="ctr"/>
            <a:r>
              <a:rPr lang="it-IT" sz="1200" b="1" dirty="0" smtClean="0">
                <a:solidFill>
                  <a:schemeClr val="bg1"/>
                </a:solidFill>
                <a:latin typeface="Calibri" pitchFamily="34" charset="0"/>
              </a:rPr>
              <a:t>THEME</a:t>
            </a:r>
          </a:p>
          <a:p>
            <a:pPr algn="ctr"/>
            <a:r>
              <a:rPr lang="it-IT" sz="2400" b="1" dirty="0" smtClean="0">
                <a:solidFill>
                  <a:schemeClr val="bg1"/>
                </a:solidFill>
                <a:latin typeface="Calibri" pitchFamily="34" charset="0"/>
              </a:rPr>
              <a:t>3</a:t>
            </a:r>
            <a:endParaRPr lang="it-IT" sz="1200" b="1" dirty="0">
              <a:solidFill>
                <a:schemeClr val="bg1"/>
              </a:solidFill>
              <a:latin typeface="Calibri" pitchFamily="34" charset="0"/>
            </a:endParaRPr>
          </a:p>
        </p:txBody>
      </p:sp>
      <p:sp>
        <p:nvSpPr>
          <p:cNvPr id="10" name="Titolo 1"/>
          <p:cNvSpPr>
            <a:spLocks noGrp="1"/>
          </p:cNvSpPr>
          <p:nvPr>
            <p:ph type="title"/>
          </p:nvPr>
        </p:nvSpPr>
        <p:spPr>
          <a:xfrm>
            <a:off x="914432" y="104570"/>
            <a:ext cx="8229600" cy="1252728"/>
          </a:xfrm>
        </p:spPr>
        <p:txBody>
          <a:bodyPr>
            <a:normAutofit/>
          </a:bodyPr>
          <a:lstStyle/>
          <a:p>
            <a:r>
              <a:rPr lang="it-IT" sz="3600" dirty="0" smtClean="0">
                <a:cs typeface="Arial" pitchFamily="34" charset="0"/>
              </a:rPr>
              <a:t>        </a:t>
            </a:r>
            <a:r>
              <a:rPr lang="it-IT" sz="3600" dirty="0" err="1" smtClean="0">
                <a:cs typeface="Arial" pitchFamily="34" charset="0"/>
              </a:rPr>
              <a:t>INDUSTRIALIZATION…</a:t>
            </a:r>
            <a:endParaRPr lang="it-IT" sz="3600" dirty="0">
              <a:cs typeface="Arial" pitchFamily="34" charset="0"/>
            </a:endParaRPr>
          </a:p>
        </p:txBody>
      </p:sp>
      <p:pic>
        <p:nvPicPr>
          <p:cNvPr id="11" name="Immagine 10" descr="Dore_London_m.jpg"/>
          <p:cNvPicPr>
            <a:picLocks noChangeAspect="1"/>
          </p:cNvPicPr>
          <p:nvPr/>
        </p:nvPicPr>
        <p:blipFill>
          <a:blip r:embed="rId3"/>
          <a:stretch>
            <a:fillRect/>
          </a:stretch>
        </p:blipFill>
        <p:spPr>
          <a:xfrm>
            <a:off x="906182" y="4143380"/>
            <a:ext cx="2880000" cy="24364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775191"/>
            <a:ext cx="4614866" cy="4625609"/>
          </a:xfrm>
        </p:spPr>
        <p:txBody>
          <a:bodyPr>
            <a:noAutofit/>
          </a:bodyPr>
          <a:lstStyle/>
          <a:p>
            <a:pPr marL="438150" lvl="0" indent="-438150">
              <a:buNone/>
            </a:pPr>
            <a:r>
              <a:rPr lang="en-GB" sz="2000" b="1" dirty="0" smtClean="0">
                <a:solidFill>
                  <a:schemeClr val="accent6">
                    <a:lumMod val="50000"/>
                  </a:schemeClr>
                </a:solidFill>
                <a:latin typeface="Calibri" pitchFamily="34" charset="0"/>
              </a:rPr>
              <a:t>… TODAY IN CHINA</a:t>
            </a:r>
            <a:endParaRPr lang="it-IT" sz="2000" b="1" dirty="0" smtClean="0">
              <a:solidFill>
                <a:schemeClr val="accent6">
                  <a:lumMod val="50000"/>
                </a:schemeClr>
              </a:solidFill>
              <a:latin typeface="Calibri" pitchFamily="34" charset="0"/>
            </a:endParaRPr>
          </a:p>
          <a:p>
            <a:r>
              <a:rPr lang="it-IT" sz="2000" b="1" dirty="0" smtClean="0">
                <a:solidFill>
                  <a:schemeClr val="accent6">
                    <a:lumMod val="50000"/>
                  </a:schemeClr>
                </a:solidFill>
                <a:latin typeface="Calibri" pitchFamily="34" charset="0"/>
              </a:rPr>
              <a:t>2010s:</a:t>
            </a:r>
            <a:r>
              <a:rPr lang="it-IT" sz="2000" dirty="0" smtClean="0">
                <a:solidFill>
                  <a:schemeClr val="accent6">
                    <a:lumMod val="50000"/>
                  </a:schemeClr>
                </a:solidFill>
                <a:latin typeface="Calibri" pitchFamily="34" charset="0"/>
              </a:rPr>
              <a:t> </a:t>
            </a:r>
            <a:r>
              <a:rPr lang="it-IT" sz="2000" dirty="0" smtClean="0">
                <a:latin typeface="Calibri" pitchFamily="34" charset="0"/>
              </a:rPr>
              <a:t>China’s </a:t>
            </a:r>
            <a:r>
              <a:rPr lang="it-IT" sz="2000" dirty="0" err="1" smtClean="0">
                <a:latin typeface="Calibri" pitchFamily="34" charset="0"/>
              </a:rPr>
              <a:t>uncontrolled</a:t>
            </a:r>
            <a:r>
              <a:rPr lang="it-IT" sz="2000" dirty="0" smtClean="0">
                <a:latin typeface="Calibri" pitchFamily="34" charset="0"/>
              </a:rPr>
              <a:t> </a:t>
            </a:r>
            <a:r>
              <a:rPr lang="it-IT" sz="2000" dirty="0" err="1" smtClean="0">
                <a:latin typeface="Calibri" pitchFamily="34" charset="0"/>
              </a:rPr>
              <a:t>industrialization</a:t>
            </a:r>
            <a:r>
              <a:rPr lang="it-IT" sz="2000" dirty="0" smtClean="0">
                <a:latin typeface="Calibri" pitchFamily="34" charset="0"/>
              </a:rPr>
              <a:t> </a:t>
            </a:r>
            <a:r>
              <a:rPr lang="it-IT" sz="2000" dirty="0" err="1" smtClean="0">
                <a:latin typeface="Calibri" pitchFamily="34" charset="0"/>
              </a:rPr>
              <a:t>make</a:t>
            </a:r>
            <a:r>
              <a:rPr lang="it-IT" sz="2000" dirty="0" err="1" smtClean="0">
                <a:latin typeface="Calibri" pitchFamily="34" charset="0"/>
              </a:rPr>
              <a:t>s</a:t>
            </a:r>
            <a:r>
              <a:rPr lang="it-IT" sz="2000" dirty="0" smtClean="0">
                <a:latin typeface="Calibri" pitchFamily="34" charset="0"/>
              </a:rPr>
              <a:t> people</a:t>
            </a:r>
            <a:r>
              <a:rPr lang="it-IT" sz="2000" dirty="0" smtClean="0">
                <a:latin typeface="Calibri" pitchFamily="34" charset="0"/>
              </a:rPr>
              <a:t> </a:t>
            </a:r>
            <a:r>
              <a:rPr lang="it-IT" sz="2000" dirty="0" err="1" smtClean="0">
                <a:latin typeface="Calibri" pitchFamily="34" charset="0"/>
              </a:rPr>
              <a:t>concerned</a:t>
            </a:r>
            <a:r>
              <a:rPr lang="it-IT" sz="2000" dirty="0" smtClean="0">
                <a:latin typeface="Calibri" pitchFamily="34" charset="0"/>
              </a:rPr>
              <a:t> </a:t>
            </a:r>
            <a:r>
              <a:rPr lang="it-IT" sz="2000" dirty="0" err="1" smtClean="0">
                <a:latin typeface="Calibri" pitchFamily="34" charset="0"/>
              </a:rPr>
              <a:t>about</a:t>
            </a:r>
            <a:r>
              <a:rPr lang="it-IT" sz="2000" dirty="0" smtClean="0">
                <a:latin typeface="Calibri" pitchFamily="34" charset="0"/>
              </a:rPr>
              <a:t> </a:t>
            </a:r>
            <a:r>
              <a:rPr lang="it-IT" sz="2000" dirty="0" err="1" smtClean="0">
                <a:latin typeface="Calibri" pitchFamily="34" charset="0"/>
              </a:rPr>
              <a:t>pollution</a:t>
            </a:r>
            <a:endParaRPr lang="it-IT" sz="2000" dirty="0" smtClean="0">
              <a:latin typeface="Calibri" pitchFamily="34" charset="0"/>
            </a:endParaRPr>
          </a:p>
          <a:p>
            <a:pPr lvl="1">
              <a:buClr>
                <a:schemeClr val="accent1"/>
              </a:buClr>
              <a:buFont typeface="Wingdings" pitchFamily="2" charset="2"/>
              <a:buChar char="Ø"/>
            </a:pPr>
            <a:r>
              <a:rPr lang="en-US" sz="2000" dirty="0" smtClean="0">
                <a:latin typeface="Calibri" pitchFamily="34" charset="0"/>
              </a:rPr>
              <a:t>Every year China drains 3.5 million tons of plastic in the sea</a:t>
            </a:r>
            <a:endParaRPr lang="it-IT" sz="2000" dirty="0" smtClean="0">
              <a:latin typeface="Calibri" pitchFamily="34" charset="0"/>
            </a:endParaRPr>
          </a:p>
          <a:p>
            <a:pPr lvl="1">
              <a:buClr>
                <a:schemeClr val="accent1"/>
              </a:buClr>
              <a:buFont typeface="Wingdings" pitchFamily="2" charset="2"/>
              <a:buChar char="Ø"/>
            </a:pPr>
            <a:r>
              <a:rPr lang="it-IT" sz="2000" dirty="0" smtClean="0">
                <a:latin typeface="Calibri" pitchFamily="34" charset="0"/>
              </a:rPr>
              <a:t>18,000 </a:t>
            </a:r>
            <a:r>
              <a:rPr lang="it-IT" sz="2000" dirty="0" err="1" smtClean="0">
                <a:latin typeface="Calibri" pitchFamily="34" charset="0"/>
              </a:rPr>
              <a:t>polluting</a:t>
            </a:r>
            <a:r>
              <a:rPr lang="it-IT" sz="2000" dirty="0" smtClean="0">
                <a:latin typeface="Calibri" pitchFamily="34" charset="0"/>
              </a:rPr>
              <a:t> </a:t>
            </a:r>
            <a:r>
              <a:rPr lang="it-IT" sz="2000" dirty="0" err="1" smtClean="0">
                <a:latin typeface="Calibri" pitchFamily="34" charset="0"/>
              </a:rPr>
              <a:t>factories</a:t>
            </a:r>
            <a:r>
              <a:rPr lang="it-IT" sz="2000" dirty="0" smtClean="0">
                <a:latin typeface="Calibri" pitchFamily="34" charset="0"/>
              </a:rPr>
              <a:t> </a:t>
            </a:r>
            <a:r>
              <a:rPr lang="it-IT" sz="2000" dirty="0" err="1" smtClean="0">
                <a:latin typeface="Calibri" pitchFamily="34" charset="0"/>
              </a:rPr>
              <a:t>closed</a:t>
            </a:r>
            <a:endParaRPr lang="it-IT" sz="2000" dirty="0" smtClean="0">
              <a:latin typeface="Calibri" pitchFamily="34" charset="0"/>
            </a:endParaRPr>
          </a:p>
          <a:p>
            <a:pPr lvl="1">
              <a:buClr>
                <a:schemeClr val="accent1"/>
              </a:buClr>
              <a:buFont typeface="Wingdings" pitchFamily="2" charset="2"/>
              <a:buChar char="Ø"/>
            </a:pPr>
            <a:r>
              <a:rPr lang="it-IT" sz="2000" dirty="0" err="1" smtClean="0">
                <a:latin typeface="Calibri" pitchFamily="34" charset="0"/>
              </a:rPr>
              <a:t>Cities</a:t>
            </a:r>
            <a:r>
              <a:rPr lang="it-IT" sz="2000" dirty="0" smtClean="0">
                <a:latin typeface="Calibri" pitchFamily="34" charset="0"/>
              </a:rPr>
              <a:t> are </a:t>
            </a:r>
            <a:r>
              <a:rPr lang="it-IT" sz="2000" dirty="0" err="1" smtClean="0">
                <a:latin typeface="Calibri" pitchFamily="34" charset="0"/>
              </a:rPr>
              <a:t>surrounded</a:t>
            </a:r>
            <a:r>
              <a:rPr lang="it-IT" sz="2000" dirty="0" smtClean="0">
                <a:latin typeface="Calibri" pitchFamily="34" charset="0"/>
              </a:rPr>
              <a:t> </a:t>
            </a:r>
            <a:r>
              <a:rPr lang="it-IT" sz="2000" dirty="0" err="1" smtClean="0">
                <a:latin typeface="Calibri" pitchFamily="34" charset="0"/>
              </a:rPr>
              <a:t>by</a:t>
            </a:r>
            <a:r>
              <a:rPr lang="it-IT" sz="2000" dirty="0" smtClean="0">
                <a:latin typeface="Calibri" pitchFamily="34" charset="0"/>
              </a:rPr>
              <a:t> </a:t>
            </a:r>
            <a:r>
              <a:rPr lang="it-IT" sz="2000" dirty="0" err="1" smtClean="0">
                <a:latin typeface="Calibri" pitchFamily="34" charset="0"/>
              </a:rPr>
              <a:t>clouds</a:t>
            </a:r>
            <a:r>
              <a:rPr lang="it-IT" sz="2000" dirty="0" smtClean="0">
                <a:latin typeface="Calibri" pitchFamily="34" charset="0"/>
              </a:rPr>
              <a:t> </a:t>
            </a:r>
            <a:r>
              <a:rPr lang="it-IT" sz="2000" dirty="0" err="1" smtClean="0">
                <a:latin typeface="Calibri" pitchFamily="34" charset="0"/>
              </a:rPr>
              <a:t>of</a:t>
            </a:r>
            <a:r>
              <a:rPr lang="it-IT" sz="2000" dirty="0" smtClean="0">
                <a:latin typeface="Calibri" pitchFamily="34" charset="0"/>
              </a:rPr>
              <a:t> </a:t>
            </a:r>
            <a:r>
              <a:rPr lang="it-IT" sz="2000" dirty="0" err="1" smtClean="0">
                <a:latin typeface="Calibri" pitchFamily="34" charset="0"/>
              </a:rPr>
              <a:t>smoke</a:t>
            </a:r>
            <a:r>
              <a:rPr lang="it-IT" sz="2000" dirty="0" smtClean="0">
                <a:latin typeface="Calibri" pitchFamily="34" charset="0"/>
              </a:rPr>
              <a:t> and </a:t>
            </a:r>
            <a:r>
              <a:rPr lang="it-IT" sz="2000" dirty="0" err="1" smtClean="0">
                <a:latin typeface="Calibri" pitchFamily="34" charset="0"/>
              </a:rPr>
              <a:t>sand</a:t>
            </a:r>
            <a:endParaRPr lang="it-IT" sz="2000" dirty="0" smtClean="0">
              <a:latin typeface="Calibri" pitchFamily="34" charset="0"/>
            </a:endParaRPr>
          </a:p>
          <a:p>
            <a:endParaRPr lang="it-IT" sz="2000" dirty="0" smtClean="0">
              <a:latin typeface="Calibri" pitchFamily="34" charset="0"/>
            </a:endParaRPr>
          </a:p>
          <a:p>
            <a:endParaRPr lang="it-IT" sz="2000" dirty="0" smtClean="0">
              <a:latin typeface="Calibri" pitchFamily="34" charset="0"/>
            </a:endParaRPr>
          </a:p>
          <a:p>
            <a:r>
              <a:rPr lang="it-IT" sz="2000" dirty="0" err="1" smtClean="0">
                <a:latin typeface="Calibri" pitchFamily="34" charset="0"/>
              </a:rPr>
              <a:t>Industrialization</a:t>
            </a:r>
            <a:r>
              <a:rPr lang="it-IT" sz="2000" dirty="0" smtClean="0">
                <a:latin typeface="Calibri" pitchFamily="34" charset="0"/>
              </a:rPr>
              <a:t> </a:t>
            </a:r>
            <a:r>
              <a:rPr lang="it-IT" sz="2000" dirty="0" err="1" smtClean="0">
                <a:latin typeface="Calibri" pitchFamily="34" charset="0"/>
              </a:rPr>
              <a:t>still</a:t>
            </a:r>
            <a:r>
              <a:rPr lang="it-IT" sz="2000" dirty="0" smtClean="0">
                <a:latin typeface="Calibri" pitchFamily="34" charset="0"/>
              </a:rPr>
              <a:t> </a:t>
            </a:r>
            <a:r>
              <a:rPr lang="it-IT" sz="2000" dirty="0" err="1" smtClean="0">
                <a:latin typeface="Calibri" pitchFamily="34" charset="0"/>
              </a:rPr>
              <a:t>causes</a:t>
            </a:r>
            <a:r>
              <a:rPr lang="it-IT" sz="2000" dirty="0" smtClean="0">
                <a:latin typeface="Calibri" pitchFamily="34" charset="0"/>
              </a:rPr>
              <a:t> </a:t>
            </a:r>
            <a:r>
              <a:rPr lang="it-IT" sz="2000" dirty="0" err="1" smtClean="0">
                <a:latin typeface="Calibri" pitchFamily="34" charset="0"/>
              </a:rPr>
              <a:t>problems</a:t>
            </a:r>
            <a:r>
              <a:rPr lang="it-IT" sz="2000" dirty="0" smtClean="0">
                <a:latin typeface="Calibri" pitchFamily="34" charset="0"/>
              </a:rPr>
              <a:t>: the situation </a:t>
            </a:r>
            <a:r>
              <a:rPr lang="it-IT" sz="2000" dirty="0" err="1" smtClean="0">
                <a:latin typeface="Calibri" pitchFamily="34" charset="0"/>
              </a:rPr>
              <a:t>is</a:t>
            </a:r>
            <a:r>
              <a:rPr lang="it-IT" sz="2000" dirty="0" smtClean="0">
                <a:latin typeface="Calibri" pitchFamily="34" charset="0"/>
              </a:rPr>
              <a:t> </a:t>
            </a:r>
            <a:r>
              <a:rPr lang="it-IT" sz="2000" dirty="0" err="1" smtClean="0">
                <a:latin typeface="Calibri" pitchFamily="34" charset="0"/>
              </a:rPr>
              <a:t>not</a:t>
            </a:r>
            <a:r>
              <a:rPr lang="it-IT" sz="2000" dirty="0" smtClean="0">
                <a:latin typeface="Calibri" pitchFamily="34" charset="0"/>
              </a:rPr>
              <a:t> so </a:t>
            </a:r>
            <a:r>
              <a:rPr lang="it-IT" sz="2000" dirty="0" err="1" smtClean="0">
                <a:latin typeface="Calibri" pitchFamily="34" charset="0"/>
              </a:rPr>
              <a:t>different</a:t>
            </a:r>
            <a:r>
              <a:rPr lang="it-IT" sz="2000" dirty="0" smtClean="0">
                <a:latin typeface="Calibri" pitchFamily="34" charset="0"/>
              </a:rPr>
              <a:t> </a:t>
            </a:r>
            <a:r>
              <a:rPr lang="it-IT" sz="2000" dirty="0" err="1" smtClean="0">
                <a:latin typeface="Calibri" pitchFamily="34" charset="0"/>
              </a:rPr>
              <a:t>from</a:t>
            </a:r>
            <a:r>
              <a:rPr lang="it-IT" sz="2000" dirty="0" smtClean="0">
                <a:latin typeface="Calibri" pitchFamily="34" charset="0"/>
              </a:rPr>
              <a:t> the </a:t>
            </a:r>
            <a:r>
              <a:rPr lang="it-IT" sz="2000" dirty="0" err="1" smtClean="0">
                <a:latin typeface="Calibri" pitchFamily="34" charset="0"/>
              </a:rPr>
              <a:t>Victorian</a:t>
            </a:r>
            <a:r>
              <a:rPr lang="it-IT" sz="2000" dirty="0" smtClean="0">
                <a:latin typeface="Calibri" pitchFamily="34" charset="0"/>
              </a:rPr>
              <a:t> </a:t>
            </a:r>
            <a:r>
              <a:rPr lang="it-IT" sz="2000" dirty="0" err="1" smtClean="0">
                <a:latin typeface="Calibri" pitchFamily="34" charset="0"/>
              </a:rPr>
              <a:t>Age</a:t>
            </a:r>
            <a:r>
              <a:rPr lang="it-IT" sz="2000" dirty="0" smtClean="0">
                <a:latin typeface="Calibri" pitchFamily="34" charset="0"/>
              </a:rPr>
              <a:t>.</a:t>
            </a:r>
          </a:p>
          <a:p>
            <a:pPr>
              <a:buClr>
                <a:schemeClr val="tx2"/>
              </a:buClr>
            </a:pPr>
            <a:endParaRPr lang="it-IT" sz="1950" dirty="0">
              <a:latin typeface="Calibri" pitchFamily="34" charset="0"/>
            </a:endParaRPr>
          </a:p>
        </p:txBody>
      </p:sp>
      <p:sp>
        <p:nvSpPr>
          <p:cNvPr id="4" name="Segnaposto numero diapositiva 3"/>
          <p:cNvSpPr>
            <a:spLocks noGrp="1"/>
          </p:cNvSpPr>
          <p:nvPr>
            <p:ph type="sldNum" sz="quarter" idx="12"/>
          </p:nvPr>
        </p:nvSpPr>
        <p:spPr/>
        <p:txBody>
          <a:bodyPr/>
          <a:lstStyle/>
          <a:p>
            <a:fld id="{8F04A907-699A-4829-A573-9AF5C23AB77B}" type="slidenum">
              <a:rPr lang="it-IT" smtClean="0"/>
              <a:pPr/>
              <a:t>9</a:t>
            </a:fld>
            <a:endParaRPr lang="it-IT"/>
          </a:p>
        </p:txBody>
      </p:sp>
      <p:grpSp>
        <p:nvGrpSpPr>
          <p:cNvPr id="5" name="Gruppo 4"/>
          <p:cNvGrpSpPr/>
          <p:nvPr/>
        </p:nvGrpSpPr>
        <p:grpSpPr>
          <a:xfrm>
            <a:off x="-32" y="-2"/>
            <a:ext cx="1655550" cy="1440000"/>
            <a:chOff x="285720" y="357170"/>
            <a:chExt cx="910562" cy="785814"/>
          </a:xfrm>
          <a:solidFill>
            <a:schemeClr val="accent6">
              <a:lumMod val="75000"/>
            </a:schemeClr>
          </a:solidFill>
        </p:grpSpPr>
        <p:sp>
          <p:nvSpPr>
            <p:cNvPr id="6" name="Rettangolo 5"/>
            <p:cNvSpPr/>
            <p:nvPr/>
          </p:nvSpPr>
          <p:spPr>
            <a:xfrm rot="5400000">
              <a:off x="285720" y="357170"/>
              <a:ext cx="785814" cy="78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6">
                    <a:lumMod val="50000"/>
                  </a:schemeClr>
                </a:solidFill>
              </a:endParaRPr>
            </a:p>
          </p:txBody>
        </p:sp>
        <p:sp>
          <p:nvSpPr>
            <p:cNvPr id="7" name="Triangolo isoscele 6"/>
            <p:cNvSpPr/>
            <p:nvPr/>
          </p:nvSpPr>
          <p:spPr>
            <a:xfrm rot="5400000">
              <a:off x="467306" y="414008"/>
              <a:ext cx="785814" cy="67213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6">
                    <a:lumMod val="50000"/>
                  </a:schemeClr>
                </a:solidFill>
              </a:endParaRPr>
            </a:p>
          </p:txBody>
        </p:sp>
      </p:grpSp>
      <p:sp>
        <p:nvSpPr>
          <p:cNvPr id="8" name="CasellaDiTesto 7"/>
          <p:cNvSpPr txBox="1"/>
          <p:nvPr/>
        </p:nvSpPr>
        <p:spPr>
          <a:xfrm>
            <a:off x="357158" y="408602"/>
            <a:ext cx="714380" cy="646331"/>
          </a:xfrm>
          <a:prstGeom prst="rect">
            <a:avLst/>
          </a:prstGeom>
          <a:noFill/>
        </p:spPr>
        <p:txBody>
          <a:bodyPr wrap="square" rtlCol="0">
            <a:spAutoFit/>
          </a:bodyPr>
          <a:lstStyle/>
          <a:p>
            <a:pPr algn="ctr"/>
            <a:r>
              <a:rPr lang="it-IT" sz="1200" b="1" dirty="0" smtClean="0">
                <a:solidFill>
                  <a:schemeClr val="bg1"/>
                </a:solidFill>
                <a:latin typeface="Calibri" pitchFamily="34" charset="0"/>
              </a:rPr>
              <a:t>THEME</a:t>
            </a:r>
          </a:p>
          <a:p>
            <a:pPr algn="ctr"/>
            <a:r>
              <a:rPr lang="it-IT" sz="2400" b="1" dirty="0" smtClean="0">
                <a:solidFill>
                  <a:schemeClr val="bg1"/>
                </a:solidFill>
                <a:latin typeface="Calibri" pitchFamily="34" charset="0"/>
              </a:rPr>
              <a:t>3</a:t>
            </a:r>
            <a:endParaRPr lang="it-IT" sz="1200" b="1" dirty="0">
              <a:solidFill>
                <a:schemeClr val="bg1"/>
              </a:solidFill>
              <a:latin typeface="Calibri" pitchFamily="34" charset="0"/>
            </a:endParaRPr>
          </a:p>
        </p:txBody>
      </p:sp>
      <p:sp>
        <p:nvSpPr>
          <p:cNvPr id="10" name="Titolo 1"/>
          <p:cNvSpPr>
            <a:spLocks noGrp="1"/>
          </p:cNvSpPr>
          <p:nvPr>
            <p:ph type="title"/>
          </p:nvPr>
        </p:nvSpPr>
        <p:spPr>
          <a:xfrm>
            <a:off x="914432" y="104570"/>
            <a:ext cx="8229600" cy="1252728"/>
          </a:xfrm>
        </p:spPr>
        <p:txBody>
          <a:bodyPr>
            <a:normAutofit/>
          </a:bodyPr>
          <a:lstStyle/>
          <a:p>
            <a:r>
              <a:rPr lang="it-IT" sz="3600" dirty="0" smtClean="0">
                <a:cs typeface="Arial" pitchFamily="34" charset="0"/>
              </a:rPr>
              <a:t>        </a:t>
            </a:r>
            <a:r>
              <a:rPr lang="it-IT" sz="3600" dirty="0" err="1" smtClean="0">
                <a:cs typeface="Arial" pitchFamily="34" charset="0"/>
              </a:rPr>
              <a:t>INDUSTRIALIZATION…</a:t>
            </a:r>
            <a:endParaRPr lang="it-IT" sz="3600" dirty="0">
              <a:cs typeface="Arial" pitchFamily="34" charset="0"/>
            </a:endParaRPr>
          </a:p>
        </p:txBody>
      </p:sp>
      <p:pic>
        <p:nvPicPr>
          <p:cNvPr id="6146" name="Picture 2" descr="http://www.focus.it/site_stored/imgs/0001/031/rtr35m56r.900x600.jpg"/>
          <p:cNvPicPr>
            <a:picLocks noChangeAspect="1" noChangeArrowheads="1"/>
          </p:cNvPicPr>
          <p:nvPr/>
        </p:nvPicPr>
        <p:blipFill>
          <a:blip r:embed="rId2" cstate="print"/>
          <a:srcRect/>
          <a:stretch>
            <a:fillRect/>
          </a:stretch>
        </p:blipFill>
        <p:spPr bwMode="auto">
          <a:xfrm>
            <a:off x="5333090" y="1857364"/>
            <a:ext cx="3168000" cy="2076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Freccia in giù 13"/>
          <p:cNvSpPr/>
          <p:nvPr/>
        </p:nvSpPr>
        <p:spPr>
          <a:xfrm>
            <a:off x="2643174" y="4854388"/>
            <a:ext cx="285752" cy="432000"/>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5" name="Immagine 14" descr="greenpeace-china-pollution-masks.jpg"/>
          <p:cNvPicPr>
            <a:picLocks noChangeAspect="1"/>
          </p:cNvPicPr>
          <p:nvPr/>
        </p:nvPicPr>
        <p:blipFill>
          <a:blip r:embed="rId3"/>
          <a:stretch>
            <a:fillRect/>
          </a:stretch>
        </p:blipFill>
        <p:spPr>
          <a:xfrm>
            <a:off x="5333090" y="4214818"/>
            <a:ext cx="3168000" cy="20898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o">
  <a:themeElements>
    <a:clrScheme name="Mo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1176</TotalTime>
  <Words>1149</Words>
  <Application>Microsoft Office PowerPoint</Application>
  <PresentationFormat>Presentazione su schermo (4:3)</PresentationFormat>
  <Paragraphs>163</Paragraphs>
  <Slides>12</Slides>
  <Notes>1</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Modulo</vt:lpstr>
      <vt:lpstr>Similarities and differences:   CHARLES DICKENS’ FICTION  VS  CONTEMPORARY REALITY</vt:lpstr>
      <vt:lpstr>       Introduction</vt:lpstr>
      <vt:lpstr>        EDUCATION…</vt:lpstr>
      <vt:lpstr>        EDUCATION…</vt:lpstr>
      <vt:lpstr>POVERTY, HUNGER AND CHILD LABOUR…</vt:lpstr>
      <vt:lpstr>POVERTY, HUNGER AND CHILD LABOUR…</vt:lpstr>
      <vt:lpstr>        INDUSTRIALIZATION…</vt:lpstr>
      <vt:lpstr>        INDUSTRIALIZATION…</vt:lpstr>
      <vt:lpstr>        INDUSTRIALIZATION…</vt:lpstr>
      <vt:lpstr>        GENDER INEQUALITY…</vt:lpstr>
      <vt:lpstr>        GENDER INEQUALITY…</vt:lpstr>
      <vt:lpstr>       Sources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Similarities and Differences:  C. Dickens’ fiction and contemporary reality</dc:title>
  <dc:creator>Renato</dc:creator>
  <cp:lastModifiedBy>Renato</cp:lastModifiedBy>
  <cp:revision>123</cp:revision>
  <dcterms:created xsi:type="dcterms:W3CDTF">2015-01-23T18:10:36Z</dcterms:created>
  <dcterms:modified xsi:type="dcterms:W3CDTF">2015-02-21T17:20:17Z</dcterms:modified>
</cp:coreProperties>
</file>