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Line-Divi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97396" y="188640"/>
            <a:ext cx="6349207" cy="2539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 descr="Line-Divi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97396" y="188640"/>
            <a:ext cx="6349207" cy="2539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7059-83C9-482F-ACC4-51CE12DFC697}" type="datetimeFigureOut">
              <a:rPr lang="it-IT" smtClean="0"/>
              <a:pPr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816B-4050-4572-B6FD-00999750534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C00000"/>
                </a:solidFill>
                <a:latin typeface="Georgia" pitchFamily="18" charset="0"/>
              </a:rPr>
              <a:t>The </a:t>
            </a:r>
            <a:r>
              <a:rPr lang="it-IT" sz="4800" dirty="0" err="1" smtClean="0">
                <a:solidFill>
                  <a:srgbClr val="C00000"/>
                </a:solidFill>
                <a:latin typeface="Georgia" pitchFamily="18" charset="0"/>
              </a:rPr>
              <a:t>Modern</a:t>
            </a:r>
            <a:r>
              <a:rPr lang="it-IT" sz="48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it-IT" sz="4800" dirty="0" err="1" smtClean="0">
                <a:solidFill>
                  <a:srgbClr val="C00000"/>
                </a:solidFill>
                <a:latin typeface="Georgia" pitchFamily="18" charset="0"/>
              </a:rPr>
              <a:t>Age</a:t>
            </a:r>
            <a:endParaRPr lang="it-IT" sz="4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Liceo Scientifico “A. Einstein”</a:t>
            </a:r>
          </a:p>
          <a:p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2014 – 2015</a:t>
            </a:r>
          </a:p>
          <a:p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Class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5 ALS</a:t>
            </a:r>
            <a:b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Vitale Elisa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magine 3" descr="Line-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396" y="2159158"/>
            <a:ext cx="6349207" cy="2539683"/>
          </a:xfrm>
          <a:prstGeom prst="rect">
            <a:avLst/>
          </a:prstGeom>
        </p:spPr>
      </p:pic>
      <p:pic>
        <p:nvPicPr>
          <p:cNvPr id="5" name="Immagine 4" descr="Line-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397" y="1177349"/>
            <a:ext cx="6349207" cy="2539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Cambria" pitchFamily="18" charset="0"/>
              </a:rPr>
              <a:t>The Modern Age: </a:t>
            </a:r>
            <a:br>
              <a:rPr lang="en-GB" sz="36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n-GB" sz="3600" dirty="0" smtClean="0">
                <a:solidFill>
                  <a:srgbClr val="C00000"/>
                </a:solidFill>
                <a:latin typeface="Cambria" pitchFamily="18" charset="0"/>
              </a:rPr>
              <a:t>political </a:t>
            </a:r>
            <a:r>
              <a:rPr lang="en-GB" sz="3600" dirty="0" smtClean="0">
                <a:solidFill>
                  <a:srgbClr val="C00000"/>
                </a:solidFill>
                <a:latin typeface="Cambria" pitchFamily="18" charset="0"/>
              </a:rPr>
              <a:t>and economical </a:t>
            </a:r>
            <a:r>
              <a:rPr lang="en-GB" sz="3600" dirty="0" smtClean="0">
                <a:solidFill>
                  <a:srgbClr val="C00000"/>
                </a:solidFill>
                <a:latin typeface="Cambria" pitchFamily="18" charset="0"/>
              </a:rPr>
              <a:t>crisis</a:t>
            </a:r>
            <a:endParaRPr lang="it-IT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b="1" dirty="0" smtClean="0"/>
              <a:t>1890 </a:t>
            </a:r>
            <a:r>
              <a:rPr lang="en-GB" sz="2000" b="1" dirty="0"/>
              <a:t>– 1930</a:t>
            </a:r>
            <a:endParaRPr lang="it-IT" sz="2000" b="1" dirty="0"/>
          </a:p>
          <a:p>
            <a:r>
              <a:rPr lang="en-GB" sz="2000" dirty="0"/>
              <a:t>Tension between European </a:t>
            </a:r>
            <a:r>
              <a:rPr lang="en-GB" sz="2000" dirty="0" smtClean="0"/>
              <a:t>nations </a:t>
            </a:r>
            <a:r>
              <a:rPr lang="en-GB" sz="2000" dirty="0"/>
              <a:t>because of </a:t>
            </a:r>
            <a:endParaRPr lang="it-IT" sz="2000" dirty="0"/>
          </a:p>
          <a:p>
            <a:pPr lvl="1"/>
            <a:r>
              <a:rPr lang="en-GB" sz="2000" dirty="0" smtClean="0"/>
              <a:t>Colonialism</a:t>
            </a:r>
          </a:p>
          <a:p>
            <a:pPr lvl="1"/>
            <a:r>
              <a:rPr lang="en-GB" sz="2000" dirty="0" smtClean="0"/>
              <a:t>Trade</a:t>
            </a:r>
            <a:endParaRPr lang="it-IT" sz="2000" dirty="0"/>
          </a:p>
          <a:p>
            <a:r>
              <a:rPr lang="en-GB" sz="2000" dirty="0" smtClean="0"/>
              <a:t>Tension </a:t>
            </a:r>
            <a:r>
              <a:rPr lang="en-GB" sz="2000" dirty="0" smtClean="0"/>
              <a:t>led </a:t>
            </a:r>
            <a:r>
              <a:rPr lang="en-GB" sz="2000" dirty="0"/>
              <a:t>to </a:t>
            </a:r>
            <a:r>
              <a:rPr lang="en-GB" sz="2000" b="1" dirty="0"/>
              <a:t>World War </a:t>
            </a:r>
            <a:r>
              <a:rPr lang="en-GB" sz="2000" b="1" dirty="0" smtClean="0"/>
              <a:t>I (1914 – 1918)</a:t>
            </a:r>
            <a:endParaRPr lang="it-IT" sz="2000" b="1" dirty="0"/>
          </a:p>
          <a:p>
            <a:pPr lvl="1"/>
            <a:r>
              <a:rPr lang="en-GB" sz="2000" dirty="0" smtClean="0"/>
              <a:t>New technologies: shocking </a:t>
            </a:r>
            <a:r>
              <a:rPr lang="en-GB" sz="2000" dirty="0"/>
              <a:t>power of destruction</a:t>
            </a:r>
            <a:endParaRPr lang="it-IT" sz="2000" dirty="0"/>
          </a:p>
          <a:p>
            <a:pPr lvl="1"/>
            <a:r>
              <a:rPr lang="en-GB" sz="2000" dirty="0"/>
              <a:t>Battleground included Europe, Asia and </a:t>
            </a:r>
            <a:r>
              <a:rPr lang="en-GB" sz="2000" dirty="0" smtClean="0"/>
              <a:t>Africa</a:t>
            </a:r>
          </a:p>
          <a:p>
            <a:r>
              <a:rPr lang="en-GB" sz="2000" dirty="0" smtClean="0"/>
              <a:t>Consequences:</a:t>
            </a:r>
          </a:p>
          <a:p>
            <a:pPr lvl="1"/>
            <a:r>
              <a:rPr lang="en-GB" sz="2000" dirty="0" smtClean="0"/>
              <a:t>Europe lost self confidence</a:t>
            </a:r>
            <a:endParaRPr lang="it-IT" sz="2000" dirty="0" smtClean="0"/>
          </a:p>
          <a:p>
            <a:pPr lvl="1"/>
            <a:r>
              <a:rPr lang="en-GB" sz="2000" dirty="0" smtClean="0"/>
              <a:t>URSS and USA became the leading nations in the world</a:t>
            </a:r>
          </a:p>
          <a:p>
            <a:pPr lvl="1"/>
            <a:r>
              <a:rPr lang="en-GB" sz="2000" dirty="0" smtClean="0">
                <a:hlinkClick r:id="rId2" action="ppaction://hlinksldjump"/>
              </a:rPr>
              <a:t>People lost faith in liberal democracy, capitalism, the idea of progress</a:t>
            </a:r>
            <a:endParaRPr lang="it-IT" sz="2000" dirty="0" smtClean="0"/>
          </a:p>
          <a:p>
            <a:pPr lvl="1"/>
            <a:r>
              <a:rPr lang="en-GB" sz="2000" dirty="0" smtClean="0">
                <a:hlinkClick r:id="rId3" action="ppaction://hlinksldjump"/>
              </a:rPr>
              <a:t>People lost faith in religion</a:t>
            </a:r>
            <a:endParaRPr lang="it-IT" sz="2000" dirty="0" smtClean="0"/>
          </a:p>
          <a:p>
            <a:pPr lvl="0"/>
            <a:endParaRPr lang="it-IT" sz="2000" dirty="0" smtClean="0"/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4" name="Freccia a sinistra 3">
            <a:hlinkClick r:id="rId4" action="ppaction://hlinksldjump"/>
          </p:cNvPr>
          <p:cNvSpPr/>
          <p:nvPr/>
        </p:nvSpPr>
        <p:spPr>
          <a:xfrm rot="10800000" flipV="1">
            <a:off x="8127395" y="6021288"/>
            <a:ext cx="594066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NEXT</a:t>
            </a:r>
            <a:endParaRPr lang="it-I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0000"/>
                </a:solidFill>
                <a:latin typeface="Cambria" pitchFamily="18" charset="0"/>
              </a:rPr>
              <a:t>The rise </a:t>
            </a:r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of</a:t>
            </a:r>
            <a:r>
              <a:rPr lang="it-IT" sz="3600" dirty="0" smtClean="0">
                <a:solidFill>
                  <a:srgbClr val="C00000"/>
                </a:solidFill>
                <a:latin typeface="Cambria" pitchFamily="18" charset="0"/>
              </a:rPr>
              <a:t> the </a:t>
            </a:r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working</a:t>
            </a:r>
            <a:r>
              <a:rPr lang="it-IT" sz="36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class</a:t>
            </a:r>
            <a:endParaRPr lang="it-IT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1917</a:t>
            </a:r>
            <a:r>
              <a:rPr lang="en-GB" sz="2000" dirty="0" smtClean="0"/>
              <a:t>: </a:t>
            </a:r>
            <a:r>
              <a:rPr lang="en-GB" sz="2000" dirty="0" smtClean="0"/>
              <a:t>October revolution </a:t>
            </a:r>
            <a:r>
              <a:rPr lang="en-GB" sz="2000" dirty="0" smtClean="0"/>
              <a:t>led by Lenin</a:t>
            </a:r>
            <a:endParaRPr lang="it-IT" sz="2000" dirty="0" smtClean="0"/>
          </a:p>
          <a:p>
            <a:r>
              <a:rPr lang="en-GB" sz="2000" dirty="0" smtClean="0"/>
              <a:t>The </a:t>
            </a:r>
            <a:r>
              <a:rPr lang="en-GB" sz="2000" dirty="0" smtClean="0"/>
              <a:t>working class wanted to achieve a better position</a:t>
            </a:r>
          </a:p>
          <a:p>
            <a:pPr lvl="1"/>
            <a:r>
              <a:rPr lang="en-GB" sz="2000" dirty="0" smtClean="0"/>
              <a:t>People </a:t>
            </a:r>
            <a:r>
              <a:rPr lang="en-GB" sz="2000" dirty="0" smtClean="0"/>
              <a:t>lost faith in liberal democracy and capitalism </a:t>
            </a:r>
            <a:endParaRPr lang="it-IT" sz="2000" dirty="0" smtClean="0"/>
          </a:p>
          <a:p>
            <a:pPr lvl="1"/>
            <a:r>
              <a:rPr lang="en-GB" sz="2000" dirty="0" smtClean="0"/>
              <a:t>1870s – 1880s: economic and financial crisis </a:t>
            </a:r>
            <a:r>
              <a:rPr lang="en-GB" sz="2000" dirty="0" smtClean="0"/>
              <a:t>caused unemployment </a:t>
            </a:r>
            <a:endParaRPr lang="en-GB" sz="2000" dirty="0" smtClean="0"/>
          </a:p>
          <a:p>
            <a:pPr lvl="1"/>
            <a:r>
              <a:rPr lang="en-GB" sz="2000" dirty="0" smtClean="0">
                <a:sym typeface="Wingdings"/>
              </a:rPr>
              <a:t>Karl </a:t>
            </a:r>
            <a:r>
              <a:rPr lang="en-GB" sz="2000" dirty="0" smtClean="0">
                <a:sym typeface="Wingdings"/>
              </a:rPr>
              <a:t>Marx’s “Communist Manifesto” (1848) encourages the </a:t>
            </a:r>
            <a:r>
              <a:rPr lang="en-GB" sz="2000" dirty="0" smtClean="0">
                <a:sym typeface="Wingdings"/>
              </a:rPr>
              <a:t>rise of the working </a:t>
            </a:r>
            <a:r>
              <a:rPr lang="en-GB" sz="2000" dirty="0" smtClean="0">
                <a:sym typeface="Wingdings"/>
              </a:rPr>
              <a:t>class</a:t>
            </a:r>
          </a:p>
          <a:p>
            <a:r>
              <a:rPr lang="en-GB" sz="2000" dirty="0" smtClean="0"/>
              <a:t>The </a:t>
            </a:r>
            <a:r>
              <a:rPr lang="en-GB" sz="2000" dirty="0" smtClean="0"/>
              <a:t>middle class </a:t>
            </a:r>
            <a:r>
              <a:rPr lang="en-GB" sz="2000" dirty="0" smtClean="0"/>
              <a:t>introduced</a:t>
            </a:r>
            <a:endParaRPr lang="it-IT" sz="2000" dirty="0" smtClean="0"/>
          </a:p>
          <a:p>
            <a:pPr lvl="1"/>
            <a:r>
              <a:rPr lang="en-GB" sz="2000" dirty="0" smtClean="0"/>
              <a:t>National insurance</a:t>
            </a:r>
            <a:endParaRPr lang="it-IT" sz="2000" dirty="0" smtClean="0"/>
          </a:p>
          <a:p>
            <a:pPr lvl="1"/>
            <a:r>
              <a:rPr lang="en-GB" sz="2000" dirty="0" smtClean="0"/>
              <a:t>Unemployment pay</a:t>
            </a:r>
            <a:endParaRPr lang="it-IT" sz="2000" dirty="0" smtClean="0"/>
          </a:p>
          <a:p>
            <a:pPr lvl="1"/>
            <a:r>
              <a:rPr lang="en-GB" sz="2000" dirty="0" smtClean="0"/>
              <a:t>Medical treatment</a:t>
            </a:r>
            <a:endParaRPr lang="it-IT" sz="2000" dirty="0" smtClean="0"/>
          </a:p>
          <a:p>
            <a:endParaRPr lang="it-IT" sz="2000" dirty="0"/>
          </a:p>
        </p:txBody>
      </p:sp>
      <p:sp>
        <p:nvSpPr>
          <p:cNvPr id="4" name="Freccia a sinistra 3">
            <a:hlinkClick r:id="" action="ppaction://hlinkshowjump?jump=previousslide"/>
          </p:cNvPr>
          <p:cNvSpPr/>
          <p:nvPr/>
        </p:nvSpPr>
        <p:spPr>
          <a:xfrm>
            <a:off x="638563" y="5949280"/>
            <a:ext cx="594066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/>
              <a:t>BACK</a:t>
            </a:r>
            <a:endParaRPr lang="it-IT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Religious</a:t>
            </a:r>
            <a:r>
              <a:rPr lang="it-IT" sz="36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crisis</a:t>
            </a:r>
            <a:endParaRPr lang="it-IT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2000" dirty="0" smtClean="0"/>
              <a:t>World War I: violence and death</a:t>
            </a:r>
          </a:p>
          <a:p>
            <a:pPr algn="ctr">
              <a:buNone/>
            </a:pPr>
            <a:r>
              <a:rPr lang="en-GB" sz="2000" dirty="0" smtClean="0"/>
              <a:t>↓</a:t>
            </a:r>
            <a:endParaRPr lang="en-GB" sz="2000" dirty="0" smtClean="0"/>
          </a:p>
          <a:p>
            <a:pPr algn="ctr">
              <a:buNone/>
            </a:pPr>
            <a:r>
              <a:rPr lang="en-GB" sz="2000" dirty="0" smtClean="0"/>
              <a:t>Absence of God = Man’s </a:t>
            </a:r>
            <a:r>
              <a:rPr lang="en-GB" sz="2000" dirty="0" smtClean="0"/>
              <a:t>isolation</a:t>
            </a:r>
            <a:endParaRPr lang="it-IT" sz="2000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b="1" dirty="0" smtClean="0"/>
              <a:t>How </a:t>
            </a:r>
            <a:r>
              <a:rPr lang="en-GB" sz="2000" b="1" dirty="0" smtClean="0"/>
              <a:t>was it perceived in literature?</a:t>
            </a:r>
            <a:endParaRPr lang="it-IT" sz="2000" dirty="0" smtClean="0"/>
          </a:p>
          <a:p>
            <a:pPr lvl="0"/>
            <a:r>
              <a:rPr lang="en-GB" sz="2000" dirty="0" smtClean="0"/>
              <a:t>Pessimism and acceptance (Hardy, Conrad)</a:t>
            </a:r>
            <a:endParaRPr lang="it-IT" sz="2000" dirty="0" smtClean="0"/>
          </a:p>
          <a:p>
            <a:pPr lvl="0"/>
            <a:r>
              <a:rPr lang="en-GB" sz="2000" dirty="0" smtClean="0"/>
              <a:t>Personal </a:t>
            </a:r>
            <a:r>
              <a:rPr lang="en-GB" sz="2000" dirty="0" smtClean="0"/>
              <a:t>relationship </a:t>
            </a:r>
            <a:r>
              <a:rPr lang="en-GB" sz="2000" dirty="0" smtClean="0"/>
              <a:t>replaced divine </a:t>
            </a:r>
            <a:r>
              <a:rPr lang="en-GB" sz="2000" dirty="0" smtClean="0"/>
              <a:t>love (Woolf, Lawrence, Forster)</a:t>
            </a:r>
            <a:endParaRPr lang="it-IT" sz="2000" dirty="0" smtClean="0"/>
          </a:p>
          <a:p>
            <a:pPr lvl="0"/>
            <a:r>
              <a:rPr lang="en-GB" sz="2000" dirty="0" smtClean="0"/>
              <a:t>Adhesion to Christianity (Chesterton, Eliot)</a:t>
            </a:r>
            <a:endParaRPr lang="it-IT" sz="2000" dirty="0" smtClean="0"/>
          </a:p>
          <a:p>
            <a:pPr lvl="0"/>
            <a:r>
              <a:rPr lang="en-GB" sz="2000" dirty="0" smtClean="0"/>
              <a:t>Social commitment (Show, Wells)</a:t>
            </a:r>
            <a:endParaRPr lang="it-IT" sz="2000" dirty="0" smtClean="0"/>
          </a:p>
          <a:p>
            <a:endParaRPr lang="it-IT" sz="2000" dirty="0"/>
          </a:p>
        </p:txBody>
      </p:sp>
      <p:sp>
        <p:nvSpPr>
          <p:cNvPr id="5" name="Freccia a sinistra 4">
            <a:hlinkClick r:id="rId2" action="ppaction://hlinksldjump"/>
          </p:cNvPr>
          <p:cNvSpPr/>
          <p:nvPr/>
        </p:nvSpPr>
        <p:spPr>
          <a:xfrm>
            <a:off x="638563" y="5949280"/>
            <a:ext cx="594066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/>
              <a:t>BACK</a:t>
            </a:r>
            <a:endParaRPr lang="it-IT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Cambria" pitchFamily="18" charset="0"/>
              </a:rPr>
              <a:t>New discoveries and ideas</a:t>
            </a:r>
            <a:endParaRPr lang="en-GB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b="1" dirty="0" smtClean="0"/>
              <a:t>Science</a:t>
            </a:r>
            <a:endParaRPr lang="it-IT" sz="2000" dirty="0" smtClean="0"/>
          </a:p>
          <a:p>
            <a:r>
              <a:rPr lang="en-GB" sz="2000" dirty="0" smtClean="0"/>
              <a:t>Euclidean geometry </a:t>
            </a:r>
            <a:r>
              <a:rPr lang="en-GB" sz="2000" dirty="0" smtClean="0">
                <a:sym typeface="Wingdings"/>
              </a:rPr>
              <a:t></a:t>
            </a:r>
            <a:r>
              <a:rPr lang="en-GB" sz="2000" dirty="0" smtClean="0"/>
              <a:t> non Euclidean geometries</a:t>
            </a:r>
            <a:endParaRPr lang="it-IT" sz="2000" dirty="0" smtClean="0"/>
          </a:p>
          <a:p>
            <a:r>
              <a:rPr lang="en-GB" sz="2000" dirty="0" smtClean="0"/>
              <a:t>Newtonian physics </a:t>
            </a:r>
            <a:r>
              <a:rPr lang="en-GB" sz="2000" dirty="0" smtClean="0">
                <a:sym typeface="Wingdings"/>
              </a:rPr>
              <a:t></a:t>
            </a:r>
            <a:r>
              <a:rPr lang="en-GB" sz="2000" dirty="0" smtClean="0"/>
              <a:t> 1905: </a:t>
            </a:r>
            <a:r>
              <a:rPr lang="en-GB" sz="2000" dirty="0" smtClean="0"/>
              <a:t>Albert Einstein’s </a:t>
            </a:r>
            <a:r>
              <a:rPr lang="en-GB" sz="2000" dirty="0" smtClean="0"/>
              <a:t>relativity</a:t>
            </a:r>
            <a:endParaRPr lang="it-IT" sz="2000" dirty="0" smtClean="0"/>
          </a:p>
          <a:p>
            <a:pPr lvl="1"/>
            <a:r>
              <a:rPr lang="en-GB" sz="2000" dirty="0" smtClean="0"/>
              <a:t>Time and space depend on the observer’s </a:t>
            </a:r>
            <a:r>
              <a:rPr lang="en-GB" sz="2000" dirty="0" smtClean="0"/>
              <a:t>point of view</a:t>
            </a:r>
            <a:endParaRPr lang="it-IT" sz="2000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b="1" dirty="0" smtClean="0"/>
              <a:t>Philosophy </a:t>
            </a:r>
            <a:r>
              <a:rPr lang="en-GB" sz="2000" b="1" dirty="0" smtClean="0"/>
              <a:t>and psychoanalysis</a:t>
            </a:r>
            <a:endParaRPr lang="it-IT" sz="2000" dirty="0" smtClean="0"/>
          </a:p>
          <a:p>
            <a:r>
              <a:rPr lang="en-GB" sz="2000" dirty="0" smtClean="0"/>
              <a:t>Henri Bergson: past and future fuse together with the present in a stream of consciousness</a:t>
            </a:r>
            <a:endParaRPr lang="it-IT" sz="2000" dirty="0" smtClean="0"/>
          </a:p>
          <a:p>
            <a:r>
              <a:rPr lang="en-GB" sz="2000" dirty="0" smtClean="0"/>
              <a:t>Sigmund Freud: “</a:t>
            </a:r>
            <a:r>
              <a:rPr lang="en-GB" sz="2000" i="1" dirty="0" smtClean="0">
                <a:solidFill>
                  <a:srgbClr val="002060"/>
                </a:solidFill>
              </a:rPr>
              <a:t>The ego is not master in its own house</a:t>
            </a:r>
            <a:r>
              <a:rPr lang="en-GB" sz="2000" dirty="0" smtClean="0"/>
              <a:t>”</a:t>
            </a:r>
            <a:endParaRPr lang="it-IT" sz="2000" dirty="0" smtClean="0"/>
          </a:p>
          <a:p>
            <a:endParaRPr lang="it-IT" sz="2000" dirty="0"/>
          </a:p>
        </p:txBody>
      </p:sp>
      <p:pic>
        <p:nvPicPr>
          <p:cNvPr id="8" name="Segnaposto contenuto 4" descr="psychology-pic-j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6796" y="3438334"/>
            <a:ext cx="1920211" cy="2304257"/>
          </a:xfrm>
          <a:prstGeom prst="rect">
            <a:avLst/>
          </a:prstGeom>
        </p:spPr>
      </p:pic>
      <p:pic>
        <p:nvPicPr>
          <p:cNvPr id="9" name="Immagine 8" descr="gemel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0430" y="2276872"/>
            <a:ext cx="1395786" cy="1305318"/>
          </a:xfrm>
          <a:prstGeom prst="rect">
            <a:avLst/>
          </a:prstGeom>
        </p:spPr>
      </p:pic>
      <p:pic>
        <p:nvPicPr>
          <p:cNvPr id="3074" name="Picture 2" descr="http://www.levaweb.com/main2/images/content/general_relativity_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426" y="1988840"/>
            <a:ext cx="2114945" cy="1305318"/>
          </a:xfrm>
          <a:prstGeom prst="rect">
            <a:avLst/>
          </a:prstGeom>
          <a:noFill/>
        </p:spPr>
      </p:pic>
      <p:pic>
        <p:nvPicPr>
          <p:cNvPr id="3078" name="Picture 6" descr="The Stream of Consciousn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6872"/>
            <a:ext cx="1764000" cy="132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Modern</a:t>
            </a:r>
            <a:r>
              <a:rPr lang="it-IT" sz="36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Literature</a:t>
            </a:r>
            <a:r>
              <a:rPr lang="it-IT" sz="3600" dirty="0" smtClean="0">
                <a:solidFill>
                  <a:srgbClr val="C00000"/>
                </a:solidFill>
                <a:latin typeface="Cambria" pitchFamily="18" charset="0"/>
              </a:rPr>
              <a:t>: </a:t>
            </a:r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P</a:t>
            </a:r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oetry</a:t>
            </a:r>
            <a:endParaRPr lang="it-IT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smtClean="0"/>
              <a:t>War poetry</a:t>
            </a:r>
          </a:p>
          <a:p>
            <a:r>
              <a:rPr lang="en-GB" sz="2000" dirty="0" smtClean="0"/>
              <a:t>Importance given to sounds</a:t>
            </a:r>
          </a:p>
          <a:p>
            <a:r>
              <a:rPr lang="en-GB" sz="2000" dirty="0" smtClean="0"/>
              <a:t>Irony</a:t>
            </a:r>
          </a:p>
          <a:p>
            <a:r>
              <a:rPr lang="en-GB" sz="2000" dirty="0" smtClean="0"/>
              <a:t>Realism, details</a:t>
            </a:r>
          </a:p>
          <a:p>
            <a:r>
              <a:rPr lang="en-GB" sz="2000" dirty="0" smtClean="0"/>
              <a:t>Unconventional structure, punctuation</a:t>
            </a:r>
          </a:p>
          <a:p>
            <a:pPr>
              <a:buNone/>
            </a:pPr>
            <a:endParaRPr lang="en-GB" sz="1050" b="1" dirty="0" smtClean="0"/>
          </a:p>
          <a:p>
            <a:pPr>
              <a:buNone/>
            </a:pPr>
            <a:r>
              <a:rPr lang="en-GB" sz="2000" b="1" dirty="0" smtClean="0"/>
              <a:t>Symbolist </a:t>
            </a:r>
            <a:r>
              <a:rPr lang="en-GB" sz="2000" b="1" dirty="0" smtClean="0"/>
              <a:t>poetry</a:t>
            </a:r>
            <a:endParaRPr lang="it-IT" sz="2000" dirty="0" smtClean="0"/>
          </a:p>
          <a:p>
            <a:pPr lvl="0"/>
            <a:r>
              <a:rPr lang="en-GB" sz="2000" dirty="0" smtClean="0"/>
              <a:t>The poet understands the unconscious</a:t>
            </a:r>
            <a:endParaRPr lang="it-IT" sz="2000" dirty="0" smtClean="0"/>
          </a:p>
          <a:p>
            <a:pPr lvl="0"/>
            <a:r>
              <a:rPr lang="en-GB" sz="2000" dirty="0" smtClean="0"/>
              <a:t>Literary language speaks to the irrational part of the reader</a:t>
            </a:r>
            <a:endParaRPr lang="it-IT" sz="2000" dirty="0" smtClean="0"/>
          </a:p>
          <a:p>
            <a:pPr lvl="0"/>
            <a:r>
              <a:rPr lang="en-GB" sz="2000" dirty="0" smtClean="0"/>
              <a:t>Importance given to </a:t>
            </a:r>
            <a:r>
              <a:rPr lang="en-GB" sz="2000" dirty="0" smtClean="0"/>
              <a:t>sounds</a:t>
            </a:r>
            <a:endParaRPr lang="it-IT" sz="2000" dirty="0" smtClean="0"/>
          </a:p>
          <a:p>
            <a:pPr lvl="0"/>
            <a:r>
              <a:rPr lang="en-GB" sz="2000" dirty="0" smtClean="0"/>
              <a:t>Free verse</a:t>
            </a:r>
            <a:endParaRPr lang="it-IT" sz="2000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dirty="0" smtClean="0"/>
              <a:t> </a:t>
            </a:r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3924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 smtClean="0"/>
              <a:t>The </a:t>
            </a:r>
            <a:r>
              <a:rPr lang="en-GB" sz="2000" b="1" dirty="0" err="1" smtClean="0"/>
              <a:t>Imaginist</a:t>
            </a:r>
            <a:r>
              <a:rPr lang="en-GB" sz="2000" b="1" dirty="0" smtClean="0"/>
              <a:t> Movement</a:t>
            </a:r>
            <a:endParaRPr lang="it-IT" sz="2000" dirty="0" smtClean="0"/>
          </a:p>
          <a:p>
            <a:pPr lvl="0"/>
            <a:r>
              <a:rPr lang="en-GB" sz="2000" dirty="0" smtClean="0"/>
              <a:t>Dry and hard language</a:t>
            </a:r>
            <a:endParaRPr lang="it-IT" sz="2000" dirty="0" smtClean="0"/>
          </a:p>
          <a:p>
            <a:pPr lvl="0"/>
            <a:r>
              <a:rPr lang="en-GB" sz="2000" dirty="0" smtClean="0"/>
              <a:t>Clear precise images</a:t>
            </a:r>
            <a:endParaRPr lang="it-IT" sz="2000" dirty="0" smtClean="0"/>
          </a:p>
          <a:p>
            <a:pPr lvl="0"/>
            <a:r>
              <a:rPr lang="en-GB" sz="2000" dirty="0" smtClean="0"/>
              <a:t>Reflects modern reality</a:t>
            </a:r>
            <a:endParaRPr lang="it-IT" sz="2000" dirty="0" smtClean="0"/>
          </a:p>
          <a:p>
            <a:pPr lvl="0"/>
            <a:r>
              <a:rPr lang="en-GB" sz="2000" dirty="0" smtClean="0"/>
              <a:t>Literary references: poetry addresses a small audience</a:t>
            </a:r>
            <a:endParaRPr lang="it-IT" sz="2000" dirty="0" smtClean="0"/>
          </a:p>
          <a:p>
            <a:endParaRPr lang="it-IT" sz="2000" dirty="0"/>
          </a:p>
        </p:txBody>
      </p:sp>
      <p:pic>
        <p:nvPicPr>
          <p:cNvPr id="1026" name="Picture 2" descr="https://s3.amazonaws.com/bkbrains/images/courses/000/000/009/4757004_69f7ec8fea_z_bio.jpg?1307624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217" y="4077072"/>
            <a:ext cx="2537498" cy="202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Modern</a:t>
            </a:r>
            <a:r>
              <a:rPr lang="it-IT" sz="36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Literature</a:t>
            </a:r>
            <a:r>
              <a:rPr lang="it-IT" sz="3600" dirty="0" smtClean="0">
                <a:solidFill>
                  <a:srgbClr val="C00000"/>
                </a:solidFill>
                <a:latin typeface="Cambria" pitchFamily="18" charset="0"/>
              </a:rPr>
              <a:t>: the </a:t>
            </a:r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Novel</a:t>
            </a:r>
            <a:endParaRPr lang="it-IT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pPr algn="ctr"/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Novel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dirty="0" smtClean="0"/>
              <a:t>The reader is guided by a first/third </a:t>
            </a:r>
            <a:r>
              <a:rPr lang="en-GB" sz="2000" dirty="0" smtClean="0"/>
              <a:t>person omniscient </a:t>
            </a:r>
            <a:r>
              <a:rPr lang="en-GB" sz="2000" dirty="0" smtClean="0"/>
              <a:t>narrator</a:t>
            </a:r>
            <a:endParaRPr lang="it-IT" sz="2000" dirty="0" smtClean="0"/>
          </a:p>
          <a:p>
            <a:pPr lvl="0"/>
            <a:r>
              <a:rPr lang="en-GB" sz="2000" dirty="0" smtClean="0"/>
              <a:t>It conveys:</a:t>
            </a:r>
          </a:p>
          <a:p>
            <a:pPr lvl="1"/>
            <a:r>
              <a:rPr lang="en-GB" dirty="0" smtClean="0"/>
              <a:t>A set of values</a:t>
            </a:r>
          </a:p>
          <a:p>
            <a:pPr lvl="1"/>
            <a:r>
              <a:rPr lang="en-GB" dirty="0" smtClean="0"/>
              <a:t>A judgement</a:t>
            </a:r>
          </a:p>
          <a:p>
            <a:pPr lvl="0"/>
            <a:r>
              <a:rPr lang="en-GB" sz="2000" dirty="0" smtClean="0"/>
              <a:t>Narrative </a:t>
            </a:r>
            <a:r>
              <a:rPr lang="en-GB" sz="2000" dirty="0" smtClean="0"/>
              <a:t>structure of the novel</a:t>
            </a:r>
            <a:endParaRPr lang="it-IT" sz="2000" dirty="0" smtClean="0"/>
          </a:p>
          <a:p>
            <a:endParaRPr lang="it-IT" sz="20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pPr algn="ctr"/>
            <a:r>
              <a:rPr lang="it-IT" dirty="0" smtClean="0"/>
              <a:t>New </a:t>
            </a:r>
            <a:r>
              <a:rPr lang="it-IT" dirty="0" err="1" smtClean="0"/>
              <a:t>Novel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The </a:t>
            </a:r>
            <a:r>
              <a:rPr lang="en-GB" sz="2000" dirty="0" smtClean="0"/>
              <a:t>reader is invited to interact with the literary work:</a:t>
            </a:r>
            <a:endParaRPr lang="it-IT" sz="2000" dirty="0" smtClean="0"/>
          </a:p>
          <a:p>
            <a:pPr lvl="1"/>
            <a:r>
              <a:rPr lang="en-GB" dirty="0" smtClean="0"/>
              <a:t>No judgement, comments, observations from the narrator</a:t>
            </a:r>
            <a:endParaRPr lang="it-IT" dirty="0" smtClean="0"/>
          </a:p>
          <a:p>
            <a:pPr lvl="1"/>
            <a:r>
              <a:rPr lang="en-GB" dirty="0" smtClean="0"/>
              <a:t>The narrator hides behind characters</a:t>
            </a:r>
            <a:endParaRPr lang="it-IT" dirty="0" smtClean="0"/>
          </a:p>
          <a:p>
            <a:pPr lvl="1"/>
            <a:r>
              <a:rPr lang="en-GB" dirty="0" smtClean="0"/>
              <a:t>Identification with </a:t>
            </a:r>
            <a:r>
              <a:rPr lang="en-GB" dirty="0" smtClean="0"/>
              <a:t>characters</a:t>
            </a:r>
            <a:endParaRPr lang="it-IT" dirty="0" smtClean="0"/>
          </a:p>
          <a:p>
            <a:r>
              <a:rPr lang="en-GB" sz="2000" dirty="0" smtClean="0"/>
              <a:t>New idea of time</a:t>
            </a:r>
            <a:endParaRPr lang="it-IT" sz="2000" dirty="0" smtClean="0"/>
          </a:p>
          <a:p>
            <a:pPr lvl="1"/>
            <a:r>
              <a:rPr lang="en-GB" dirty="0" smtClean="0"/>
              <a:t>Stream of consciousness</a:t>
            </a:r>
            <a:endParaRPr lang="it-IT" dirty="0" smtClean="0"/>
          </a:p>
          <a:p>
            <a:pPr lvl="1"/>
            <a:r>
              <a:rPr lang="en-GB" dirty="0" smtClean="0"/>
              <a:t>Dramatic structure of the novel</a:t>
            </a:r>
            <a:endParaRPr lang="it-IT" dirty="0" smtClean="0"/>
          </a:p>
          <a:p>
            <a:pPr>
              <a:buNone/>
            </a:pP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887131" y="165165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VS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19457" name="Picture 1" descr="C:\Users\Renato\AppData\Local\Microsoft\Windows\INetCache\IE\NASAG0GB\libro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653136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Modern</a:t>
            </a:r>
            <a:r>
              <a:rPr lang="it-IT" sz="36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Literature</a:t>
            </a:r>
            <a:r>
              <a:rPr lang="it-IT" sz="3600" dirty="0" smtClean="0">
                <a:solidFill>
                  <a:srgbClr val="C00000"/>
                </a:solidFill>
                <a:latin typeface="Cambria" pitchFamily="18" charset="0"/>
              </a:rPr>
              <a:t>: T. S. Eliot</a:t>
            </a:r>
            <a:endParaRPr lang="it-IT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err="1" smtClean="0"/>
              <a:t>Mythical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method</a:t>
            </a:r>
            <a:endParaRPr lang="it-IT" sz="2400" b="1" dirty="0" smtClean="0"/>
          </a:p>
          <a:p>
            <a:r>
              <a:rPr lang="it-IT" sz="2400" dirty="0" smtClean="0"/>
              <a:t>“[</a:t>
            </a:r>
            <a:r>
              <a:rPr lang="it-IT" sz="2400" dirty="0" err="1" smtClean="0"/>
              <a:t>Using</a:t>
            </a:r>
            <a:r>
              <a:rPr lang="it-IT" sz="2400" dirty="0" smtClean="0"/>
              <a:t> </a:t>
            </a:r>
            <a:r>
              <a:rPr lang="it-IT" sz="2400" dirty="0" err="1" smtClean="0"/>
              <a:t>myth</a:t>
            </a:r>
            <a:r>
              <a:rPr lang="it-IT" sz="2400" dirty="0" smtClean="0"/>
              <a:t>] </a:t>
            </a:r>
            <a:r>
              <a:rPr lang="it-IT" sz="2400" i="1" dirty="0" err="1" smtClean="0">
                <a:solidFill>
                  <a:srgbClr val="002060"/>
                </a:solidFill>
              </a:rPr>
              <a:t>is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en-GB" sz="2400" i="1" dirty="0" smtClean="0">
                <a:solidFill>
                  <a:srgbClr val="002060"/>
                </a:solidFill>
              </a:rPr>
              <a:t>simply </a:t>
            </a:r>
            <a:r>
              <a:rPr lang="en-GB" sz="2400" i="1" dirty="0" smtClean="0">
                <a:solidFill>
                  <a:srgbClr val="002060"/>
                </a:solidFill>
              </a:rPr>
              <a:t>a way of controlling and ordering, of giving a shape and a significance to the immense panorama of futility and anarchy which is contemporary </a:t>
            </a:r>
            <a:r>
              <a:rPr lang="en-GB" sz="2400" i="1" dirty="0" smtClean="0">
                <a:solidFill>
                  <a:srgbClr val="002060"/>
                </a:solidFill>
              </a:rPr>
              <a:t>history</a:t>
            </a:r>
            <a:r>
              <a:rPr lang="it-IT" sz="2400" dirty="0" smtClean="0"/>
              <a:t>”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Correlative </a:t>
            </a:r>
            <a:r>
              <a:rPr lang="it-IT" sz="2400" b="1" dirty="0" err="1" smtClean="0"/>
              <a:t>objective</a:t>
            </a:r>
            <a:r>
              <a:rPr lang="it-IT" sz="2400" b="1" dirty="0" smtClean="0"/>
              <a:t>: </a:t>
            </a:r>
          </a:p>
          <a:p>
            <a:r>
              <a:rPr lang="en-GB" sz="2400" dirty="0" smtClean="0"/>
              <a:t>“</a:t>
            </a:r>
            <a:r>
              <a:rPr lang="en-GB" sz="2400" i="1" dirty="0" smtClean="0">
                <a:solidFill>
                  <a:srgbClr val="002060"/>
                </a:solidFill>
              </a:rPr>
              <a:t>a set of objects, a </a:t>
            </a:r>
            <a:r>
              <a:rPr lang="en-GB" sz="2400" i="1" dirty="0" smtClean="0">
                <a:solidFill>
                  <a:srgbClr val="002060"/>
                </a:solidFill>
              </a:rPr>
              <a:t>situation</a:t>
            </a:r>
            <a:r>
              <a:rPr lang="en-GB" sz="2400" i="1" dirty="0" smtClean="0">
                <a:solidFill>
                  <a:srgbClr val="002060"/>
                </a:solidFill>
              </a:rPr>
              <a:t>, a chain of events which shall be the formula of that particular </a:t>
            </a:r>
            <a:r>
              <a:rPr lang="en-GB" sz="2400" i="1" dirty="0" smtClean="0">
                <a:solidFill>
                  <a:srgbClr val="002060"/>
                </a:solidFill>
              </a:rPr>
              <a:t>emotion</a:t>
            </a:r>
            <a:r>
              <a:rPr lang="en-GB" sz="2400" dirty="0" smtClean="0"/>
              <a:t>”</a:t>
            </a:r>
          </a:p>
          <a:p>
            <a:r>
              <a:rPr lang="en-GB" sz="2400" dirty="0" smtClean="0"/>
              <a:t>Immediate evocation of emotions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Modern</a:t>
            </a:r>
            <a:r>
              <a:rPr lang="it-IT" sz="36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  <a:latin typeface="Cambria" pitchFamily="18" charset="0"/>
              </a:rPr>
              <a:t>Literature</a:t>
            </a:r>
            <a:endParaRPr lang="it-IT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James Fraser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Interest in </a:t>
            </a:r>
            <a:endParaRPr lang="it-IT" sz="2000" dirty="0" smtClean="0"/>
          </a:p>
          <a:p>
            <a:pPr lvl="1"/>
            <a:r>
              <a:rPr lang="en-GB" dirty="0" smtClean="0"/>
              <a:t>Darwin’s theories</a:t>
            </a:r>
            <a:endParaRPr lang="it-IT" dirty="0" smtClean="0"/>
          </a:p>
          <a:p>
            <a:pPr lvl="1"/>
            <a:r>
              <a:rPr lang="en-GB" dirty="0" smtClean="0"/>
              <a:t>Symbolist poetry</a:t>
            </a:r>
            <a:endParaRPr lang="it-IT" dirty="0" smtClean="0"/>
          </a:p>
          <a:p>
            <a:pPr lvl="1"/>
            <a:r>
              <a:rPr lang="en-GB" dirty="0" smtClean="0"/>
              <a:t>Mythology and pre-history</a:t>
            </a:r>
            <a:endParaRPr lang="it-IT" dirty="0" smtClean="0"/>
          </a:p>
          <a:p>
            <a:pPr lvl="1"/>
            <a:r>
              <a:rPr lang="en-GB" dirty="0" smtClean="0"/>
              <a:t>Civilization (study of society) </a:t>
            </a:r>
            <a:endParaRPr lang="it-IT" dirty="0" smtClean="0"/>
          </a:p>
          <a:p>
            <a:r>
              <a:rPr lang="en-GB" sz="2000" dirty="0" smtClean="0"/>
              <a:t>Unconscious conveyed through  symbols</a:t>
            </a:r>
            <a:endParaRPr lang="it-IT" sz="2000" dirty="0" smtClean="0"/>
          </a:p>
          <a:p>
            <a:endParaRPr lang="it-IT" sz="2000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err="1" smtClean="0"/>
              <a:t>Jesse</a:t>
            </a:r>
            <a:r>
              <a:rPr lang="it-IT" dirty="0" smtClean="0"/>
              <a:t> </a:t>
            </a:r>
            <a:r>
              <a:rPr lang="it-IT" dirty="0" err="1" smtClean="0"/>
              <a:t>Weston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Synthesis of geography and history </a:t>
            </a:r>
          </a:p>
          <a:p>
            <a:r>
              <a:rPr lang="en-GB" dirty="0" smtClean="0"/>
              <a:t>Interest in the Middle Ages and Grail legends</a:t>
            </a:r>
          </a:p>
          <a:p>
            <a:pPr lvl="1"/>
            <a:r>
              <a:rPr lang="en-GB" dirty="0" smtClean="0"/>
              <a:t>“</a:t>
            </a:r>
            <a:r>
              <a:rPr lang="en-GB" i="1" dirty="0" smtClean="0">
                <a:solidFill>
                  <a:srgbClr val="002060"/>
                </a:solidFill>
              </a:rPr>
              <a:t>romantic </a:t>
            </a:r>
            <a:r>
              <a:rPr lang="en-GB" i="1" dirty="0" smtClean="0">
                <a:solidFill>
                  <a:srgbClr val="002060"/>
                </a:solidFill>
              </a:rPr>
              <a:t>literary version of </a:t>
            </a:r>
            <a:r>
              <a:rPr lang="en-GB" i="1" dirty="0" smtClean="0">
                <a:solidFill>
                  <a:srgbClr val="002060"/>
                </a:solidFill>
              </a:rPr>
              <a:t>the </a:t>
            </a:r>
            <a:r>
              <a:rPr lang="en-GB" i="1" dirty="0" smtClean="0">
                <a:solidFill>
                  <a:srgbClr val="002060"/>
                </a:solidFill>
              </a:rPr>
              <a:t>figure of a divine or semi- divine ruler at once God and King, upon whose life, and unimpaired vitality, the existence of his lord and people directly depend.</a:t>
            </a:r>
            <a:r>
              <a:rPr lang="en-GB" dirty="0" smtClean="0"/>
              <a:t>”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568</Words>
  <Application>Microsoft Office PowerPoint</Application>
  <PresentationFormat>Presentazione su schermo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The Modern Age</vt:lpstr>
      <vt:lpstr>The Modern Age:  political and economical crisis</vt:lpstr>
      <vt:lpstr>The rise of the working class</vt:lpstr>
      <vt:lpstr>Religious crisis</vt:lpstr>
      <vt:lpstr>New discoveries and ideas</vt:lpstr>
      <vt:lpstr>Modern Literature: Poetry</vt:lpstr>
      <vt:lpstr>Modern Literature: the Novel</vt:lpstr>
      <vt:lpstr>Modern Literature: T. S. Eliot</vt:lpstr>
      <vt:lpstr>Modern Literature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Modern Age</dc:title>
  <dc:creator>Renato</dc:creator>
  <cp:lastModifiedBy>Renato</cp:lastModifiedBy>
  <cp:revision>47</cp:revision>
  <dcterms:created xsi:type="dcterms:W3CDTF">2015-04-12T13:44:20Z</dcterms:created>
  <dcterms:modified xsi:type="dcterms:W3CDTF">2015-04-13T19:06:23Z</dcterms:modified>
</cp:coreProperties>
</file>