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7"/>
  </p:notesMasterIdLst>
  <p:sldIdLst>
    <p:sldId id="256" r:id="rId2"/>
    <p:sldId id="267" r:id="rId3"/>
    <p:sldId id="257" r:id="rId4"/>
    <p:sldId id="261" r:id="rId5"/>
    <p:sldId id="269" r:id="rId6"/>
    <p:sldId id="262" r:id="rId7"/>
    <p:sldId id="263" r:id="rId8"/>
    <p:sldId id="264" r:id="rId9"/>
    <p:sldId id="273" r:id="rId10"/>
    <p:sldId id="274" r:id="rId11"/>
    <p:sldId id="258" r:id="rId12"/>
    <p:sldId id="268" r:id="rId13"/>
    <p:sldId id="271" r:id="rId14"/>
    <p:sldId id="266" r:id="rId15"/>
    <p:sldId id="260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5" autoAdjust="0"/>
    <p:restoredTop sz="94660"/>
  </p:normalViewPr>
  <p:slideViewPr>
    <p:cSldViewPr>
      <p:cViewPr>
        <p:scale>
          <a:sx n="66" d="100"/>
          <a:sy n="66" d="100"/>
        </p:scale>
        <p:origin x="-14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B1F24-4409-463C-8057-F1C4333EAB84}" type="datetimeFigureOut">
              <a:rPr lang="it-IT" smtClean="0"/>
              <a:t>16/11/2014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A6393-6705-4EB6-8B07-789F0A5C41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466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A6393-6705-4EB6-8B07-789F0A5C4108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24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 userDrawn="1"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 userDrawn="1"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 userDrawn="1"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 userDrawn="1"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 userDrawn="1"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 userDrawn="1"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3E8D3C4-405D-4BC6-ADF8-68DAD671C6C0}" type="datetime1">
              <a:rPr lang="it-IT" smtClean="0"/>
              <a:t>16/11/2014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9BA9988-026E-46F6-83E2-B5391EF345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192C-DBCA-475A-8AA0-0DC0D4CA3052}" type="datetime1">
              <a:rPr lang="it-IT" smtClean="0"/>
              <a:t>16/11/2014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4E0A7-23E3-474C-AAC5-9972FBD3F920}" type="datetime1">
              <a:rPr lang="it-IT" smtClean="0"/>
              <a:t>16/11/2014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325112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429E-FD5A-4640-9790-0D662E1F9CD5}" type="datetime1">
              <a:rPr lang="it-IT" smtClean="0"/>
              <a:t>16/11/2014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99BA9988-026E-46F6-83E2-B5391EF3455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18D0-F3F0-444B-A2CA-29C82B918EEB}" type="datetime1">
              <a:rPr lang="it-IT" smtClean="0"/>
              <a:t>16/11/2014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>
                <a:latin typeface="Calibri" pitchFamily="34" charset="0"/>
              </a:defRPr>
            </a:lvl1pPr>
            <a:lvl2pPr>
              <a:defRPr sz="19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>
                <a:latin typeface="Calibri" pitchFamily="34" charset="0"/>
              </a:defRPr>
            </a:lvl1pPr>
            <a:lvl2pPr>
              <a:defRPr sz="19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394B-C431-4093-B918-0736195F880D}" type="datetime1">
              <a:rPr lang="it-IT" smtClean="0"/>
              <a:t>16/11/2014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846984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2E2001-FF44-44CF-AAD0-4EC04EE71039}" type="datetime1">
              <a:rPr lang="it-IT" smtClean="0"/>
              <a:t>16/11/2014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BA9988-026E-46F6-83E2-B5391EF3455F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C27948B-7606-4175-B3C8-370DE0B27511}" type="datetime1">
              <a:rPr lang="it-IT" smtClean="0"/>
              <a:t>16/11/2014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9BA9988-026E-46F6-83E2-B5391EF345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A1D3-D1C6-4213-93BD-393DF92EE9FC}" type="datetime1">
              <a:rPr lang="it-IT" smtClean="0"/>
              <a:t>16/11/2014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727-3EC1-4BFA-A5E8-E39CD50E13DD}" type="datetime1">
              <a:rPr lang="it-IT" smtClean="0"/>
              <a:t>16/11/2014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7870C-19CA-4DCF-B9D3-4A2D6DC552FB}" type="datetime1">
              <a:rPr lang="it-IT" smtClean="0"/>
              <a:t>16/11/2014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D26B96F-E814-4A75-A867-DA7A376EE3AF}" type="datetime1">
              <a:rPr lang="it-IT" smtClean="0"/>
              <a:t>16/11/2014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9BA9988-026E-46F6-83E2-B5391EF3455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42900" y="2276872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Islam: fonti e scuole del diritto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7200" y="4487700"/>
            <a:ext cx="4546848" cy="1752600"/>
          </a:xfrm>
        </p:spPr>
        <p:txBody>
          <a:bodyPr>
            <a:normAutofit lnSpcReduction="10000"/>
          </a:bodyPr>
          <a:lstStyle/>
          <a:p>
            <a:r>
              <a:rPr lang="it-IT" sz="1800" b="1" dirty="0" smtClean="0">
                <a:latin typeface="Calibri" pitchFamily="34" charset="0"/>
              </a:rPr>
              <a:t>Liceo Scientifico “A. Einstein”</a:t>
            </a:r>
          </a:p>
          <a:p>
            <a:r>
              <a:rPr lang="it-IT" sz="1800" b="1" dirty="0" smtClean="0">
                <a:latin typeface="Calibri" pitchFamily="34" charset="0"/>
              </a:rPr>
              <a:t>A.S</a:t>
            </a:r>
            <a:r>
              <a:rPr lang="it-IT" sz="1800" b="1" dirty="0" smtClean="0">
                <a:latin typeface="Calibri" pitchFamily="34" charset="0"/>
              </a:rPr>
              <a:t>.: </a:t>
            </a:r>
            <a:r>
              <a:rPr lang="it-IT" sz="1800" dirty="0" smtClean="0">
                <a:latin typeface="Calibri" pitchFamily="34" charset="0"/>
              </a:rPr>
              <a:t>2014 / 2015</a:t>
            </a:r>
          </a:p>
          <a:p>
            <a:r>
              <a:rPr lang="it-IT" sz="1800" b="1" dirty="0" smtClean="0">
                <a:latin typeface="Calibri" pitchFamily="34" charset="0"/>
              </a:rPr>
              <a:t>Classe: </a:t>
            </a:r>
            <a:r>
              <a:rPr lang="it-IT" sz="1800" dirty="0" smtClean="0">
                <a:latin typeface="Calibri" pitchFamily="34" charset="0"/>
              </a:rPr>
              <a:t>5 ALS</a:t>
            </a:r>
          </a:p>
          <a:p>
            <a:r>
              <a:rPr lang="it-IT" sz="1800" b="1" dirty="0" smtClean="0">
                <a:latin typeface="Calibri" pitchFamily="34" charset="0"/>
              </a:rPr>
              <a:t>Gruppo di lavoro: </a:t>
            </a:r>
            <a:r>
              <a:rPr lang="it-IT" sz="1800" dirty="0" err="1" smtClean="0">
                <a:latin typeface="Calibri" pitchFamily="34" charset="0"/>
              </a:rPr>
              <a:t>Bianchin</a:t>
            </a:r>
            <a:r>
              <a:rPr lang="it-IT" sz="1800" dirty="0" smtClean="0">
                <a:latin typeface="Calibri" pitchFamily="34" charset="0"/>
              </a:rPr>
              <a:t> Ilaria, Pavoni Francesco, </a:t>
            </a:r>
            <a:r>
              <a:rPr lang="it-IT" sz="1800" dirty="0" err="1" smtClean="0">
                <a:latin typeface="Calibri" pitchFamily="34" charset="0"/>
              </a:rPr>
              <a:t>Puppo</a:t>
            </a:r>
            <a:r>
              <a:rPr lang="it-IT" sz="1800" dirty="0" smtClean="0">
                <a:latin typeface="Calibri" pitchFamily="34" charset="0"/>
              </a:rPr>
              <a:t> Simone, </a:t>
            </a:r>
            <a:r>
              <a:rPr lang="it-IT" sz="1800" dirty="0" err="1" smtClean="0">
                <a:latin typeface="Calibri" pitchFamily="34" charset="0"/>
              </a:rPr>
              <a:t>Scarpin</a:t>
            </a:r>
            <a:r>
              <a:rPr lang="it-IT" sz="1800" dirty="0" smtClean="0">
                <a:latin typeface="Calibri" pitchFamily="34" charset="0"/>
              </a:rPr>
              <a:t> Cosetta, </a:t>
            </a:r>
            <a:r>
              <a:rPr lang="it-IT" sz="1800" dirty="0" err="1" smtClean="0">
                <a:latin typeface="Calibri" pitchFamily="34" charset="0"/>
              </a:rPr>
              <a:t>Scuz</a:t>
            </a:r>
            <a:r>
              <a:rPr lang="it-IT" sz="1800" dirty="0" smtClean="0">
                <a:latin typeface="Calibri" pitchFamily="34" charset="0"/>
              </a:rPr>
              <a:t> </a:t>
            </a:r>
            <a:r>
              <a:rPr lang="it-IT" sz="1800" dirty="0" err="1" smtClean="0">
                <a:latin typeface="Calibri" pitchFamily="34" charset="0"/>
              </a:rPr>
              <a:t>Selene</a:t>
            </a:r>
            <a:r>
              <a:rPr lang="it-IT" sz="1800" dirty="0" smtClean="0">
                <a:latin typeface="Calibri" pitchFamily="34" charset="0"/>
              </a:rPr>
              <a:t>, Vitale Elisa</a:t>
            </a:r>
            <a:endParaRPr lang="it-IT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it-IT" dirty="0" smtClean="0"/>
              <a:t>5.</a:t>
            </a:r>
            <a:r>
              <a:rPr lang="it-IT" i="1" dirty="0" smtClean="0"/>
              <a:t>Uruf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Applicazione:</a:t>
            </a:r>
          </a:p>
          <a:p>
            <a:pPr lvl="1"/>
            <a:r>
              <a:rPr lang="it-IT" dirty="0" smtClean="0"/>
              <a:t>Pratiche </a:t>
            </a:r>
            <a:r>
              <a:rPr lang="it-IT" dirty="0"/>
              <a:t>recenti accettate solo se corrette/giuste per la popolazione (corrette anche per Allah</a:t>
            </a:r>
            <a:r>
              <a:rPr lang="it-IT" dirty="0" smtClean="0"/>
              <a:t>)</a:t>
            </a:r>
            <a:endParaRPr lang="it-IT" dirty="0"/>
          </a:p>
          <a:p>
            <a:pPr lvl="1"/>
            <a:r>
              <a:rPr lang="it-IT" dirty="0" smtClean="0"/>
              <a:t>Conseguenze: possibile deprecazione </a:t>
            </a:r>
            <a:r>
              <a:rPr lang="it-IT" dirty="0"/>
              <a:t>o </a:t>
            </a:r>
            <a:r>
              <a:rPr lang="it-IT" dirty="0" smtClean="0"/>
              <a:t>mancata </a:t>
            </a:r>
            <a:r>
              <a:rPr lang="it-IT" dirty="0"/>
              <a:t>operabilità </a:t>
            </a:r>
            <a:r>
              <a:rPr lang="it-IT" dirty="0" smtClean="0"/>
              <a:t>della giurisprudenza </a:t>
            </a:r>
            <a:r>
              <a:rPr lang="it-IT" dirty="0"/>
              <a:t>(</a:t>
            </a:r>
            <a:r>
              <a:rPr lang="it-IT" i="1" dirty="0" err="1"/>
              <a:t>fiqh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b="1" dirty="0" smtClean="0"/>
              <a:t>Autorità:</a:t>
            </a:r>
          </a:p>
          <a:p>
            <a:pPr lvl="1"/>
            <a:r>
              <a:rPr lang="it-IT" dirty="0" smtClean="0"/>
              <a:t>Stessa </a:t>
            </a:r>
            <a:r>
              <a:rPr lang="it-IT" dirty="0" smtClean="0"/>
              <a:t>autorità della </a:t>
            </a:r>
            <a:r>
              <a:rPr lang="it-IT" i="1" dirty="0" err="1" smtClean="0"/>
              <a:t>igma</a:t>
            </a:r>
            <a:endParaRPr lang="it-IT" dirty="0" smtClean="0"/>
          </a:p>
          <a:p>
            <a:pPr lvl="1"/>
            <a:r>
              <a:rPr lang="it-IT" dirty="0" smtClean="0"/>
              <a:t>Più </a:t>
            </a:r>
            <a:r>
              <a:rPr lang="it-IT" dirty="0" smtClean="0"/>
              <a:t>autorità del </a:t>
            </a:r>
            <a:r>
              <a:rPr lang="it-IT" i="1" dirty="0" err="1" smtClean="0"/>
              <a:t>qiyas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280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620688"/>
            <a:ext cx="8382000" cy="1069848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Scuole giuridiche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381000" y="2996952"/>
            <a:ext cx="4041648" cy="457200"/>
          </a:xfrm>
        </p:spPr>
        <p:txBody>
          <a:bodyPr/>
          <a:lstStyle/>
          <a:p>
            <a:pPr algn="ctr"/>
            <a:r>
              <a:rPr lang="it-IT" sz="2400" dirty="0" smtClean="0"/>
              <a:t>Sunniti</a:t>
            </a:r>
            <a:endParaRPr lang="it-IT" sz="24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3"/>
          </p:nvPr>
        </p:nvSpPr>
        <p:spPr>
          <a:xfrm>
            <a:off x="4721225" y="2996952"/>
            <a:ext cx="4041775" cy="457200"/>
          </a:xfrm>
        </p:spPr>
        <p:txBody>
          <a:bodyPr/>
          <a:lstStyle/>
          <a:p>
            <a:pPr algn="ctr"/>
            <a:r>
              <a:rPr lang="it-IT" sz="2400" dirty="0" smtClean="0"/>
              <a:t>Sciiti</a:t>
            </a:r>
            <a:endParaRPr lang="it-IT" sz="2400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3503240"/>
            <a:ext cx="4041648" cy="3886200"/>
          </a:xfrm>
        </p:spPr>
        <p:txBody>
          <a:bodyPr/>
          <a:lstStyle/>
          <a:p>
            <a:r>
              <a:rPr lang="it-IT" sz="2400" dirty="0" smtClean="0"/>
              <a:t>Fedeli alla Sunna</a:t>
            </a:r>
          </a:p>
          <a:p>
            <a:r>
              <a:rPr lang="it-IT" sz="2400" dirty="0" smtClean="0"/>
              <a:t>83 % musulmani</a:t>
            </a:r>
          </a:p>
          <a:p>
            <a:r>
              <a:rPr lang="it-IT" sz="2400" b="1" dirty="0" smtClean="0"/>
              <a:t>Scuole giuridiche: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>
                <a:solidFill>
                  <a:schemeClr val="tx1"/>
                </a:solidFill>
              </a:rPr>
              <a:t>Hanafita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 err="1">
                <a:solidFill>
                  <a:schemeClr val="tx1"/>
                </a:solidFill>
              </a:rPr>
              <a:t>Malakita</a:t>
            </a:r>
            <a:endParaRPr lang="it-IT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>
                <a:solidFill>
                  <a:schemeClr val="tx1"/>
                </a:solidFill>
              </a:rPr>
              <a:t>Safita</a:t>
            </a:r>
            <a:endParaRPr lang="it-IT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sz="2400" dirty="0" err="1">
                <a:solidFill>
                  <a:schemeClr val="tx1"/>
                </a:solidFill>
              </a:rPr>
              <a:t>Hambalita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>
          <a:xfrm>
            <a:off x="4718304" y="3503240"/>
            <a:ext cx="4041775" cy="388620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Partito/fazione di Ali</a:t>
            </a:r>
          </a:p>
          <a:p>
            <a:r>
              <a:rPr lang="it-IT" sz="2400" dirty="0" smtClean="0"/>
              <a:t>10 % musulmani</a:t>
            </a:r>
          </a:p>
          <a:p>
            <a:r>
              <a:rPr lang="it-IT" sz="2400" b="1" dirty="0" smtClean="0"/>
              <a:t>Scuole giuridiche: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dirty="0">
                <a:solidFill>
                  <a:schemeClr val="tx1"/>
                </a:solidFill>
              </a:rPr>
              <a:t>Il diritto è subordinato all’autorità dell’Imam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BA9988-026E-46F6-83E2-B5391EF3455F}" type="slidenum">
              <a:rPr lang="it-IT" smtClean="0">
                <a:latin typeface="+mj-lt"/>
              </a:rPr>
              <a:t>11</a:t>
            </a:fld>
            <a:endParaRPr lang="it-IT" dirty="0">
              <a:latin typeface="+mj-lt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844824"/>
            <a:ext cx="8712968" cy="86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it-IT" sz="2400" dirty="0">
                <a:latin typeface="Calibri" pitchFamily="34" charset="0"/>
              </a:rPr>
              <a:t>632: Morte di Maometto</a:t>
            </a: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it-IT" sz="2400" dirty="0">
                <a:latin typeface="Calibri" pitchFamily="34" charset="0"/>
              </a:rPr>
              <a:t>Dissensi sull’interpretazione del Corano </a:t>
            </a:r>
            <a:r>
              <a:rPr lang="it-IT" dirty="0">
                <a:latin typeface="Calibri" pitchFamily="34" charset="0"/>
                <a:sym typeface="Wingdings" panose="05000000000000000000" pitchFamily="2" charset="2"/>
              </a:rPr>
              <a:t></a:t>
            </a:r>
            <a:r>
              <a:rPr lang="it-IT" sz="2400" dirty="0">
                <a:latin typeface="Calibri" pitchFamily="34" charset="0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Calibri" pitchFamily="34" charset="0"/>
                <a:sym typeface="Wingdings" panose="05000000000000000000" pitchFamily="2" charset="2"/>
              </a:rPr>
              <a:t>scuole sunnite e sciite</a:t>
            </a:r>
            <a:endParaRPr lang="it-IT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it-IT" dirty="0" smtClean="0"/>
              <a:t>Scuole </a:t>
            </a:r>
            <a:r>
              <a:rPr lang="it-IT" dirty="0" smtClean="0"/>
              <a:t>giuridiche sunnite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it-IT" b="1" dirty="0">
                <a:solidFill>
                  <a:schemeClr val="tx1">
                    <a:tint val="95000"/>
                  </a:schemeClr>
                </a:solidFill>
              </a:rPr>
              <a:t>Scuola hanafita</a:t>
            </a:r>
          </a:p>
          <a:p>
            <a:r>
              <a:rPr lang="it-IT" b="1" dirty="0" smtClean="0"/>
              <a:t>Dove?</a:t>
            </a:r>
            <a:r>
              <a:rPr lang="it-IT" dirty="0" smtClean="0"/>
              <a:t> </a:t>
            </a:r>
            <a:r>
              <a:rPr lang="it-IT" dirty="0"/>
              <a:t>Turchia, Egitto, India, Pakistan, </a:t>
            </a:r>
            <a:r>
              <a:rPr lang="it-IT" dirty="0" smtClean="0"/>
              <a:t>ex URSS</a:t>
            </a:r>
          </a:p>
          <a:p>
            <a:r>
              <a:rPr lang="it-IT" b="1" dirty="0" smtClean="0"/>
              <a:t>Personaggio di riferimento: </a:t>
            </a:r>
            <a:r>
              <a:rPr lang="it-IT" dirty="0" smtClean="0"/>
              <a:t>Abu </a:t>
            </a:r>
            <a:r>
              <a:rPr lang="it-IT" dirty="0" err="1"/>
              <a:t>Hanifa</a:t>
            </a:r>
            <a:r>
              <a:rPr lang="it-IT" dirty="0"/>
              <a:t> </a:t>
            </a:r>
            <a:r>
              <a:rPr lang="it-IT" dirty="0" smtClean="0"/>
              <a:t>al-</a:t>
            </a:r>
            <a:r>
              <a:rPr lang="it-IT" dirty="0" err="1" smtClean="0"/>
              <a:t>Nuʿman</a:t>
            </a:r>
            <a:endParaRPr lang="it-IT" dirty="0" smtClean="0"/>
          </a:p>
          <a:p>
            <a:r>
              <a:rPr lang="it-IT" b="1" dirty="0" smtClean="0"/>
              <a:t>Caratteristiche: </a:t>
            </a:r>
          </a:p>
          <a:p>
            <a:pPr lvl="1"/>
            <a:r>
              <a:rPr lang="it-IT" dirty="0" smtClean="0"/>
              <a:t>Scuola liberale</a:t>
            </a:r>
          </a:p>
          <a:p>
            <a:pPr lvl="1"/>
            <a:r>
              <a:rPr lang="it-IT" dirty="0" smtClean="0"/>
              <a:t>Concentrata sul comportamento del fedele: ammette cambiamenti alle proibizioni del Corano.</a:t>
            </a:r>
            <a:endParaRPr lang="it-IT" sz="2800" dirty="0" smtClean="0"/>
          </a:p>
          <a:p>
            <a:pPr marL="109728" indent="0">
              <a:buNone/>
            </a:pPr>
            <a:endParaRPr lang="it-IT" sz="800" b="1" dirty="0" smtClean="0">
              <a:solidFill>
                <a:schemeClr val="tx1">
                  <a:tint val="95000"/>
                </a:schemeClr>
              </a:solidFill>
            </a:endParaRPr>
          </a:p>
          <a:p>
            <a:pPr marL="109728" indent="0">
              <a:buNone/>
            </a:pPr>
            <a:r>
              <a:rPr lang="it-IT" b="1" dirty="0" smtClean="0">
                <a:solidFill>
                  <a:schemeClr val="tx1">
                    <a:tint val="95000"/>
                  </a:schemeClr>
                </a:solidFill>
              </a:rPr>
              <a:t>Scuola </a:t>
            </a: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malakita</a:t>
            </a:r>
            <a:r>
              <a:rPr lang="it-IT" b="1" dirty="0" smtClean="0">
                <a:solidFill>
                  <a:schemeClr val="tx1">
                    <a:tint val="95000"/>
                  </a:schemeClr>
                </a:solidFill>
              </a:rPr>
              <a:t>:</a:t>
            </a:r>
          </a:p>
          <a:p>
            <a:r>
              <a:rPr lang="it-IT" b="1" dirty="0" smtClean="0"/>
              <a:t>Dove? </a:t>
            </a:r>
            <a:r>
              <a:rPr lang="it-IT" dirty="0" smtClean="0"/>
              <a:t>Maghreb</a:t>
            </a:r>
          </a:p>
          <a:p>
            <a:r>
              <a:rPr lang="it-IT" b="1" dirty="0" smtClean="0"/>
              <a:t>Personaggio di riferimento:</a:t>
            </a:r>
            <a:r>
              <a:rPr lang="it-IT" dirty="0" smtClean="0"/>
              <a:t> </a:t>
            </a:r>
            <a:r>
              <a:rPr lang="it-IT" dirty="0"/>
              <a:t>Anas </a:t>
            </a:r>
            <a:r>
              <a:rPr lang="it-IT" dirty="0" err="1"/>
              <a:t>ibn</a:t>
            </a:r>
            <a:r>
              <a:rPr lang="it-IT" dirty="0"/>
              <a:t> </a:t>
            </a:r>
            <a:r>
              <a:rPr lang="it-IT" dirty="0" smtClean="0"/>
              <a:t>Malik</a:t>
            </a:r>
            <a:endParaRPr lang="it-IT" dirty="0"/>
          </a:p>
          <a:p>
            <a:r>
              <a:rPr lang="it-IT" b="1" dirty="0" smtClean="0"/>
              <a:t>Caratteristiche: </a:t>
            </a:r>
            <a:r>
              <a:rPr lang="it-IT" dirty="0" smtClean="0"/>
              <a:t>Importanza alla tradizione e ai dotti di Medina</a:t>
            </a:r>
            <a:endParaRPr lang="it-IT" sz="2800" dirty="0" smtClean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36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it-IT" dirty="0" smtClean="0"/>
              <a:t>Scuole </a:t>
            </a:r>
            <a:r>
              <a:rPr lang="it-IT" dirty="0" smtClean="0"/>
              <a:t>giuridiche sunnite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it-IT" b="1" dirty="0">
                <a:solidFill>
                  <a:schemeClr val="tx1">
                    <a:tint val="95000"/>
                  </a:schemeClr>
                </a:solidFill>
              </a:rPr>
              <a:t>Scuola </a:t>
            </a:r>
            <a:r>
              <a:rPr lang="it-IT" b="1" dirty="0" err="1">
                <a:solidFill>
                  <a:schemeClr val="tx1">
                    <a:tint val="95000"/>
                  </a:schemeClr>
                </a:solidFill>
              </a:rPr>
              <a:t>safita</a:t>
            </a:r>
            <a:endParaRPr lang="it-IT" b="1" dirty="0">
              <a:solidFill>
                <a:schemeClr val="tx1">
                  <a:tint val="95000"/>
                </a:schemeClr>
              </a:solidFill>
            </a:endParaRPr>
          </a:p>
          <a:p>
            <a:r>
              <a:rPr lang="it-IT" b="1" dirty="0" smtClean="0"/>
              <a:t>Dove?</a:t>
            </a:r>
            <a:r>
              <a:rPr lang="it-IT" dirty="0" smtClean="0"/>
              <a:t> Indonesia</a:t>
            </a:r>
            <a:r>
              <a:rPr lang="it-IT" dirty="0"/>
              <a:t>, Siria e Africa </a:t>
            </a:r>
            <a:r>
              <a:rPr lang="it-IT" dirty="0" smtClean="0"/>
              <a:t>orientale</a:t>
            </a:r>
          </a:p>
          <a:p>
            <a:r>
              <a:rPr lang="it-IT" b="1" dirty="0" smtClean="0"/>
              <a:t>Personaggio di riferimento: </a:t>
            </a:r>
            <a:r>
              <a:rPr lang="da-DK" dirty="0"/>
              <a:t>Mohammed ibn Idris al- Shafiʿi </a:t>
            </a:r>
            <a:endParaRPr lang="it-IT" b="1" dirty="0" smtClean="0"/>
          </a:p>
          <a:p>
            <a:r>
              <a:rPr lang="it-IT" b="1" dirty="0" smtClean="0"/>
              <a:t>Caratteristiche: </a:t>
            </a:r>
            <a:r>
              <a:rPr lang="it-IT" dirty="0" smtClean="0"/>
              <a:t>Restrizione </a:t>
            </a:r>
            <a:r>
              <a:rPr lang="it-IT" dirty="0"/>
              <a:t>al ragionamento </a:t>
            </a:r>
            <a:r>
              <a:rPr lang="it-IT" dirty="0" smtClean="0"/>
              <a:t>analogico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smtClean="0"/>
              <a:t> maggior </a:t>
            </a:r>
            <a:r>
              <a:rPr lang="it-IT" dirty="0"/>
              <a:t>aderenza alle </a:t>
            </a:r>
            <a:r>
              <a:rPr lang="it-IT" dirty="0" smtClean="0"/>
              <a:t>leggi tramandate</a:t>
            </a:r>
          </a:p>
          <a:p>
            <a:endParaRPr lang="it-IT" sz="800" dirty="0" smtClean="0"/>
          </a:p>
          <a:p>
            <a:pPr marL="109728" indent="0">
              <a:buNone/>
            </a:pPr>
            <a:r>
              <a:rPr lang="it-IT" b="1" dirty="0">
                <a:solidFill>
                  <a:schemeClr val="tx1">
                    <a:tint val="95000"/>
                  </a:schemeClr>
                </a:solidFill>
              </a:rPr>
              <a:t>Scuola </a:t>
            </a:r>
            <a:r>
              <a:rPr lang="it-IT" b="1" dirty="0" err="1" smtClean="0">
                <a:solidFill>
                  <a:schemeClr val="tx1">
                    <a:tint val="95000"/>
                  </a:schemeClr>
                </a:solidFill>
              </a:rPr>
              <a:t>hambalita</a:t>
            </a:r>
            <a:r>
              <a:rPr lang="it-IT" dirty="0" smtClean="0"/>
              <a:t> </a:t>
            </a:r>
          </a:p>
          <a:p>
            <a:r>
              <a:rPr lang="it-IT" b="1" dirty="0" smtClean="0"/>
              <a:t>Dove? </a:t>
            </a:r>
            <a:r>
              <a:rPr lang="it-IT" dirty="0" smtClean="0"/>
              <a:t>Arabia Saudita</a:t>
            </a:r>
          </a:p>
          <a:p>
            <a:r>
              <a:rPr lang="it-IT" b="1" dirty="0" smtClean="0"/>
              <a:t>Personaggio di riferimento: </a:t>
            </a:r>
            <a:r>
              <a:rPr lang="it-IT" dirty="0"/>
              <a:t>Ahmed </a:t>
            </a:r>
            <a:r>
              <a:rPr lang="it-IT" dirty="0" err="1"/>
              <a:t>ibn</a:t>
            </a:r>
            <a:r>
              <a:rPr lang="it-IT" dirty="0"/>
              <a:t> </a:t>
            </a:r>
            <a:r>
              <a:rPr lang="it-IT" dirty="0" err="1"/>
              <a:t>Ḥanbal</a:t>
            </a:r>
            <a:endParaRPr lang="it-IT" b="1" dirty="0" smtClean="0"/>
          </a:p>
          <a:p>
            <a:r>
              <a:rPr lang="it-IT" b="1" dirty="0" smtClean="0"/>
              <a:t>Caratteristiche:</a:t>
            </a:r>
          </a:p>
          <a:p>
            <a:pPr lvl="1"/>
            <a:r>
              <a:rPr lang="it-IT" dirty="0" smtClean="0"/>
              <a:t>Crisi religiosa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smtClean="0"/>
              <a:t>assoluta fedeltà alle fonti scritte dell’Islam</a:t>
            </a:r>
          </a:p>
          <a:p>
            <a:pPr lvl="1"/>
            <a:r>
              <a:rPr lang="it-IT" dirty="0" smtClean="0"/>
              <a:t>Ragionamento analogico: casi eccezionali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06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smtClean="0"/>
              <a:t>Scuole </a:t>
            </a:r>
            <a:r>
              <a:rPr lang="it-IT" dirty="0" smtClean="0"/>
              <a:t>giuridiche sciite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it-IT" dirty="0" smtClean="0"/>
              <a:t>Il diritto è subordinato </a:t>
            </a:r>
            <a:r>
              <a:rPr lang="it-IT" dirty="0"/>
              <a:t>all’autorità dell’</a:t>
            </a:r>
            <a:r>
              <a:rPr lang="it-IT" b="1" i="1" dirty="0"/>
              <a:t>Imam</a:t>
            </a:r>
          </a:p>
          <a:p>
            <a:pPr lvl="1"/>
            <a:r>
              <a:rPr lang="it-IT" dirty="0" smtClean="0"/>
              <a:t>Persona </a:t>
            </a:r>
            <a:r>
              <a:rPr lang="it-IT" dirty="0"/>
              <a:t>che “sta davanti”</a:t>
            </a:r>
          </a:p>
          <a:p>
            <a:pPr lvl="1"/>
            <a:r>
              <a:rPr lang="it-IT" dirty="0" smtClean="0"/>
              <a:t>Successore di Maometto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smtClean="0">
                <a:sym typeface="Wingdings" panose="05000000000000000000" pitchFamily="2" charset="2"/>
              </a:rPr>
              <a:t> rappresentante del Profeta</a:t>
            </a:r>
            <a:endParaRPr lang="it-IT" dirty="0" smtClean="0"/>
          </a:p>
          <a:p>
            <a:pPr lvl="1"/>
            <a:r>
              <a:rPr lang="it-IT" i="1" dirty="0" err="1" smtClean="0"/>
              <a:t>Isma</a:t>
            </a:r>
            <a:r>
              <a:rPr lang="it-IT" dirty="0" smtClean="0"/>
              <a:t> = </a:t>
            </a:r>
            <a:r>
              <a:rPr lang="it-IT" dirty="0"/>
              <a:t>“immunità dall’errore</a:t>
            </a:r>
            <a:r>
              <a:rPr lang="it-IT" dirty="0" smtClean="0"/>
              <a:t>”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smtClean="0">
                <a:sym typeface="Wingdings" panose="05000000000000000000" pitchFamily="2" charset="2"/>
              </a:rPr>
              <a:t> istituzione di origine divina</a:t>
            </a:r>
            <a:endParaRPr lang="it-IT" dirty="0" smtClean="0"/>
          </a:p>
          <a:p>
            <a:endParaRPr lang="it-IT" b="1" dirty="0" smtClean="0"/>
          </a:p>
          <a:p>
            <a:r>
              <a:rPr lang="it-IT" b="1" dirty="0" smtClean="0"/>
              <a:t>Compiti dell’</a:t>
            </a:r>
            <a:r>
              <a:rPr lang="it-IT" b="1" i="1" dirty="0" smtClean="0"/>
              <a:t>Imam</a:t>
            </a:r>
            <a:r>
              <a:rPr lang="it-IT" b="1" dirty="0" smtClean="0"/>
              <a:t>:</a:t>
            </a:r>
          </a:p>
          <a:p>
            <a:pPr lvl="1"/>
            <a:r>
              <a:rPr lang="it-IT" dirty="0"/>
              <a:t>Governare </a:t>
            </a:r>
            <a:r>
              <a:rPr lang="it-IT" dirty="0"/>
              <a:t>la comunità musulmana </a:t>
            </a:r>
            <a:endParaRPr lang="it-IT" dirty="0"/>
          </a:p>
          <a:p>
            <a:pPr lvl="1"/>
            <a:r>
              <a:rPr lang="it-IT" dirty="0"/>
              <a:t>Interpretare i testi religiosi e la </a:t>
            </a:r>
            <a:r>
              <a:rPr lang="it-IT" dirty="0"/>
              <a:t>legge e cogliere il loro </a:t>
            </a:r>
            <a:r>
              <a:rPr lang="it-IT" dirty="0"/>
              <a:t>significato</a:t>
            </a:r>
            <a:endParaRPr lang="it-IT" dirty="0"/>
          </a:p>
          <a:p>
            <a:pPr lvl="1"/>
            <a:r>
              <a:rPr lang="it-IT" dirty="0"/>
              <a:t>Guidare </a:t>
            </a:r>
            <a:r>
              <a:rPr lang="it-IT" dirty="0"/>
              <a:t>gli uomini nella vita </a:t>
            </a:r>
            <a:r>
              <a:rPr lang="it-IT" dirty="0"/>
              <a:t>spirituale (dirige </a:t>
            </a:r>
            <a:r>
              <a:rPr lang="it-IT" dirty="0"/>
              <a:t>la preghiera pubblica </a:t>
            </a:r>
            <a:r>
              <a:rPr lang="it-IT" dirty="0" smtClean="0"/>
              <a:t>e </a:t>
            </a:r>
            <a:r>
              <a:rPr lang="it-IT" dirty="0"/>
              <a:t>collettiva </a:t>
            </a:r>
            <a:r>
              <a:rPr lang="it-IT" dirty="0"/>
              <a:t>del venerdì)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14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smtClean="0"/>
              <a:t>Fatwa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300" b="1" dirty="0" smtClean="0"/>
              <a:t>Significato: </a:t>
            </a:r>
            <a:r>
              <a:rPr lang="it-IT" sz="2300" i="1" dirty="0" err="1"/>
              <a:t>fatwā</a:t>
            </a:r>
            <a:r>
              <a:rPr lang="it-IT" sz="2300" dirty="0" smtClean="0"/>
              <a:t> </a:t>
            </a:r>
            <a:r>
              <a:rPr lang="it-IT" sz="2300" dirty="0" smtClean="0"/>
              <a:t>= parere </a:t>
            </a:r>
            <a:r>
              <a:rPr lang="it-IT" sz="2300" dirty="0" smtClean="0"/>
              <a:t>consultivo</a:t>
            </a:r>
          </a:p>
          <a:p>
            <a:r>
              <a:rPr lang="it-IT" sz="2300" b="1" dirty="0" smtClean="0"/>
              <a:t>S</a:t>
            </a:r>
            <a:r>
              <a:rPr lang="it-IT" sz="2300" b="1" dirty="0" smtClean="0"/>
              <a:t>entenza religiosa</a:t>
            </a:r>
            <a:endParaRPr lang="it-IT" sz="2300" dirty="0"/>
          </a:p>
          <a:p>
            <a:pPr lvl="1"/>
            <a:r>
              <a:rPr lang="it-IT" sz="2300" dirty="0" smtClean="0"/>
              <a:t>Richiesta da un </a:t>
            </a:r>
            <a:r>
              <a:rPr lang="it-IT" sz="2300" i="1" dirty="0" err="1" smtClean="0"/>
              <a:t>qadi</a:t>
            </a:r>
            <a:r>
              <a:rPr lang="it-IT" sz="2300" dirty="0" smtClean="0"/>
              <a:t> (giudice </a:t>
            </a:r>
            <a:r>
              <a:rPr lang="it-IT" sz="2300" dirty="0"/>
              <a:t>musulmano) </a:t>
            </a:r>
            <a:r>
              <a:rPr lang="it-IT" sz="2300" dirty="0" smtClean="0"/>
              <a:t>per conoscere l’orientamento </a:t>
            </a:r>
            <a:r>
              <a:rPr lang="it-IT" sz="2300" dirty="0"/>
              <a:t>di una fattispecie </a:t>
            </a:r>
            <a:r>
              <a:rPr lang="it-IT" sz="2300" dirty="0" smtClean="0"/>
              <a:t>giuridica</a:t>
            </a:r>
            <a:endParaRPr lang="it-IT" sz="2300" dirty="0" smtClean="0"/>
          </a:p>
          <a:p>
            <a:pPr lvl="1"/>
            <a:r>
              <a:rPr lang="it-IT" sz="2300" dirty="0" smtClean="0"/>
              <a:t>Emessa da un </a:t>
            </a:r>
            <a:r>
              <a:rPr lang="it-IT" sz="2300" i="1" dirty="0" err="1" smtClean="0"/>
              <a:t>faqih</a:t>
            </a:r>
            <a:r>
              <a:rPr lang="it-IT" sz="2300" dirty="0" smtClean="0"/>
              <a:t> (esperto di </a:t>
            </a:r>
            <a:r>
              <a:rPr lang="it-IT" sz="2300" i="1" dirty="0" err="1" smtClean="0"/>
              <a:t>Shari’a</a:t>
            </a:r>
            <a:r>
              <a:rPr lang="it-IT" sz="2300" dirty="0" smtClean="0"/>
              <a:t>) di una scuola giuridica sunnita o sciita</a:t>
            </a:r>
            <a:endParaRPr lang="it-IT" sz="2300" dirty="0" smtClean="0"/>
          </a:p>
          <a:p>
            <a:r>
              <a:rPr lang="it-IT" sz="2300" b="1" dirty="0" smtClean="0"/>
              <a:t>Consiglio riguardante un comportamento</a:t>
            </a:r>
          </a:p>
          <a:p>
            <a:pPr lvl="1"/>
            <a:r>
              <a:rPr lang="it-IT" sz="2300" dirty="0" smtClean="0"/>
              <a:t>Richiesto da un </a:t>
            </a:r>
            <a:r>
              <a:rPr lang="it-IT" sz="2300" i="1" dirty="0" err="1" smtClean="0"/>
              <a:t>qadi</a:t>
            </a:r>
            <a:r>
              <a:rPr lang="it-IT" sz="2300" dirty="0" smtClean="0"/>
              <a:t>, </a:t>
            </a:r>
            <a:r>
              <a:rPr lang="it-IT" sz="2300" dirty="0" smtClean="0"/>
              <a:t>da un musulmano o da un non credente</a:t>
            </a:r>
          </a:p>
          <a:p>
            <a:pPr lvl="1"/>
            <a:r>
              <a:rPr lang="it-IT" sz="2300" dirty="0" smtClean="0"/>
              <a:t>Emesso da un </a:t>
            </a:r>
            <a:r>
              <a:rPr lang="it-IT" sz="2300" i="1" dirty="0" err="1" smtClean="0"/>
              <a:t>faqih</a:t>
            </a:r>
            <a:r>
              <a:rPr lang="it-IT" sz="2300" dirty="0" smtClean="0"/>
              <a:t> detto </a:t>
            </a:r>
            <a:r>
              <a:rPr lang="it-IT" sz="2300" i="1" dirty="0" err="1" smtClean="0"/>
              <a:t>mufti</a:t>
            </a:r>
            <a:r>
              <a:rPr lang="it-IT" sz="2300" dirty="0" smtClean="0"/>
              <a:t> </a:t>
            </a:r>
            <a:endParaRPr lang="it-IT" sz="2300" dirty="0" smtClean="0"/>
          </a:p>
          <a:p>
            <a:pPr lvl="1"/>
            <a:r>
              <a:rPr lang="it-IT" sz="2300" i="1" dirty="0" err="1" smtClean="0"/>
              <a:t>Qadi</a:t>
            </a:r>
            <a:r>
              <a:rPr lang="it-IT" sz="2300" dirty="0" smtClean="0"/>
              <a:t> e </a:t>
            </a:r>
            <a:r>
              <a:rPr lang="it-IT" sz="2300" i="1" dirty="0" err="1" smtClean="0"/>
              <a:t>mufti</a:t>
            </a:r>
            <a:r>
              <a:rPr lang="it-IT" sz="2300" dirty="0" smtClean="0"/>
              <a:t> aderiscono alla stessa scuola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sz="2300" dirty="0" smtClean="0">
                <a:sym typeface="Wingdings" panose="05000000000000000000" pitchFamily="2" charset="2"/>
              </a:rPr>
              <a:t> fatwa obbligatoria</a:t>
            </a:r>
          </a:p>
          <a:p>
            <a:pPr lvl="1"/>
            <a:r>
              <a:rPr lang="it-IT" sz="2300" i="1" dirty="0" err="1" smtClean="0">
                <a:sym typeface="Wingdings" panose="05000000000000000000" pitchFamily="2" charset="2"/>
              </a:rPr>
              <a:t>Qadi</a:t>
            </a:r>
            <a:r>
              <a:rPr lang="it-IT" sz="2300" dirty="0" smtClean="0">
                <a:sym typeface="Wingdings" panose="05000000000000000000" pitchFamily="2" charset="2"/>
              </a:rPr>
              <a:t> e </a:t>
            </a:r>
            <a:r>
              <a:rPr lang="it-IT" sz="2300" i="1" dirty="0" err="1" smtClean="0">
                <a:sym typeface="Wingdings" panose="05000000000000000000" pitchFamily="2" charset="2"/>
              </a:rPr>
              <a:t>mufti</a:t>
            </a:r>
            <a:r>
              <a:rPr lang="it-IT" sz="2300" dirty="0" smtClean="0">
                <a:sym typeface="Wingdings" panose="05000000000000000000" pitchFamily="2" charset="2"/>
              </a:rPr>
              <a:t> non aderiscono alla stessa scuola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sz="2300" dirty="0" smtClean="0">
                <a:sym typeface="Wingdings" panose="05000000000000000000" pitchFamily="2" charset="2"/>
              </a:rPr>
              <a:t> fatwa = parere. </a:t>
            </a:r>
            <a:endParaRPr lang="it-IT" sz="23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15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Il diritto islamico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it-IT" sz="2400" dirty="0" smtClean="0"/>
              <a:t>Islam = religione sociale. I Musulmani devono osservare la </a:t>
            </a:r>
            <a:r>
              <a:rPr lang="it-IT" sz="2400" i="1" dirty="0" err="1" smtClean="0"/>
              <a:t>Shari’a</a:t>
            </a:r>
            <a:r>
              <a:rPr lang="it-IT" sz="2400" dirty="0" smtClean="0"/>
              <a:t>:</a:t>
            </a:r>
            <a:endParaRPr lang="it-IT" sz="2400" i="1" dirty="0" smtClean="0"/>
          </a:p>
          <a:p>
            <a:r>
              <a:rPr lang="it-IT" sz="2400" b="1" i="1" dirty="0" err="1" smtClean="0"/>
              <a:t>Shari’a</a:t>
            </a:r>
            <a:r>
              <a:rPr lang="it-IT" sz="2400" dirty="0" smtClean="0"/>
              <a:t> (= sentiero, via)</a:t>
            </a:r>
          </a:p>
          <a:p>
            <a:pPr lvl="1"/>
            <a:r>
              <a:rPr lang="it-IT" sz="2400" dirty="0" smtClean="0"/>
              <a:t>Legge o norma rituale</a:t>
            </a:r>
          </a:p>
          <a:p>
            <a:pPr lvl="1"/>
            <a:r>
              <a:rPr lang="it-IT" sz="2400" dirty="0" smtClean="0"/>
              <a:t>Volontà divina manifestatasi a Maometto: perfetta e immutabile</a:t>
            </a:r>
          </a:p>
          <a:p>
            <a:r>
              <a:rPr lang="it-IT" sz="2400" b="1" i="1" dirty="0" err="1" smtClean="0"/>
              <a:t>Fiqh</a:t>
            </a:r>
            <a:r>
              <a:rPr lang="it-IT" sz="2400" i="1" dirty="0" smtClean="0"/>
              <a:t> </a:t>
            </a:r>
            <a:r>
              <a:rPr lang="it-IT" sz="2400" dirty="0" smtClean="0"/>
              <a:t>(= comprendere, capire)</a:t>
            </a:r>
          </a:p>
          <a:p>
            <a:pPr lvl="1"/>
            <a:r>
              <a:rPr lang="it-IT" sz="2400" dirty="0" smtClean="0"/>
              <a:t>Lettura </a:t>
            </a:r>
            <a:r>
              <a:rPr lang="it-IT" sz="2400" dirty="0"/>
              <a:t>della </a:t>
            </a:r>
            <a:r>
              <a:rPr lang="it-IT" sz="2400" i="1" dirty="0" err="1" smtClean="0"/>
              <a:t>Shari’a</a:t>
            </a:r>
            <a:r>
              <a:rPr lang="it-IT" sz="2400" dirty="0" smtClean="0"/>
              <a:t> </a:t>
            </a:r>
            <a:r>
              <a:rPr lang="it-IT" sz="2400" dirty="0" smtClean="0"/>
              <a:t>per arrivarne alla comprensione esatta</a:t>
            </a:r>
            <a:endParaRPr lang="it-IT" sz="2400" dirty="0"/>
          </a:p>
          <a:p>
            <a:pPr lvl="1"/>
            <a:r>
              <a:rPr lang="it-IT" sz="2400" dirty="0" smtClean="0"/>
              <a:t>Operata da teologi-giuristi esperti attraverso </a:t>
            </a:r>
            <a:r>
              <a:rPr lang="it-IT" sz="2400" i="1" dirty="0" smtClean="0"/>
              <a:t>fatwa </a:t>
            </a:r>
            <a:r>
              <a:rPr lang="it-IT" sz="1800" dirty="0" smtClean="0">
                <a:sym typeface="Wingdings" panose="05000000000000000000" pitchFamily="2" charset="2"/>
              </a:rPr>
              <a:t> </a:t>
            </a:r>
            <a:r>
              <a:rPr lang="it-IT" sz="2400" dirty="0" smtClean="0">
                <a:sym typeface="Wingdings" panose="05000000000000000000" pitchFamily="2" charset="2"/>
              </a:rPr>
              <a:t>scuole giuridiche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26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Fonti della </a:t>
            </a:r>
            <a:r>
              <a:rPr lang="it-IT" i="1" dirty="0" err="1" smtClean="0"/>
              <a:t>Shari’a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it-IT" b="1" dirty="0">
                <a:solidFill>
                  <a:schemeClr val="tx1">
                    <a:tint val="95000"/>
                  </a:schemeClr>
                </a:solidFill>
              </a:rPr>
              <a:t>Fonti canoniche:</a:t>
            </a:r>
          </a:p>
          <a:p>
            <a:pPr marL="109728" indent="0">
              <a:buNone/>
            </a:pPr>
            <a:r>
              <a:rPr lang="it-IT" dirty="0" smtClean="0">
                <a:solidFill>
                  <a:schemeClr val="accent3"/>
                </a:solidFill>
              </a:rPr>
              <a:t>1. </a:t>
            </a:r>
            <a:r>
              <a:rPr lang="it-IT" dirty="0" smtClean="0"/>
              <a:t>Corano </a:t>
            </a:r>
            <a:r>
              <a:rPr lang="it-IT" dirty="0"/>
              <a:t>(</a:t>
            </a:r>
            <a:r>
              <a:rPr lang="it-IT" i="1" dirty="0" smtClean="0"/>
              <a:t>al-</a:t>
            </a:r>
            <a:r>
              <a:rPr lang="it-IT" i="1" dirty="0" err="1" smtClean="0"/>
              <a:t>Qurʾān</a:t>
            </a:r>
            <a:r>
              <a:rPr lang="it-IT" dirty="0" smtClean="0"/>
              <a:t>)</a:t>
            </a:r>
          </a:p>
          <a:p>
            <a:pPr marL="109728" indent="0">
              <a:buNone/>
            </a:pPr>
            <a:r>
              <a:rPr lang="it-IT" dirty="0" smtClean="0">
                <a:solidFill>
                  <a:schemeClr val="accent3"/>
                </a:solidFill>
              </a:rPr>
              <a:t>2. </a:t>
            </a:r>
            <a:r>
              <a:rPr lang="it-IT" dirty="0" smtClean="0"/>
              <a:t>Sunna </a:t>
            </a:r>
            <a:r>
              <a:rPr lang="it-IT" dirty="0" smtClean="0"/>
              <a:t>(</a:t>
            </a:r>
            <a:r>
              <a:rPr lang="it-IT" i="1" dirty="0" err="1" smtClean="0"/>
              <a:t>Sunnah</a:t>
            </a:r>
            <a:r>
              <a:rPr lang="it-IT" dirty="0" smtClean="0"/>
              <a:t>)</a:t>
            </a:r>
          </a:p>
          <a:p>
            <a:pPr marL="109728" indent="0">
              <a:buNone/>
            </a:pPr>
            <a:r>
              <a:rPr lang="it-IT" dirty="0" smtClean="0">
                <a:solidFill>
                  <a:schemeClr val="accent3"/>
                </a:solidFill>
              </a:rPr>
              <a:t>3. </a:t>
            </a:r>
            <a:r>
              <a:rPr lang="it-IT" i="1" dirty="0" err="1" smtClean="0"/>
              <a:t>Igma</a:t>
            </a:r>
            <a:endParaRPr lang="it-IT" i="1" dirty="0" smtClean="0"/>
          </a:p>
          <a:p>
            <a:pPr marL="109728" indent="0">
              <a:buNone/>
            </a:pPr>
            <a:r>
              <a:rPr lang="it-IT" dirty="0" smtClean="0">
                <a:solidFill>
                  <a:schemeClr val="accent3"/>
                </a:solidFill>
              </a:rPr>
              <a:t>4. </a:t>
            </a:r>
            <a:r>
              <a:rPr lang="it-IT" i="1" dirty="0" err="1" smtClean="0"/>
              <a:t>Qiyas</a:t>
            </a:r>
            <a:endParaRPr lang="it-IT" i="1" dirty="0" smtClean="0"/>
          </a:p>
          <a:p>
            <a:pPr marL="624078" indent="-514350">
              <a:buFont typeface="+mj-lt"/>
              <a:buAutoNum type="arabicPeriod"/>
            </a:pPr>
            <a:endParaRPr lang="it-IT" dirty="0" smtClean="0"/>
          </a:p>
          <a:p>
            <a:pPr marL="45720" indent="0">
              <a:buNone/>
            </a:pPr>
            <a:r>
              <a:rPr lang="it-IT" b="1" dirty="0">
                <a:solidFill>
                  <a:schemeClr val="tx1">
                    <a:tint val="95000"/>
                  </a:schemeClr>
                </a:solidFill>
              </a:rPr>
              <a:t>Fonti non canoniche:</a:t>
            </a:r>
          </a:p>
          <a:p>
            <a:pPr marL="109538" indent="0">
              <a:buNone/>
            </a:pPr>
            <a:r>
              <a:rPr lang="it-IT" dirty="0" smtClean="0">
                <a:solidFill>
                  <a:schemeClr val="accent3"/>
                </a:solidFill>
              </a:rPr>
              <a:t>5. </a:t>
            </a:r>
            <a:r>
              <a:rPr lang="it-IT" i="1" dirty="0" err="1" smtClean="0"/>
              <a:t>Uruf</a:t>
            </a:r>
            <a:endParaRPr lang="it-IT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3</a:t>
            </a:fld>
            <a:endParaRPr lang="it-IT"/>
          </a:p>
        </p:txBody>
      </p:sp>
      <p:pic>
        <p:nvPicPr>
          <p:cNvPr id="2052" name="Picture 4" descr="http://3.bp.blogspot.com/-UHY4cyUmFQM/Up98phuE0JI/AAAAAAAAAAY/IxZPvFZn1Lo/s640/6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852936"/>
            <a:ext cx="4067944" cy="3050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smtClean="0"/>
              <a:t>1. Corano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b="1" dirty="0" smtClean="0"/>
              <a:t>Etimologia: </a:t>
            </a:r>
            <a:r>
              <a:rPr lang="it-IT" i="1" dirty="0" err="1" smtClean="0"/>
              <a:t>Qur</a:t>
            </a:r>
            <a:r>
              <a:rPr lang="it-IT" i="1" dirty="0" smtClean="0"/>
              <a:t>’</a:t>
            </a:r>
            <a:r>
              <a:rPr lang="it-IT" i="1" dirty="0" err="1" smtClean="0"/>
              <a:t>àn</a:t>
            </a:r>
            <a:r>
              <a:rPr lang="it-IT" dirty="0" smtClean="0"/>
              <a:t> = recitazione, lettura</a:t>
            </a:r>
          </a:p>
          <a:p>
            <a:r>
              <a:rPr lang="it-IT" b="1" dirty="0" smtClean="0"/>
              <a:t>Struttura: </a:t>
            </a:r>
            <a:r>
              <a:rPr lang="it-IT" dirty="0" smtClean="0"/>
              <a:t>114 </a:t>
            </a:r>
            <a:r>
              <a:rPr lang="it-IT" i="1" dirty="0" err="1" smtClean="0"/>
              <a:t>sure</a:t>
            </a:r>
            <a:r>
              <a:rPr lang="it-IT" dirty="0" smtClean="0"/>
              <a:t> (capitoli), 6236 versi in totale</a:t>
            </a:r>
          </a:p>
          <a:p>
            <a:r>
              <a:rPr lang="it-IT" b="1" dirty="0" smtClean="0"/>
              <a:t>Trasmissione: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Secondo la tradizione: testo ricopiato dal mantello dell’Arcangelo Gabriele</a:t>
            </a:r>
          </a:p>
          <a:p>
            <a:pPr lvl="1"/>
            <a:r>
              <a:rPr lang="it-IT" dirty="0" smtClean="0"/>
              <a:t>Secondo i fatti storici: testo trasmesso oralmente da Maometto, raccolto su ossa, pelli e pietre </a:t>
            </a:r>
          </a:p>
          <a:p>
            <a:r>
              <a:rPr lang="it-IT" b="1" dirty="0" smtClean="0"/>
              <a:t>Lingua: </a:t>
            </a:r>
          </a:p>
          <a:p>
            <a:pPr lvl="1"/>
            <a:r>
              <a:rPr lang="it-IT" dirty="0" smtClean="0"/>
              <a:t>Arabo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smtClean="0"/>
              <a:t>1. Corano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44824"/>
            <a:ext cx="5184576" cy="4325112"/>
          </a:xfrm>
        </p:spPr>
        <p:txBody>
          <a:bodyPr>
            <a:noAutofit/>
          </a:bodyPr>
          <a:lstStyle/>
          <a:p>
            <a:r>
              <a:rPr lang="it-IT" b="1" dirty="0" smtClean="0"/>
              <a:t>Lettura:</a:t>
            </a:r>
          </a:p>
          <a:p>
            <a:pPr lvl="1"/>
            <a:r>
              <a:rPr lang="it-IT" dirty="0" smtClean="0"/>
              <a:t>Dovrebbe essere regalato da un musulmano e non acquistato</a:t>
            </a:r>
          </a:p>
          <a:p>
            <a:pPr lvl="1"/>
            <a:r>
              <a:rPr lang="it-IT" dirty="0" smtClean="0"/>
              <a:t>Dovrebbe </a:t>
            </a:r>
            <a:r>
              <a:rPr lang="it-IT" dirty="0"/>
              <a:t>essere letto in lingua originale</a:t>
            </a:r>
          </a:p>
          <a:p>
            <a:pPr lvl="1"/>
            <a:r>
              <a:rPr lang="it-IT" dirty="0" smtClean="0"/>
              <a:t>Dopo la lettura, deve essere lasciato chiuso</a:t>
            </a:r>
          </a:p>
          <a:p>
            <a:r>
              <a:rPr lang="it-IT" b="1" dirty="0" smtClean="0"/>
              <a:t>Versioni: </a:t>
            </a:r>
            <a:r>
              <a:rPr lang="it-IT" dirty="0" smtClean="0"/>
              <a:t>diverse versioni del Corano con i Califfati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smtClean="0">
                <a:sym typeface="Wingdings" panose="05000000000000000000" pitchFamily="2" charset="2"/>
              </a:rPr>
              <a:t> c</a:t>
            </a:r>
            <a:r>
              <a:rPr lang="it-IT" dirty="0" smtClean="0"/>
              <a:t>onservazione di un’unica versione (terzo Califfato)</a:t>
            </a:r>
          </a:p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5</a:t>
            </a:fld>
            <a:endParaRPr lang="it-IT"/>
          </a:p>
        </p:txBody>
      </p:sp>
      <p:pic>
        <p:nvPicPr>
          <p:cNvPr id="1026" name="Picture 2" descr="http://www.getsymbols.com/wp-content/uploads/2012/05/symbol-of-qur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626" y="1988840"/>
            <a:ext cx="2766814" cy="276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5765626" y="5013176"/>
            <a:ext cx="2766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alibri" panose="020F0502020204030204" pitchFamily="34" charset="0"/>
              </a:rPr>
              <a:t>Calligrafia di "Corano"</a:t>
            </a:r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40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smtClean="0"/>
              <a:t>2. Sunna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44824"/>
            <a:ext cx="5779362" cy="4325112"/>
          </a:xfrm>
        </p:spPr>
        <p:txBody>
          <a:bodyPr>
            <a:noAutofit/>
          </a:bodyPr>
          <a:lstStyle/>
          <a:p>
            <a:r>
              <a:rPr lang="it-IT" b="1" dirty="0" smtClean="0"/>
              <a:t>Etimologia: </a:t>
            </a:r>
            <a:r>
              <a:rPr lang="it-IT" i="1" dirty="0" err="1" smtClean="0"/>
              <a:t>sunnah</a:t>
            </a:r>
            <a:r>
              <a:rPr lang="it-IT" dirty="0" smtClean="0"/>
              <a:t> </a:t>
            </a:r>
            <a:r>
              <a:rPr lang="it-IT" dirty="0" smtClean="0"/>
              <a:t>= pratica di vita</a:t>
            </a:r>
          </a:p>
          <a:p>
            <a:r>
              <a:rPr lang="it-IT" b="1" dirty="0" smtClean="0"/>
              <a:t>Struttura: </a:t>
            </a:r>
          </a:p>
          <a:p>
            <a:pPr lvl="1"/>
            <a:r>
              <a:rPr lang="it-IT" dirty="0" smtClean="0"/>
              <a:t>Sciiti</a:t>
            </a:r>
            <a:r>
              <a:rPr lang="it-IT" dirty="0"/>
              <a:t>: 3 </a:t>
            </a:r>
            <a:r>
              <a:rPr lang="it-IT" dirty="0" smtClean="0"/>
              <a:t>libri </a:t>
            </a:r>
            <a:endParaRPr lang="it-IT" dirty="0"/>
          </a:p>
          <a:p>
            <a:pPr lvl="1"/>
            <a:r>
              <a:rPr lang="it-IT" dirty="0" smtClean="0"/>
              <a:t>Sunniti</a:t>
            </a:r>
            <a:r>
              <a:rPr lang="it-IT" dirty="0"/>
              <a:t>: 6 libri</a:t>
            </a:r>
          </a:p>
          <a:p>
            <a:r>
              <a:rPr lang="it-IT" b="1" dirty="0" smtClean="0"/>
              <a:t>Trasmissione:</a:t>
            </a:r>
          </a:p>
          <a:p>
            <a:pPr lvl="1"/>
            <a:r>
              <a:rPr lang="it-IT" dirty="0" smtClean="0"/>
              <a:t>Trasmissione orale</a:t>
            </a:r>
          </a:p>
          <a:p>
            <a:pPr lvl="1"/>
            <a:r>
              <a:rPr lang="it-IT" i="1" dirty="0" err="1" smtClean="0"/>
              <a:t>Hadit</a:t>
            </a:r>
            <a:r>
              <a:rPr lang="it-IT" dirty="0"/>
              <a:t>: aneddoti, </a:t>
            </a:r>
            <a:r>
              <a:rPr lang="it-IT" dirty="0" smtClean="0"/>
              <a:t>racconti</a:t>
            </a:r>
          </a:p>
          <a:p>
            <a:r>
              <a:rPr lang="it-IT" b="1" dirty="0" smtClean="0"/>
              <a:t>Contenuto:</a:t>
            </a:r>
          </a:p>
          <a:p>
            <a:pPr lvl="1"/>
            <a:r>
              <a:rPr lang="it-IT" dirty="0" smtClean="0"/>
              <a:t>Ampliamento </a:t>
            </a:r>
            <a:r>
              <a:rPr lang="it-IT" dirty="0"/>
              <a:t>del Corano</a:t>
            </a:r>
          </a:p>
          <a:p>
            <a:pPr lvl="1"/>
            <a:r>
              <a:rPr lang="it-IT" dirty="0" smtClean="0"/>
              <a:t>Detti, fatti e comportamenti del profeta Maometto </a:t>
            </a:r>
            <a:r>
              <a:rPr lang="it-IT" sz="1800" dirty="0" smtClean="0">
                <a:sym typeface="Wingdings" pitchFamily="2" charset="2"/>
              </a:rPr>
              <a:t></a:t>
            </a:r>
            <a:r>
              <a:rPr lang="it-IT" dirty="0" smtClean="0">
                <a:sym typeface="Wingdings" pitchFamily="2" charset="2"/>
              </a:rPr>
              <a:t> esempi da seguire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6</a:t>
            </a:fld>
            <a:endParaRPr lang="it-IT"/>
          </a:p>
        </p:txBody>
      </p:sp>
      <p:pic>
        <p:nvPicPr>
          <p:cNvPr id="3074" name="Picture 2" descr="File:سنن الدارقطني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890" y="1628800"/>
            <a:ext cx="2122796" cy="3076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5958874" y="4859868"/>
            <a:ext cx="2429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alibri" panose="020F0502020204030204" pitchFamily="34" charset="0"/>
              </a:rPr>
              <a:t>Sunna del X secolo</a:t>
            </a:r>
            <a:endParaRPr lang="it-IT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smtClean="0"/>
              <a:t>3. </a:t>
            </a:r>
            <a:r>
              <a:rPr lang="it-IT" i="1" dirty="0" err="1" smtClean="0"/>
              <a:t>Igma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44824"/>
            <a:ext cx="5184576" cy="4325112"/>
          </a:xfrm>
        </p:spPr>
        <p:txBody>
          <a:bodyPr>
            <a:noAutofit/>
          </a:bodyPr>
          <a:lstStyle/>
          <a:p>
            <a:r>
              <a:rPr lang="it-IT" b="1" dirty="0" smtClean="0"/>
              <a:t>Etimologia:</a:t>
            </a:r>
            <a:r>
              <a:rPr lang="it-IT" dirty="0" smtClean="0"/>
              <a:t> </a:t>
            </a:r>
            <a:r>
              <a:rPr lang="it-IT" i="1" dirty="0" err="1"/>
              <a:t>i</a:t>
            </a:r>
            <a:r>
              <a:rPr lang="it-IT" i="1" dirty="0" err="1" smtClean="0"/>
              <a:t>jma</a:t>
            </a:r>
            <a:r>
              <a:rPr lang="it-IT" dirty="0" smtClean="0"/>
              <a:t> </a:t>
            </a:r>
            <a:r>
              <a:rPr lang="it-IT" dirty="0" smtClean="0"/>
              <a:t>= consenso [dei dotti]</a:t>
            </a:r>
          </a:p>
          <a:p>
            <a:r>
              <a:rPr lang="it-IT" b="1" dirty="0" smtClean="0"/>
              <a:t>Che </a:t>
            </a:r>
            <a:r>
              <a:rPr lang="it-IT" b="1" dirty="0" smtClean="0"/>
              <a:t>cos’è?</a:t>
            </a:r>
          </a:p>
          <a:p>
            <a:pPr lvl="1"/>
            <a:r>
              <a:rPr lang="it-IT" dirty="0" smtClean="0"/>
              <a:t>Consenso della </a:t>
            </a:r>
            <a:r>
              <a:rPr lang="it-IT" i="1" dirty="0" smtClean="0"/>
              <a:t>umma</a:t>
            </a:r>
            <a:r>
              <a:rPr lang="it-IT" dirty="0"/>
              <a:t> </a:t>
            </a:r>
            <a:r>
              <a:rPr lang="it-IT" dirty="0" smtClean="0"/>
              <a:t>(comunità di musulmani)</a:t>
            </a:r>
            <a:endParaRPr lang="it-IT" dirty="0" smtClean="0"/>
          </a:p>
          <a:p>
            <a:pPr lvl="1"/>
            <a:r>
              <a:rPr lang="it-IT" dirty="0" smtClean="0"/>
              <a:t>Consenso dato da </a:t>
            </a:r>
            <a:r>
              <a:rPr lang="it-IT" i="1" dirty="0" smtClean="0"/>
              <a:t>ulema</a:t>
            </a:r>
            <a:r>
              <a:rPr lang="it-IT" dirty="0" smtClean="0"/>
              <a:t> </a:t>
            </a:r>
            <a:r>
              <a:rPr lang="it-IT" dirty="0"/>
              <a:t>(dotti musulmani di scienze religiose</a:t>
            </a:r>
            <a:r>
              <a:rPr lang="it-IT" dirty="0" smtClean="0"/>
              <a:t>)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smtClean="0">
                <a:sym typeface="Wingdings" panose="05000000000000000000" pitchFamily="2" charset="2"/>
              </a:rPr>
              <a:t> hanno il diritto di pronunciare giudizi</a:t>
            </a:r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/>
              <a:t>legittimità </a:t>
            </a:r>
            <a:r>
              <a:rPr lang="it-IT" dirty="0" smtClean="0"/>
              <a:t>dell’</a:t>
            </a:r>
            <a:r>
              <a:rPr lang="it-IT" i="1" dirty="0" err="1" smtClean="0"/>
              <a:t>Igma</a:t>
            </a:r>
            <a:r>
              <a:rPr lang="it-IT" dirty="0" smtClean="0"/>
              <a:t> è </a:t>
            </a:r>
            <a:r>
              <a:rPr lang="it-IT" dirty="0"/>
              <a:t>data da un </a:t>
            </a:r>
            <a:r>
              <a:rPr lang="it-IT" i="1" dirty="0" err="1"/>
              <a:t>h</a:t>
            </a:r>
            <a:r>
              <a:rPr lang="it-IT" i="1" dirty="0" err="1" smtClean="0"/>
              <a:t>adit</a:t>
            </a:r>
            <a:r>
              <a:rPr lang="it-IT" dirty="0" smtClean="0"/>
              <a:t> </a:t>
            </a:r>
            <a:r>
              <a:rPr lang="it-IT" dirty="0" smtClean="0"/>
              <a:t>del </a:t>
            </a:r>
            <a:r>
              <a:rPr lang="it-IT" dirty="0"/>
              <a:t>profeta </a:t>
            </a:r>
            <a:r>
              <a:rPr lang="it-IT" dirty="0" smtClean="0"/>
              <a:t>Maometto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dirty="0" smtClean="0">
                <a:sym typeface="Wingdings" panose="05000000000000000000" pitchFamily="2" charset="2"/>
              </a:rPr>
              <a:t> Sunna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7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512221"/>
            <a:ext cx="2664296" cy="1833558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5796136" y="4581128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alibri" panose="020F0502020204030204" pitchFamily="34" charset="0"/>
              </a:rPr>
              <a:t>Studenti </a:t>
            </a:r>
            <a:r>
              <a:rPr lang="it-IT" i="1" dirty="0" err="1" smtClean="0">
                <a:latin typeface="Calibri" panose="020F0502020204030204" pitchFamily="34" charset="0"/>
              </a:rPr>
              <a:t>ulama</a:t>
            </a:r>
            <a:r>
              <a:rPr lang="it-IT" dirty="0" smtClean="0">
                <a:latin typeface="Calibri" panose="020F0502020204030204" pitchFamily="34" charset="0"/>
              </a:rPr>
              <a:t> e maestro di una </a:t>
            </a:r>
            <a:r>
              <a:rPr lang="it-IT" i="1" dirty="0" err="1" smtClean="0">
                <a:latin typeface="Calibri" panose="020F0502020204030204" pitchFamily="34" charset="0"/>
              </a:rPr>
              <a:t>madrasah</a:t>
            </a:r>
            <a:r>
              <a:rPr lang="it-IT" dirty="0" smtClean="0">
                <a:latin typeface="Calibri" panose="020F0502020204030204" pitchFamily="34" charset="0"/>
              </a:rPr>
              <a:t> (scuola) ottomana</a:t>
            </a:r>
            <a:endParaRPr lang="it-IT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it-IT" dirty="0" smtClean="0"/>
              <a:t>4. </a:t>
            </a:r>
            <a:r>
              <a:rPr lang="it-IT" i="1" dirty="0" err="1" smtClean="0"/>
              <a:t>Qiyas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Significato: </a:t>
            </a:r>
            <a:r>
              <a:rPr lang="it-IT" i="1" dirty="0" err="1" smtClean="0"/>
              <a:t>qiyas</a:t>
            </a:r>
            <a:r>
              <a:rPr lang="it-IT" dirty="0" smtClean="0"/>
              <a:t> = misura, analogia</a:t>
            </a:r>
            <a:endParaRPr lang="it-IT" dirty="0"/>
          </a:p>
          <a:p>
            <a:r>
              <a:rPr lang="it-IT" b="1" dirty="0" smtClean="0"/>
              <a:t>Come nasce?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Espansione islamica dopo la morte di Maometto</a:t>
            </a:r>
          </a:p>
          <a:p>
            <a:pPr lvl="1"/>
            <a:r>
              <a:rPr lang="it-IT" dirty="0" smtClean="0"/>
              <a:t>Incontro con realtà esterne al </a:t>
            </a:r>
            <a:r>
              <a:rPr lang="it-IT" dirty="0" smtClean="0"/>
              <a:t>Corano: cultura ellenica</a:t>
            </a:r>
          </a:p>
          <a:p>
            <a:pPr lvl="1"/>
            <a:r>
              <a:rPr lang="it-IT" dirty="0" smtClean="0"/>
              <a:t>Assimilazione del metodo deduttivo</a:t>
            </a:r>
          </a:p>
          <a:p>
            <a:r>
              <a:rPr lang="it-IT" b="1" dirty="0" smtClean="0"/>
              <a:t>Che cos’è?</a:t>
            </a:r>
          </a:p>
          <a:p>
            <a:pPr lvl="1"/>
            <a:r>
              <a:rPr lang="it-IT" dirty="0" smtClean="0"/>
              <a:t>Confronto tra Corano e Sunna</a:t>
            </a:r>
          </a:p>
          <a:p>
            <a:pPr lvl="1"/>
            <a:r>
              <a:rPr lang="it-IT" dirty="0" smtClean="0"/>
              <a:t>Insegnamenti tratti dal fedele attraverso deduzione o similitudine</a:t>
            </a:r>
          </a:p>
          <a:p>
            <a:r>
              <a:rPr lang="it-IT" b="1" dirty="0" smtClean="0"/>
              <a:t>Quando?</a:t>
            </a:r>
            <a:r>
              <a:rPr lang="it-IT" dirty="0" smtClean="0"/>
              <a:t> Fino </a:t>
            </a:r>
            <a:r>
              <a:rPr lang="it-IT" dirty="0"/>
              <a:t>al IX secolo d.C.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it-IT" dirty="0" smtClean="0"/>
              <a:t>5.</a:t>
            </a:r>
            <a:r>
              <a:rPr lang="it-IT" i="1" dirty="0" smtClean="0"/>
              <a:t>Uruf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350" b="1" dirty="0" smtClean="0"/>
              <a:t>Etimologia: </a:t>
            </a:r>
            <a:r>
              <a:rPr lang="it-IT" sz="2350" i="1" dirty="0" err="1" smtClean="0"/>
              <a:t>Urf</a:t>
            </a:r>
            <a:r>
              <a:rPr lang="it-IT" sz="2350" i="1" dirty="0" smtClean="0"/>
              <a:t> </a:t>
            </a:r>
            <a:r>
              <a:rPr lang="it-IT" sz="2350" dirty="0"/>
              <a:t>= </a:t>
            </a:r>
            <a:r>
              <a:rPr lang="it-IT" sz="2350" dirty="0" smtClean="0"/>
              <a:t>conoscere</a:t>
            </a:r>
            <a:r>
              <a:rPr lang="it-IT" sz="2350" i="1" dirty="0"/>
              <a:t>;</a:t>
            </a:r>
          </a:p>
          <a:p>
            <a:r>
              <a:rPr lang="it-IT" sz="2350" b="1" dirty="0" smtClean="0"/>
              <a:t>Che cos’è? </a:t>
            </a:r>
          </a:p>
          <a:p>
            <a:pPr lvl="1"/>
            <a:r>
              <a:rPr lang="it-IT" sz="2350" dirty="0" smtClean="0"/>
              <a:t>Tradizioni </a:t>
            </a:r>
            <a:r>
              <a:rPr lang="it-IT" sz="2350" dirty="0" smtClean="0"/>
              <a:t>e «sapere» di una società.</a:t>
            </a:r>
          </a:p>
          <a:p>
            <a:pPr lvl="1"/>
            <a:r>
              <a:rPr lang="it-IT" sz="2350" i="1" dirty="0"/>
              <a:t>Usi</a:t>
            </a:r>
            <a:r>
              <a:rPr lang="it-IT" sz="2350" dirty="0"/>
              <a:t> risalenti </a:t>
            </a:r>
            <a:r>
              <a:rPr lang="it-IT" sz="2350" dirty="0" smtClean="0"/>
              <a:t>a Maometto</a:t>
            </a:r>
            <a:r>
              <a:rPr lang="it-IT" sz="2350" dirty="0"/>
              <a:t>, non abrogati </a:t>
            </a:r>
            <a:r>
              <a:rPr lang="it-IT" sz="2350" dirty="0" smtClean="0"/>
              <a:t>da Corano </a:t>
            </a:r>
            <a:r>
              <a:rPr lang="it-IT" sz="2350" dirty="0"/>
              <a:t>e </a:t>
            </a:r>
            <a:r>
              <a:rPr lang="it-IT" sz="2350" dirty="0" smtClean="0"/>
              <a:t>Sunna</a:t>
            </a:r>
            <a:endParaRPr lang="it-IT" sz="2350" i="1" dirty="0"/>
          </a:p>
          <a:p>
            <a:pPr lvl="1"/>
            <a:r>
              <a:rPr lang="it-IT" sz="2350" dirty="0" smtClean="0"/>
              <a:t>Equivalente alla </a:t>
            </a:r>
            <a:r>
              <a:rPr lang="it-IT" sz="2350" i="1" dirty="0" smtClean="0"/>
              <a:t>common law</a:t>
            </a:r>
            <a:endParaRPr lang="it-IT" sz="2350" dirty="0" smtClean="0"/>
          </a:p>
          <a:p>
            <a:pPr lvl="1"/>
            <a:r>
              <a:rPr lang="it-IT" sz="2350" dirty="0" smtClean="0"/>
              <a:t>Deve </a:t>
            </a:r>
            <a:r>
              <a:rPr lang="it-IT" sz="2350" dirty="0"/>
              <a:t>essere compatibile con la </a:t>
            </a:r>
            <a:r>
              <a:rPr lang="it-IT" sz="2350" i="1" dirty="0" err="1"/>
              <a:t>Shari’a</a:t>
            </a:r>
            <a:endParaRPr lang="it-IT" sz="2350" i="1" dirty="0"/>
          </a:p>
          <a:p>
            <a:pPr lvl="1"/>
            <a:r>
              <a:rPr lang="it-IT" sz="2350" dirty="0"/>
              <a:t>Non incluso formalmente nella legge </a:t>
            </a:r>
            <a:r>
              <a:rPr lang="it-IT" sz="2350" dirty="0" smtClean="0"/>
              <a:t>Islamica</a:t>
            </a:r>
          </a:p>
          <a:p>
            <a:r>
              <a:rPr lang="it-IT" sz="2350" b="1" dirty="0" smtClean="0"/>
              <a:t>Quando?</a:t>
            </a:r>
            <a:r>
              <a:rPr lang="it-IT" sz="2350" dirty="0" smtClean="0"/>
              <a:t> </a:t>
            </a:r>
          </a:p>
          <a:p>
            <a:pPr lvl="1"/>
            <a:r>
              <a:rPr lang="it-IT" sz="2350" dirty="0" smtClean="0"/>
              <a:t>Primo riconoscimento da</a:t>
            </a:r>
            <a:r>
              <a:rPr lang="it-IT" sz="2350" i="1" dirty="0" smtClean="0"/>
              <a:t> Abu</a:t>
            </a:r>
            <a:r>
              <a:rPr lang="it-IT" sz="2350" dirty="0" smtClean="0"/>
              <a:t> </a:t>
            </a:r>
            <a:r>
              <a:rPr lang="it-IT" sz="2350" i="1" dirty="0" smtClean="0"/>
              <a:t>Yusuf</a:t>
            </a:r>
            <a:endParaRPr lang="it-IT" sz="2350" dirty="0" smtClean="0"/>
          </a:p>
          <a:p>
            <a:pPr lvl="1"/>
            <a:r>
              <a:rPr lang="it-IT" sz="2350" dirty="0" smtClean="0"/>
              <a:t>Opposizione di </a:t>
            </a:r>
            <a:r>
              <a:rPr lang="it-IT" sz="2350" i="1" dirty="0" smtClean="0"/>
              <a:t>al – </a:t>
            </a:r>
            <a:r>
              <a:rPr lang="it-IT" sz="2350" i="1" dirty="0" err="1" smtClean="0"/>
              <a:t>Sarakhsi</a:t>
            </a:r>
            <a:r>
              <a:rPr lang="it-IT" sz="2350" i="1" dirty="0" smtClean="0"/>
              <a:t> </a:t>
            </a:r>
            <a:r>
              <a:rPr lang="it-IT" sz="1800" dirty="0" smtClean="0">
                <a:sym typeface="Wingdings" panose="05000000000000000000" pitchFamily="2" charset="2"/>
              </a:rPr>
              <a:t></a:t>
            </a:r>
            <a:r>
              <a:rPr lang="it-IT" sz="2350" dirty="0" smtClean="0">
                <a:sym typeface="Wingdings" panose="05000000000000000000" pitchFamily="2" charset="2"/>
              </a:rPr>
              <a:t> usi e costumi non posso prevalere su testi scritti</a:t>
            </a:r>
            <a:endParaRPr lang="it-IT" sz="2350" dirty="0" smtClean="0"/>
          </a:p>
          <a:p>
            <a:pPr lvl="1"/>
            <a:r>
              <a:rPr lang="it-IT" sz="2350" dirty="0" smtClean="0"/>
              <a:t>Fino IX secolo d. C.</a:t>
            </a:r>
            <a:endParaRPr lang="it-IT" sz="235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A9988-026E-46F6-83E2-B5391EF3455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57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Ve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735</TotalTime>
  <Words>825</Words>
  <Application>Microsoft Office PowerPoint</Application>
  <PresentationFormat>Presentazione su schermo (4:3)</PresentationFormat>
  <Paragraphs>160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Tramonto</vt:lpstr>
      <vt:lpstr>Islam: fonti e scuole del diritto</vt:lpstr>
      <vt:lpstr>Il diritto islamico</vt:lpstr>
      <vt:lpstr>Fonti della Shari’a</vt:lpstr>
      <vt:lpstr>1. Corano</vt:lpstr>
      <vt:lpstr>1. Corano</vt:lpstr>
      <vt:lpstr>2. Sunna</vt:lpstr>
      <vt:lpstr>3. Igma </vt:lpstr>
      <vt:lpstr>4. Qiyas</vt:lpstr>
      <vt:lpstr>5.Uruf </vt:lpstr>
      <vt:lpstr>5.Uruf</vt:lpstr>
      <vt:lpstr>Scuole giuridiche</vt:lpstr>
      <vt:lpstr>Scuole giuridiche sunnite</vt:lpstr>
      <vt:lpstr>Scuole giuridiche sunnite</vt:lpstr>
      <vt:lpstr>Scuole giuridiche sciite </vt:lpstr>
      <vt:lpstr>Fatwa</vt:lpstr>
    </vt:vector>
  </TitlesOfParts>
  <Company>BASTARDS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Simone</dc:creator>
  <cp:lastModifiedBy>Utente</cp:lastModifiedBy>
  <cp:revision>71</cp:revision>
  <dcterms:created xsi:type="dcterms:W3CDTF">2014-11-14T14:57:01Z</dcterms:created>
  <dcterms:modified xsi:type="dcterms:W3CDTF">2014-11-16T15:45:20Z</dcterms:modified>
</cp:coreProperties>
</file>