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2FD51-5507-478E-890C-0F7037499A8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C448D-DFA4-454B-B702-59AF0C57E5D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C448D-DFA4-454B-B702-59AF0C57E5D2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8A18A-2A15-4548-A518-3C1145DE55A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53844-E509-48E9-BED5-54B5CFC744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8A18A-2A15-4548-A518-3C1145DE55A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53844-E509-48E9-BED5-54B5CFC744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8A18A-2A15-4548-A518-3C1145DE55A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53844-E509-48E9-BED5-54B5CFC744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8A18A-2A15-4548-A518-3C1145DE55A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53844-E509-48E9-BED5-54B5CFC744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8A18A-2A15-4548-A518-3C1145DE55A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53844-E509-48E9-BED5-54B5CFC744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8A18A-2A15-4548-A518-3C1145DE55A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53844-E509-48E9-BED5-54B5CFC744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8A18A-2A15-4548-A518-3C1145DE55A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53844-E509-48E9-BED5-54B5CFC744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8A18A-2A15-4548-A518-3C1145DE55A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53844-E509-48E9-BED5-54B5CFC744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8A18A-2A15-4548-A518-3C1145DE55A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53844-E509-48E9-BED5-54B5CFC744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8A18A-2A15-4548-A518-3C1145DE55A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53844-E509-48E9-BED5-54B5CFC744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8A18A-2A15-4548-A518-3C1145DE55A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53844-E509-48E9-BED5-54B5CFC744B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E08A18A-2A15-4548-A518-3C1145DE55A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1153844-E509-48E9-BED5-54B5CFC744B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copia-di-arte.com/kunst/salvador_dali/les_montres_molles_sd_541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140968"/>
            <a:ext cx="5040560" cy="4176464"/>
          </a:xfrm>
          <a:prstGeom prst="rect">
            <a:avLst/>
          </a:prstGeom>
          <a:noFill/>
        </p:spPr>
      </p:pic>
      <p:pic>
        <p:nvPicPr>
          <p:cNvPr id="1028" name="Picture 4" descr="http://1.bp.blogspot.com/-CYbiWRoLixA/U6OdqIWFzJI/AAAAAAAAAOg/hVgnNkIiK1w/s1600/umberto_boccioni_gallery_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2100" y="-126877"/>
            <a:ext cx="3771900" cy="3771901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2700808" y="-819472"/>
            <a:ext cx="7772400" cy="3384376"/>
          </a:xfrm>
        </p:spPr>
        <p:txBody>
          <a:bodyPr>
            <a:normAutofit/>
          </a:bodyPr>
          <a:lstStyle/>
          <a:p>
            <a:r>
              <a:rPr lang="it-IT" dirty="0" smtClean="0"/>
              <a:t>the </a:t>
            </a:r>
            <a:br>
              <a:rPr lang="it-IT" dirty="0" smtClean="0"/>
            </a:br>
            <a:r>
              <a:rPr lang="it-IT" dirty="0" err="1" smtClean="0"/>
              <a:t>Twentieth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Century</a:t>
            </a:r>
            <a:endParaRPr lang="it-IT" dirty="0"/>
          </a:p>
        </p:txBody>
      </p:sp>
      <p:pic>
        <p:nvPicPr>
          <p:cNvPr id="1026" name="Picture 2" descr="http://ildocumento.it/wp-content/uploads/Albert-Einstein-e-Sigmund-Freud-300x168.jpg?cab6e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645024"/>
            <a:ext cx="6156176" cy="3447459"/>
          </a:xfrm>
          <a:prstGeom prst="rect">
            <a:avLst/>
          </a:prstGeom>
          <a:noFill/>
        </p:spPr>
      </p:pic>
      <p:sp>
        <p:nvSpPr>
          <p:cNvPr id="7" name="Sottotitolo 2"/>
          <p:cNvSpPr>
            <a:spLocks noGrp="1"/>
          </p:cNvSpPr>
          <p:nvPr>
            <p:ph type="subTitle" idx="1"/>
          </p:nvPr>
        </p:nvSpPr>
        <p:spPr>
          <a:xfrm>
            <a:off x="-2196752" y="2708920"/>
            <a:ext cx="6400800" cy="1752600"/>
          </a:xfrm>
        </p:spPr>
        <p:txBody>
          <a:bodyPr>
            <a:noAutofit/>
          </a:bodyPr>
          <a:lstStyle/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po"/>
              </a:rPr>
              <a:t>Liceo Scientifico “A. Einstein”</a:t>
            </a:r>
          </a:p>
          <a:p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po"/>
              </a:rPr>
              <a:t>School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po"/>
              </a:rPr>
              <a:t>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po"/>
              </a:rPr>
              <a:t>year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po"/>
              </a:rPr>
              <a:t>: 2014 – 2015</a:t>
            </a:r>
          </a:p>
          <a:p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po"/>
              </a:rPr>
              <a:t>Class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po"/>
              </a:rPr>
              <a:t>: 5 ALS</a:t>
            </a:r>
            <a:b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po"/>
              </a:rPr>
            </a:b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po"/>
              </a:rPr>
              <a:t>Student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po"/>
              </a:rPr>
              <a:t>: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rpo"/>
              </a:rPr>
              <a:t>Carbonera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po"/>
              </a:rPr>
              <a:t> Francesco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Corp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0"/>
            <a:ext cx="8183880" cy="1051560"/>
          </a:xfrm>
        </p:spPr>
        <p:txBody>
          <a:bodyPr/>
          <a:lstStyle/>
          <a:p>
            <a:r>
              <a:rPr lang="en-GB" dirty="0" smtClean="0"/>
              <a:t>Historical data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196752"/>
            <a:ext cx="8075240" cy="5257800"/>
          </a:xfrm>
        </p:spPr>
        <p:txBody>
          <a:bodyPr>
            <a:normAutofit fontScale="47500" lnSpcReduction="20000"/>
          </a:bodyPr>
          <a:lstStyle/>
          <a:p>
            <a:pPr>
              <a:buSzPct val="119000"/>
              <a:buFont typeface="Verdana" pitchFamily="34" charset="0"/>
              <a:buChar char="●"/>
            </a:pPr>
            <a:r>
              <a:rPr lang="en-GB" sz="3300" dirty="0" smtClean="0"/>
              <a:t>Victorian </a:t>
            </a:r>
            <a:r>
              <a:rPr lang="en-GB" sz="3300" dirty="0"/>
              <a:t>doubts and fears were </a:t>
            </a:r>
            <a:r>
              <a:rPr lang="en-GB" sz="3300" dirty="0" smtClean="0"/>
              <a:t>confirmed;</a:t>
            </a:r>
          </a:p>
          <a:p>
            <a:pPr>
              <a:buSzPct val="119000"/>
              <a:buFont typeface="Verdana" pitchFamily="34" charset="0"/>
              <a:buChar char="●"/>
            </a:pPr>
            <a:endParaRPr lang="it-IT" sz="3300" dirty="0"/>
          </a:p>
          <a:p>
            <a:pPr>
              <a:buSzPct val="119000"/>
              <a:buFont typeface="Verdana" pitchFamily="34" charset="0"/>
              <a:buChar char="●"/>
            </a:pPr>
            <a:r>
              <a:rPr lang="en-GB" sz="3300" dirty="0" smtClean="0"/>
              <a:t>Economic depression in the 1870’s and 1880’s:</a:t>
            </a:r>
          </a:p>
          <a:p>
            <a:pPr lvl="1">
              <a:buSzPct val="119000"/>
              <a:buFont typeface="Verdana" pitchFamily="34" charset="0"/>
              <a:buChar char="●"/>
            </a:pPr>
            <a:r>
              <a:rPr lang="en-GB" sz="2900" dirty="0" smtClean="0"/>
              <a:t>unemployment in working class,</a:t>
            </a:r>
          </a:p>
          <a:p>
            <a:pPr lvl="1">
              <a:buSzPct val="119000"/>
              <a:buFont typeface="Verdana" pitchFamily="34" charset="0"/>
              <a:buChar char="●"/>
            </a:pPr>
            <a:r>
              <a:rPr lang="en-GB" sz="2900" dirty="0" smtClean="0"/>
              <a:t>“laissez-fair” would not produce benefits for everyone (Welfare State);</a:t>
            </a:r>
          </a:p>
          <a:p>
            <a:pPr lvl="1">
              <a:buSzPct val="119000"/>
              <a:buFont typeface="Verdana" pitchFamily="34" charset="0"/>
              <a:buChar char="●"/>
            </a:pPr>
            <a:endParaRPr lang="it-IT" sz="2900" dirty="0" smtClean="0"/>
          </a:p>
          <a:p>
            <a:pPr>
              <a:buSzPct val="119000"/>
              <a:buFont typeface="Verdana" pitchFamily="34" charset="0"/>
              <a:buChar char="●"/>
            </a:pPr>
            <a:r>
              <a:rPr lang="en-GB" sz="3300" dirty="0" smtClean="0"/>
              <a:t>in 1917 Lenin and the Bolshevik party took control of the Russian state in  name of the Russian working class :</a:t>
            </a:r>
          </a:p>
          <a:p>
            <a:pPr lvl="1">
              <a:buSzPct val="119000"/>
              <a:buFont typeface="Verdana" pitchFamily="34" charset="0"/>
              <a:buChar char="●"/>
            </a:pPr>
            <a:r>
              <a:rPr lang="en-GB" sz="2900" dirty="0" smtClean="0"/>
              <a:t>Marxism offered an optimistic secure view of the future, as suggested in The Communist Manifesto of 1848;</a:t>
            </a:r>
          </a:p>
          <a:p>
            <a:pPr lvl="1">
              <a:buSzPct val="119000"/>
              <a:buFont typeface="Verdana" pitchFamily="34" charset="0"/>
              <a:buChar char="●"/>
            </a:pPr>
            <a:endParaRPr lang="it-IT" sz="2900" dirty="0" smtClean="0"/>
          </a:p>
          <a:p>
            <a:pPr>
              <a:buSzPct val="119000"/>
              <a:buFont typeface="Verdana" pitchFamily="34" charset="0"/>
              <a:buChar char="●"/>
            </a:pPr>
            <a:r>
              <a:rPr lang="en-GB" sz="3300" dirty="0" smtClean="0"/>
              <a:t>in </a:t>
            </a:r>
            <a:r>
              <a:rPr lang="en-GB" sz="3300" dirty="0"/>
              <a:t>1914 </a:t>
            </a:r>
            <a:r>
              <a:rPr lang="en-GB" sz="3300" dirty="0" smtClean="0"/>
              <a:t>- the </a:t>
            </a:r>
            <a:r>
              <a:rPr lang="en-GB" sz="3300" dirty="0"/>
              <a:t>First World War</a:t>
            </a:r>
            <a:r>
              <a:rPr lang="en-GB" sz="3300" dirty="0" smtClean="0"/>
              <a:t>:</a:t>
            </a:r>
          </a:p>
          <a:p>
            <a:pPr lvl="1">
              <a:buSzPct val="119000"/>
              <a:buFont typeface="Verdana" pitchFamily="34" charset="0"/>
              <a:buChar char="●"/>
            </a:pPr>
            <a:r>
              <a:rPr lang="en-GB" sz="2900" dirty="0" smtClean="0"/>
              <a:t>It made lose faith </a:t>
            </a:r>
            <a:r>
              <a:rPr lang="en-GB" sz="2900" dirty="0"/>
              <a:t>in liberal democracy, capitalism and the Victorian idea of </a:t>
            </a:r>
            <a:r>
              <a:rPr lang="en-GB" sz="2900" dirty="0" smtClean="0"/>
              <a:t>progress;</a:t>
            </a:r>
          </a:p>
          <a:p>
            <a:pPr lvl="1">
              <a:buSzPct val="119000"/>
              <a:buFont typeface="Verdana" pitchFamily="34" charset="0"/>
              <a:buChar char="●"/>
            </a:pPr>
            <a:r>
              <a:rPr lang="en-GB" sz="3300" dirty="0" smtClean="0"/>
              <a:t>after </a:t>
            </a:r>
            <a:r>
              <a:rPr lang="en-GB" sz="3300" dirty="0"/>
              <a:t>1920 the U.S.A and Russia replaced France and Britain as the two great powers </a:t>
            </a:r>
            <a:r>
              <a:rPr lang="en-GB" sz="3300" dirty="0" smtClean="0"/>
              <a:t>(American </a:t>
            </a:r>
            <a:r>
              <a:rPr lang="en-GB" sz="3300" dirty="0"/>
              <a:t>capital began </a:t>
            </a:r>
            <a:r>
              <a:rPr lang="en-GB" sz="3300" dirty="0" smtClean="0"/>
              <a:t>the </a:t>
            </a:r>
            <a:r>
              <a:rPr lang="en-GB" sz="3300" dirty="0"/>
              <a:t>dominant </a:t>
            </a:r>
            <a:r>
              <a:rPr lang="en-GB" sz="3300" dirty="0" smtClean="0"/>
              <a:t>force);</a:t>
            </a:r>
            <a:endParaRPr lang="it-IT" sz="3300" dirty="0"/>
          </a:p>
          <a:p>
            <a:pPr>
              <a:buSzPct val="119000"/>
              <a:buFont typeface="Verdana" pitchFamily="34" charset="0"/>
              <a:buChar char="●"/>
            </a:pPr>
            <a:endParaRPr lang="it-IT" sz="3300" dirty="0"/>
          </a:p>
          <a:p>
            <a:pPr>
              <a:buSzPct val="119000"/>
              <a:buFont typeface="Verdana" pitchFamily="34" charset="0"/>
              <a:buChar char="●"/>
            </a:pPr>
            <a:r>
              <a:rPr lang="en-GB" sz="3300" dirty="0" smtClean="0"/>
              <a:t>After the Darwinian’s theory the </a:t>
            </a:r>
            <a:r>
              <a:rPr lang="en-GB" sz="3300" dirty="0"/>
              <a:t>most profound fear </a:t>
            </a:r>
            <a:r>
              <a:rPr lang="en-GB" sz="3300" dirty="0" smtClean="0"/>
              <a:t>was </a:t>
            </a:r>
            <a:r>
              <a:rPr lang="en-GB" sz="3300" dirty="0"/>
              <a:t>religious</a:t>
            </a:r>
            <a:r>
              <a:rPr lang="en-GB" sz="3300" dirty="0" smtClean="0"/>
              <a:t>. Man </a:t>
            </a:r>
            <a:r>
              <a:rPr lang="en-GB" sz="3300" dirty="0"/>
              <a:t>was only a superior animal, isolated in an indifferent mechanical universe, living a life without a meaning and without </a:t>
            </a:r>
            <a:r>
              <a:rPr lang="en-GB" sz="3300" dirty="0" smtClean="0"/>
              <a:t>God</a:t>
            </a:r>
            <a:r>
              <a:rPr lang="en-GB" sz="3300" dirty="0"/>
              <a:t> </a:t>
            </a:r>
            <a:r>
              <a:rPr lang="en-GB" sz="3300" dirty="0" smtClean="0"/>
              <a:t>(world did </a:t>
            </a:r>
            <a:r>
              <a:rPr lang="en-GB" sz="3300" dirty="0"/>
              <a:t>not seem to obey any divine principles or to be part of any divine </a:t>
            </a:r>
            <a:r>
              <a:rPr lang="en-GB" sz="3300" dirty="0" smtClean="0"/>
              <a:t>plan). </a:t>
            </a:r>
            <a:endParaRPr lang="it-IT" sz="3300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2576" y="1176"/>
            <a:ext cx="8183880" cy="1051560"/>
          </a:xfrm>
        </p:spPr>
        <p:txBody>
          <a:bodyPr>
            <a:normAutofit/>
          </a:bodyPr>
          <a:lstStyle/>
          <a:p>
            <a:r>
              <a:rPr lang="it-IT" dirty="0" err="1" smtClean="0"/>
              <a:t>Thinkers</a:t>
            </a:r>
            <a:r>
              <a:rPr lang="it-IT" dirty="0" smtClean="0"/>
              <a:t> </a:t>
            </a:r>
            <a:r>
              <a:rPr lang="it-IT" dirty="0" err="1" smtClean="0"/>
              <a:t>trasformed</a:t>
            </a:r>
            <a:r>
              <a:rPr lang="it-IT" dirty="0" smtClean="0"/>
              <a:t> the world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052736"/>
            <a:ext cx="8075240" cy="5112568"/>
          </a:xfrm>
        </p:spPr>
        <p:txBody>
          <a:bodyPr>
            <a:normAutofit fontScale="40000" lnSpcReduction="20000"/>
          </a:bodyPr>
          <a:lstStyle/>
          <a:p>
            <a:pPr>
              <a:buSzPct val="120000"/>
              <a:buFont typeface="Verdana" pitchFamily="34" charset="0"/>
              <a:buChar char="●"/>
            </a:pPr>
            <a:r>
              <a:rPr lang="en-GB" sz="4300" dirty="0"/>
              <a:t>In 1906 Albert Einstein’s General Theory of Relativity </a:t>
            </a:r>
            <a:r>
              <a:rPr lang="en-GB" sz="4300" dirty="0" smtClean="0"/>
              <a:t>: space </a:t>
            </a:r>
            <a:r>
              <a:rPr lang="en-GB" sz="4300" dirty="0"/>
              <a:t>and time did not exist as </a:t>
            </a:r>
            <a:r>
              <a:rPr lang="en-GB" sz="4300" dirty="0" smtClean="0"/>
              <a:t>separate but </a:t>
            </a:r>
            <a:r>
              <a:rPr lang="en-GB" sz="4300" dirty="0"/>
              <a:t>changed according to the point of view of the </a:t>
            </a:r>
            <a:r>
              <a:rPr lang="en-GB" sz="4300" dirty="0" smtClean="0"/>
              <a:t>observer</a:t>
            </a:r>
            <a:r>
              <a:rPr lang="en-GB" sz="4300" dirty="0"/>
              <a:t>;</a:t>
            </a:r>
            <a:br>
              <a:rPr lang="en-GB" sz="4300" dirty="0"/>
            </a:br>
            <a:endParaRPr lang="en-GB" sz="4300" dirty="0" smtClean="0"/>
          </a:p>
          <a:p>
            <a:pPr>
              <a:buSzPct val="120000"/>
              <a:buFont typeface="Verdana" pitchFamily="34" charset="0"/>
              <a:buChar char="●"/>
            </a:pPr>
            <a:r>
              <a:rPr lang="en-GB" sz="4300" dirty="0" smtClean="0"/>
              <a:t>The </a:t>
            </a:r>
            <a:r>
              <a:rPr lang="en-GB" sz="4300" dirty="0"/>
              <a:t>philosopher Henri Bergson (1859 - 1941) and the American philosopher William James (1842 - 1910) </a:t>
            </a:r>
            <a:r>
              <a:rPr lang="en-GB" sz="4300" dirty="0" smtClean="0"/>
              <a:t>rejected </a:t>
            </a:r>
            <a:r>
              <a:rPr lang="en-GB" sz="4300" dirty="0"/>
              <a:t>conventional ideas of </a:t>
            </a:r>
            <a:r>
              <a:rPr lang="en-GB" sz="4300" dirty="0" smtClean="0"/>
              <a:t>time: </a:t>
            </a:r>
            <a:r>
              <a:rPr lang="en-GB" sz="4300" dirty="0"/>
              <a:t>p</a:t>
            </a:r>
            <a:r>
              <a:rPr lang="en-GB" sz="4300" dirty="0" smtClean="0"/>
              <a:t>ast </a:t>
            </a:r>
            <a:r>
              <a:rPr lang="en-GB" sz="4300" dirty="0"/>
              <a:t>and future exist together with the present in people’s mind.  </a:t>
            </a:r>
            <a:r>
              <a:rPr lang="en-GB" sz="4300" dirty="0" smtClean="0"/>
              <a:t>(new form of  narrative :“stream </a:t>
            </a:r>
            <a:r>
              <a:rPr lang="en-GB" sz="4300" dirty="0"/>
              <a:t>of consciousness</a:t>
            </a:r>
            <a:r>
              <a:rPr lang="en-GB" sz="4300" dirty="0" smtClean="0"/>
              <a:t>”);</a:t>
            </a:r>
          </a:p>
          <a:p>
            <a:pPr>
              <a:buSzPct val="120000"/>
              <a:buFont typeface="Verdana" pitchFamily="34" charset="0"/>
              <a:buChar char="●"/>
            </a:pPr>
            <a:endParaRPr lang="it-IT" sz="4300" dirty="0"/>
          </a:p>
          <a:p>
            <a:pPr>
              <a:buSzPct val="120000"/>
              <a:buFont typeface="Verdana" pitchFamily="34" charset="0"/>
              <a:buChar char="●"/>
            </a:pPr>
            <a:r>
              <a:rPr lang="en-GB" sz="4300" dirty="0" smtClean="0"/>
              <a:t>the psychologist </a:t>
            </a:r>
            <a:r>
              <a:rPr lang="en-GB" sz="4300" dirty="0"/>
              <a:t>Sigmund Freud (</a:t>
            </a:r>
            <a:r>
              <a:rPr lang="en-GB" sz="4300" dirty="0" smtClean="0"/>
              <a:t>1856-1939) in </a:t>
            </a:r>
            <a:r>
              <a:rPr lang="en-GB" sz="4300" u="sng" dirty="0"/>
              <a:t>The Interpretation of Dreams</a:t>
            </a:r>
            <a:r>
              <a:rPr lang="en-GB" sz="4300" dirty="0"/>
              <a:t> (1900</a:t>
            </a:r>
            <a:r>
              <a:rPr lang="en-GB" sz="4300" dirty="0" smtClean="0"/>
              <a:t>): people’s </a:t>
            </a:r>
            <a:r>
              <a:rPr lang="en-GB" sz="4300" dirty="0"/>
              <a:t>behaviour depends </a:t>
            </a:r>
            <a:r>
              <a:rPr lang="en-GB" sz="4300" dirty="0" smtClean="0"/>
              <a:t>on </a:t>
            </a:r>
            <a:r>
              <a:rPr lang="en-GB" sz="4300" dirty="0"/>
              <a:t>the unconscious part of their </a:t>
            </a:r>
            <a:r>
              <a:rPr lang="en-GB" sz="4300" dirty="0" smtClean="0"/>
              <a:t>minds.  </a:t>
            </a:r>
            <a:r>
              <a:rPr lang="en-GB" sz="4300" dirty="0"/>
              <a:t>T</a:t>
            </a:r>
            <a:r>
              <a:rPr lang="en-GB" sz="4300" dirty="0" smtClean="0"/>
              <a:t>hey  are :</a:t>
            </a:r>
          </a:p>
          <a:p>
            <a:pPr marL="719138" lvl="1" indent="-371475">
              <a:buSzPct val="120000"/>
              <a:buFont typeface="Verdana" pitchFamily="34" charset="0"/>
              <a:buChar char="●"/>
            </a:pPr>
            <a:r>
              <a:rPr lang="en-GB" sz="4300" dirty="0" smtClean="0"/>
              <a:t>motivated </a:t>
            </a:r>
            <a:r>
              <a:rPr lang="en-GB" sz="4300" dirty="0"/>
              <a:t>by their instincts (Id</a:t>
            </a:r>
            <a:r>
              <a:rPr lang="en-GB" sz="4300" dirty="0" smtClean="0"/>
              <a:t>);</a:t>
            </a:r>
          </a:p>
          <a:p>
            <a:pPr marL="719138" lvl="1" indent="-371475">
              <a:buSzPct val="120000"/>
              <a:buFont typeface="Verdana" pitchFamily="34" charset="0"/>
              <a:buChar char="●"/>
            </a:pPr>
            <a:r>
              <a:rPr lang="en-GB" sz="4300" dirty="0" smtClean="0"/>
              <a:t>controlled </a:t>
            </a:r>
            <a:r>
              <a:rPr lang="en-GB" sz="4300" dirty="0"/>
              <a:t>by their social conditioning (the Super-Ego</a:t>
            </a:r>
            <a:r>
              <a:rPr lang="en-GB" sz="4300" dirty="0" smtClean="0"/>
              <a:t>);</a:t>
            </a:r>
          </a:p>
          <a:p>
            <a:pPr marL="719138" lvl="1" indent="-371475">
              <a:buSzPct val="120000"/>
              <a:buFont typeface="Verdana" pitchFamily="34" charset="0"/>
              <a:buChar char="●"/>
            </a:pPr>
            <a:r>
              <a:rPr lang="en-GB" sz="4300" dirty="0" smtClean="0"/>
              <a:t>Apparently expression of the conscious “Ego” (man’s power of reason);</a:t>
            </a:r>
          </a:p>
          <a:p>
            <a:pPr lvl="1">
              <a:buSzPct val="120000"/>
              <a:buFont typeface="Verdana" pitchFamily="34" charset="0"/>
              <a:buChar char="●"/>
            </a:pPr>
            <a:endParaRPr lang="it-IT" sz="4300" dirty="0"/>
          </a:p>
          <a:p>
            <a:pPr>
              <a:buSzPct val="120000"/>
              <a:buFont typeface="Verdana" pitchFamily="34" charset="0"/>
              <a:buChar char="●"/>
            </a:pPr>
            <a:r>
              <a:rPr lang="en-GB" sz="4300" dirty="0" smtClean="0"/>
              <a:t>The psychologist Carl </a:t>
            </a:r>
            <a:r>
              <a:rPr lang="en-GB" sz="4300" dirty="0"/>
              <a:t>Jung (</a:t>
            </a:r>
            <a:r>
              <a:rPr lang="en-GB" sz="4300" dirty="0" smtClean="0"/>
              <a:t>1875-1961) in </a:t>
            </a:r>
            <a:r>
              <a:rPr lang="en-GB" sz="4300" u="sng" dirty="0"/>
              <a:t>The Psychology of the Unconscious</a:t>
            </a:r>
            <a:r>
              <a:rPr lang="en-GB" sz="4300" dirty="0"/>
              <a:t> (1916</a:t>
            </a:r>
            <a:r>
              <a:rPr lang="en-GB" sz="4300" dirty="0" smtClean="0"/>
              <a:t>): </a:t>
            </a:r>
            <a:br>
              <a:rPr lang="en-GB" sz="4300" dirty="0" smtClean="0"/>
            </a:br>
            <a:r>
              <a:rPr lang="en-GB" sz="4300" dirty="0" smtClean="0"/>
              <a:t>a </a:t>
            </a:r>
            <a:r>
              <a:rPr lang="en-GB" sz="4300" dirty="0"/>
              <a:t>basic element of man’s unconscious mind was formed by his racial memory, that is the primitive memory preserved by each individual of the experience of his race during its evolution. </a:t>
            </a:r>
            <a:endParaRPr lang="en-GB" sz="4300" dirty="0" smtClean="0"/>
          </a:p>
          <a:p>
            <a:endParaRPr lang="en-GB" dirty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183880" cy="1051560"/>
          </a:xfrm>
        </p:spPr>
        <p:txBody>
          <a:bodyPr/>
          <a:lstStyle/>
          <a:p>
            <a:r>
              <a:rPr lang="en-GB" dirty="0" smtClean="0"/>
              <a:t>Poets’ reactions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52565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sz="2600" dirty="0" smtClean="0"/>
              <a:t>The sense of doubt , insecurity</a:t>
            </a:r>
            <a:r>
              <a:rPr lang="en-GB" sz="2600" dirty="0"/>
              <a:t> </a:t>
            </a:r>
            <a:r>
              <a:rPr lang="en-GB" sz="2600" dirty="0" smtClean="0"/>
              <a:t>and isolation </a:t>
            </a:r>
            <a:r>
              <a:rPr lang="en-GB" sz="2600" dirty="0"/>
              <a:t>is clear in the works of writers that  produced different responses </a:t>
            </a:r>
            <a:r>
              <a:rPr lang="en-GB" sz="2600" dirty="0" smtClean="0"/>
              <a:t>: </a:t>
            </a:r>
          </a:p>
          <a:p>
            <a:pPr>
              <a:buSzPct val="120000"/>
              <a:buFont typeface="Verdana" pitchFamily="34" charset="0"/>
              <a:buChar char="●"/>
            </a:pPr>
            <a:endParaRPr lang="it-IT" sz="2600" dirty="0"/>
          </a:p>
          <a:p>
            <a:pPr>
              <a:buSzPct val="120000"/>
              <a:buFont typeface="Verdana" pitchFamily="34" charset="0"/>
              <a:buChar char="●"/>
            </a:pPr>
            <a:r>
              <a:rPr lang="en-GB" sz="2600" dirty="0"/>
              <a:t>T. Hardy and J. Conrad were </a:t>
            </a:r>
            <a:r>
              <a:rPr lang="en-GB" sz="2600" dirty="0" smtClean="0"/>
              <a:t>pessimists (they cultivated a stoical dignity);</a:t>
            </a:r>
          </a:p>
          <a:p>
            <a:pPr>
              <a:buSzPct val="120000"/>
              <a:buFont typeface="Verdana" pitchFamily="34" charset="0"/>
              <a:buChar char="●"/>
            </a:pPr>
            <a:endParaRPr lang="it-IT" sz="2600" dirty="0"/>
          </a:p>
          <a:p>
            <a:pPr>
              <a:buSzPct val="120000"/>
              <a:buFont typeface="Verdana" pitchFamily="34" charset="0"/>
              <a:buChar char="●"/>
            </a:pPr>
            <a:r>
              <a:rPr lang="en-GB" sz="2600" dirty="0"/>
              <a:t>V. Woolf, D. H. Lawrence and E. M.  Forster found in personal relationship and human core a substitute for the divine </a:t>
            </a:r>
            <a:r>
              <a:rPr lang="en-GB" sz="2600" dirty="0" smtClean="0"/>
              <a:t>love;</a:t>
            </a:r>
          </a:p>
          <a:p>
            <a:pPr>
              <a:buSzPct val="120000"/>
              <a:buFont typeface="Verdana" pitchFamily="34" charset="0"/>
              <a:buChar char="●"/>
            </a:pPr>
            <a:endParaRPr lang="it-IT" sz="2600" dirty="0"/>
          </a:p>
          <a:p>
            <a:pPr>
              <a:buSzPct val="120000"/>
              <a:buFont typeface="Verdana" pitchFamily="34" charset="0"/>
              <a:buChar char="●"/>
            </a:pPr>
            <a:r>
              <a:rPr lang="en-GB" sz="2600" dirty="0" smtClean="0"/>
              <a:t>Hillarie </a:t>
            </a:r>
            <a:r>
              <a:rPr lang="en-GB" sz="2600" dirty="0"/>
              <a:t>Belloc, G. K. Chesterton and T. S. Eliot decided to ignore </a:t>
            </a:r>
            <a:r>
              <a:rPr lang="en-GB" sz="2600" dirty="0" smtClean="0"/>
              <a:t/>
            </a:r>
            <a:br>
              <a:rPr lang="en-GB" sz="2600" dirty="0" smtClean="0"/>
            </a:br>
            <a:r>
              <a:rPr lang="en-GB" sz="2600" dirty="0" smtClean="0"/>
              <a:t>their </a:t>
            </a:r>
            <a:r>
              <a:rPr lang="en-GB" sz="2600" dirty="0"/>
              <a:t>rational doubts and became </a:t>
            </a:r>
            <a:r>
              <a:rPr lang="en-GB" sz="2600" dirty="0" smtClean="0"/>
              <a:t>Christians; </a:t>
            </a:r>
          </a:p>
          <a:p>
            <a:pPr>
              <a:buSzPct val="120000"/>
              <a:buFont typeface="Verdana" pitchFamily="34" charset="0"/>
              <a:buChar char="●"/>
            </a:pPr>
            <a:endParaRPr lang="it-IT" sz="2600" dirty="0"/>
          </a:p>
          <a:p>
            <a:pPr>
              <a:buSzPct val="120000"/>
              <a:buFont typeface="Verdana" pitchFamily="34" charset="0"/>
              <a:buChar char="●"/>
            </a:pPr>
            <a:r>
              <a:rPr lang="en-GB" sz="2600" dirty="0"/>
              <a:t>G. B. Show and H. G. Wells found purpose and direction in trying to improve society and dedicated themselves to social </a:t>
            </a:r>
            <a:r>
              <a:rPr lang="en-GB" sz="2600" dirty="0" smtClean="0"/>
              <a:t>reform: </a:t>
            </a:r>
            <a:endParaRPr lang="it-IT" sz="2600" dirty="0"/>
          </a:p>
          <a:p>
            <a:pPr lvl="2">
              <a:buClr>
                <a:schemeClr val="accent1"/>
              </a:buClr>
              <a:buSzPct val="120000"/>
              <a:buFont typeface="Verdana" pitchFamily="34" charset="0"/>
              <a:buChar char="●"/>
            </a:pPr>
            <a:r>
              <a:rPr lang="en-GB" sz="2600" dirty="0" smtClean="0"/>
              <a:t>the novelist disappeared from his own work:</a:t>
            </a:r>
            <a:endParaRPr lang="it-IT" sz="2600" dirty="0" smtClean="0"/>
          </a:p>
          <a:p>
            <a:pPr marL="2593975" lvl="1" indent="-165100">
              <a:buSzPct val="120000"/>
              <a:buFont typeface="Verdana" pitchFamily="34" charset="0"/>
              <a:buChar char="●"/>
            </a:pPr>
            <a:r>
              <a:rPr lang="en-GB" sz="2600" dirty="0" smtClean="0"/>
              <a:t>  They </a:t>
            </a:r>
            <a:r>
              <a:rPr lang="en-GB" sz="2600" dirty="0"/>
              <a:t>left their characters to speak for themselves, to </a:t>
            </a:r>
            <a:r>
              <a:rPr lang="en-GB" sz="2600" dirty="0" smtClean="0"/>
              <a:t>present their </a:t>
            </a:r>
            <a:r>
              <a:rPr lang="en-GB" sz="2600" dirty="0"/>
              <a:t>own version of reality, without </a:t>
            </a:r>
            <a:r>
              <a:rPr lang="en-GB" sz="2600" dirty="0" smtClean="0"/>
              <a:t>interviewing to </a:t>
            </a:r>
            <a:r>
              <a:rPr lang="en-GB" sz="2600" dirty="0"/>
              <a:t>offer the </a:t>
            </a:r>
            <a:r>
              <a:rPr lang="en-GB" sz="2600" dirty="0" smtClean="0"/>
              <a:t>reader </a:t>
            </a:r>
            <a:r>
              <a:rPr lang="en-GB" sz="2600" dirty="0"/>
              <a:t>an alternative point of </a:t>
            </a:r>
            <a:r>
              <a:rPr lang="en-GB" sz="2600" dirty="0" smtClean="0"/>
              <a:t>view</a:t>
            </a:r>
            <a:r>
              <a:rPr lang="en-GB" sz="2600" dirty="0"/>
              <a:t>. </a:t>
            </a:r>
            <a:endParaRPr lang="it-IT" sz="2600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183880" cy="1051560"/>
          </a:xfrm>
        </p:spPr>
        <p:txBody>
          <a:bodyPr/>
          <a:lstStyle/>
          <a:p>
            <a:r>
              <a:rPr lang="it-IT" dirty="0" err="1" smtClean="0"/>
              <a:t>Symbolist</a:t>
            </a:r>
            <a:r>
              <a:rPr lang="it-IT" dirty="0" smtClean="0"/>
              <a:t> </a:t>
            </a:r>
            <a:r>
              <a:rPr lang="it-IT" dirty="0" err="1" smtClean="0"/>
              <a:t>poets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19256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800" dirty="0" smtClean="0"/>
              <a:t>C.  Jung's study operated on a symbolic level, which meant that certain figures or objects in the</a:t>
            </a:r>
            <a:r>
              <a:rPr lang="en-GB" sz="1800" dirty="0"/>
              <a:t> </a:t>
            </a:r>
            <a:r>
              <a:rPr lang="en-GB" sz="1800" dirty="0" smtClean="0"/>
              <a:t>ordinary world had great symbolic power and that people responded to them without realizing it.</a:t>
            </a:r>
          </a:p>
          <a:p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>The </a:t>
            </a:r>
            <a:r>
              <a:rPr lang="en-GB" sz="1800" dirty="0"/>
              <a:t>French Symbolist </a:t>
            </a:r>
            <a:r>
              <a:rPr lang="en-GB" sz="1800" dirty="0" smtClean="0"/>
              <a:t>poets :</a:t>
            </a:r>
          </a:p>
          <a:p>
            <a:pPr marL="719138" lvl="1" indent="-371475">
              <a:buSzPct val="120000"/>
              <a:buFont typeface="Verdana" pitchFamily="34" charset="0"/>
              <a:buChar char="●"/>
            </a:pPr>
            <a:r>
              <a:rPr lang="en-GB" sz="1800" dirty="0" smtClean="0"/>
              <a:t>tried </a:t>
            </a:r>
            <a:r>
              <a:rPr lang="en-GB" sz="1800" dirty="0"/>
              <a:t>to do giving mystical significance to their impressions of the observed </a:t>
            </a:r>
            <a:r>
              <a:rPr lang="en-GB" sz="1800" dirty="0" smtClean="0"/>
              <a:t>world;</a:t>
            </a:r>
          </a:p>
          <a:p>
            <a:pPr marL="719138" lvl="1" indent="-371475">
              <a:buSzPct val="120000"/>
              <a:buFont typeface="Verdana" pitchFamily="34" charset="0"/>
              <a:buChar char="●"/>
            </a:pPr>
            <a:r>
              <a:rPr lang="en-GB" sz="1800" dirty="0" smtClean="0"/>
              <a:t>influenced </a:t>
            </a:r>
            <a:r>
              <a:rPr lang="en-GB" sz="1800" dirty="0"/>
              <a:t>the writers of the Aesthetic </a:t>
            </a:r>
            <a:r>
              <a:rPr lang="en-GB" sz="1800" dirty="0" smtClean="0"/>
              <a:t>Movement:  Ezra </a:t>
            </a:r>
            <a:br>
              <a:rPr lang="en-GB" sz="1800" dirty="0" smtClean="0"/>
            </a:br>
            <a:r>
              <a:rPr lang="en-GB" sz="1800" dirty="0" smtClean="0"/>
              <a:t>Pound ‘s and </a:t>
            </a:r>
            <a:r>
              <a:rPr lang="en-GB" sz="1800" dirty="0"/>
              <a:t>T.S. </a:t>
            </a:r>
            <a:r>
              <a:rPr lang="en-GB" sz="1800" dirty="0" smtClean="0"/>
              <a:t>Eliot’s works broke </a:t>
            </a:r>
            <a:r>
              <a:rPr lang="en-GB" sz="1800" dirty="0"/>
              <a:t>completely with the Victorian tradition. </a:t>
            </a:r>
            <a:endParaRPr lang="it-IT" sz="1800" dirty="0"/>
          </a:p>
          <a:p>
            <a:endParaRPr lang="it-IT" sz="1800" dirty="0"/>
          </a:p>
          <a:p>
            <a:pPr marL="0" indent="0">
              <a:buNone/>
            </a:pPr>
            <a:r>
              <a:rPr lang="en-GB" sz="1800" dirty="0"/>
              <a:t>English poetry at the end of the 19th century was </a:t>
            </a:r>
            <a:r>
              <a:rPr lang="en-GB" sz="1800" dirty="0" smtClean="0"/>
              <a:t>sentimental</a:t>
            </a:r>
            <a:r>
              <a:rPr lang="en-GB" sz="1800" dirty="0"/>
              <a:t>, elegiac and often pastoral, as the poems of Thomas Hardy </a:t>
            </a:r>
            <a:r>
              <a:rPr lang="en-GB" sz="1800" dirty="0" smtClean="0"/>
              <a:t>show.  </a:t>
            </a:r>
          </a:p>
          <a:p>
            <a:pPr marL="0" indent="0">
              <a:buNone/>
            </a:pPr>
            <a:r>
              <a:rPr lang="en-GB" sz="1800" dirty="0" smtClean="0"/>
              <a:t>In </a:t>
            </a:r>
            <a:r>
              <a:rPr lang="en-GB" sz="1800" dirty="0"/>
              <a:t>the years before the First World War (called the Georgian </a:t>
            </a:r>
            <a:r>
              <a:rPr lang="en-GB" sz="1800" dirty="0" smtClean="0"/>
              <a:t>Period), </a:t>
            </a:r>
            <a:r>
              <a:rPr lang="en-GB" sz="1800" dirty="0"/>
              <a:t>the poet Edward Thomas (1878-1917), Walter De La Mare (1873-1956) and A. E. Housman (1859-1936) </a:t>
            </a:r>
            <a:r>
              <a:rPr lang="en-GB" sz="1800" dirty="0" smtClean="0"/>
              <a:t>produced </a:t>
            </a:r>
            <a:r>
              <a:rPr lang="en-GB" sz="1800" dirty="0"/>
              <a:t>original verse</a:t>
            </a:r>
            <a:r>
              <a:rPr lang="en-GB" sz="1800" dirty="0" smtClean="0"/>
              <a:t>. </a:t>
            </a:r>
            <a:r>
              <a:rPr lang="en-GB" sz="1800" dirty="0"/>
              <a:t>It expressed instead a regret for a world which would not return</a:t>
            </a:r>
            <a:r>
              <a:rPr lang="en-GB" sz="1800" dirty="0" smtClean="0"/>
              <a:t>. </a:t>
            </a: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620688"/>
            <a:ext cx="8363272" cy="57214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sz="2600" dirty="0"/>
              <a:t>A new poetry was necessary and </a:t>
            </a:r>
            <a:r>
              <a:rPr lang="en-GB" sz="2600" dirty="0" smtClean="0"/>
              <a:t>T</a:t>
            </a:r>
            <a:r>
              <a:rPr lang="en-GB" sz="2600" dirty="0"/>
              <a:t>. S. Eliot and Ezra Pound </a:t>
            </a:r>
            <a:r>
              <a:rPr lang="en-GB" sz="2600" dirty="0" smtClean="0"/>
              <a:t>produced </a:t>
            </a:r>
            <a:r>
              <a:rPr lang="en-GB" sz="2600" dirty="0"/>
              <a:t>it</a:t>
            </a:r>
            <a:r>
              <a:rPr lang="en-GB" sz="2600" dirty="0" smtClean="0"/>
              <a:t>.</a:t>
            </a:r>
          </a:p>
          <a:p>
            <a:pPr>
              <a:buNone/>
            </a:pPr>
            <a:endParaRPr lang="en-GB" sz="2600" dirty="0" smtClean="0"/>
          </a:p>
          <a:p>
            <a:pPr>
              <a:buNone/>
            </a:pPr>
            <a:r>
              <a:rPr lang="en-GB" sz="2600" dirty="0" smtClean="0"/>
              <a:t>Eliot was influenced by:</a:t>
            </a:r>
          </a:p>
          <a:p>
            <a:pPr>
              <a:buNone/>
            </a:pPr>
            <a:endParaRPr lang="en-GB" sz="2600" dirty="0"/>
          </a:p>
          <a:p>
            <a:pPr marL="809625" lvl="1" indent="-409575">
              <a:buSzPct val="120000"/>
              <a:buFont typeface="Verdana" pitchFamily="34" charset="0"/>
              <a:buChar char="●"/>
            </a:pPr>
            <a:r>
              <a:rPr lang="en-GB" sz="2200" dirty="0" smtClean="0"/>
              <a:t>T. </a:t>
            </a:r>
            <a:r>
              <a:rPr lang="en-GB" sz="2200" dirty="0"/>
              <a:t>E. </a:t>
            </a:r>
            <a:r>
              <a:rPr lang="en-GB" sz="2200" dirty="0" err="1" smtClean="0"/>
              <a:t>Hulme</a:t>
            </a:r>
            <a:r>
              <a:rPr lang="en-GB" sz="2200" dirty="0" smtClean="0"/>
              <a:t> condemned </a:t>
            </a:r>
            <a:r>
              <a:rPr lang="en-GB" sz="2200" dirty="0"/>
              <a:t>the Romantic idea that art was only a matter of self-expression on the part of the artist: </a:t>
            </a:r>
            <a:r>
              <a:rPr lang="en-GB" sz="2200" dirty="0" smtClean="0"/>
              <a:t>it </a:t>
            </a:r>
            <a:r>
              <a:rPr lang="en-GB" sz="2200" dirty="0"/>
              <a:t>should be impersonal in the way that Neo-Classicism had been. </a:t>
            </a:r>
            <a:r>
              <a:rPr lang="en-GB" sz="2200" dirty="0" smtClean="0"/>
              <a:t>He </a:t>
            </a:r>
            <a:r>
              <a:rPr lang="en-GB" sz="2200" dirty="0"/>
              <a:t>wanted writers to return to a Pre - Romantic idea of man, the one of Pope’s </a:t>
            </a:r>
            <a:r>
              <a:rPr lang="en-GB" sz="2200" u="sng" dirty="0"/>
              <a:t>Essay on Man</a:t>
            </a:r>
            <a:r>
              <a:rPr lang="en-GB" sz="2200" dirty="0"/>
              <a:t> (1733). </a:t>
            </a:r>
            <a:r>
              <a:rPr lang="en-GB" sz="2200" dirty="0" smtClean="0"/>
              <a:t> Verse </a:t>
            </a:r>
            <a:r>
              <a:rPr lang="en-GB" sz="2200" dirty="0"/>
              <a:t>was always controlled, with emotion dominated by critical reason. </a:t>
            </a:r>
            <a:endParaRPr lang="it-IT" sz="2200" dirty="0"/>
          </a:p>
          <a:p>
            <a:pPr lvl="1">
              <a:buSzPct val="120000"/>
              <a:buFont typeface="Verdana" pitchFamily="34" charset="0"/>
              <a:buChar char="●"/>
            </a:pPr>
            <a:endParaRPr lang="it-IT" sz="2200" dirty="0"/>
          </a:p>
          <a:p>
            <a:pPr lvl="1">
              <a:buSzPct val="120000"/>
              <a:buFont typeface="Verdana" pitchFamily="34" charset="0"/>
              <a:buChar char="●"/>
            </a:pPr>
            <a:r>
              <a:rPr lang="en-GB" sz="2200" dirty="0" smtClean="0"/>
              <a:t>Pound</a:t>
            </a:r>
            <a:r>
              <a:rPr lang="en-GB" sz="2200" dirty="0"/>
              <a:t>, </a:t>
            </a:r>
            <a:r>
              <a:rPr lang="en-GB" sz="2200" dirty="0" smtClean="0"/>
              <a:t>who </a:t>
            </a:r>
            <a:r>
              <a:rPr lang="en-GB" sz="2200" dirty="0"/>
              <a:t>had helped found the Imagist Movement. The Imagists wanted poetic language to </a:t>
            </a:r>
            <a:r>
              <a:rPr lang="en-GB" sz="2200" dirty="0" smtClean="0"/>
              <a:t>be:</a:t>
            </a:r>
          </a:p>
          <a:p>
            <a:pPr lvl="2">
              <a:buSzPct val="120000"/>
              <a:buFont typeface="Verdana" pitchFamily="34" charset="0"/>
              <a:buChar char="●"/>
            </a:pPr>
            <a:r>
              <a:rPr lang="en-GB" sz="2100" dirty="0" smtClean="0"/>
              <a:t> </a:t>
            </a:r>
            <a:r>
              <a:rPr lang="en-GB" sz="2100" dirty="0"/>
              <a:t>dry </a:t>
            </a:r>
            <a:r>
              <a:rPr lang="en-GB" sz="2100" dirty="0" smtClean="0"/>
              <a:t>;</a:t>
            </a:r>
            <a:endParaRPr lang="en-GB" sz="2100" dirty="0"/>
          </a:p>
          <a:p>
            <a:pPr lvl="2">
              <a:buSzPct val="120000"/>
              <a:buFont typeface="Verdana" pitchFamily="34" charset="0"/>
              <a:buChar char="●"/>
            </a:pPr>
            <a:r>
              <a:rPr lang="en-GB" sz="2100" dirty="0"/>
              <a:t>h</a:t>
            </a:r>
            <a:r>
              <a:rPr lang="en-GB" sz="2100" dirty="0" smtClean="0"/>
              <a:t>ard</a:t>
            </a:r>
            <a:r>
              <a:rPr lang="en-GB" sz="2100" dirty="0"/>
              <a:t>;</a:t>
            </a:r>
            <a:endParaRPr lang="en-GB" sz="2100" dirty="0" smtClean="0"/>
          </a:p>
          <a:p>
            <a:pPr lvl="2">
              <a:buSzPct val="120000"/>
              <a:buFont typeface="Verdana" pitchFamily="34" charset="0"/>
              <a:buChar char="●"/>
            </a:pPr>
            <a:r>
              <a:rPr lang="en-GB" sz="2100" dirty="0" smtClean="0"/>
              <a:t> clear;</a:t>
            </a:r>
          </a:p>
          <a:p>
            <a:pPr lvl="2">
              <a:buSzPct val="120000"/>
              <a:buFont typeface="Verdana" pitchFamily="34" charset="0"/>
              <a:buChar char="●"/>
            </a:pPr>
            <a:r>
              <a:rPr lang="en-GB" sz="2100" dirty="0" smtClean="0"/>
              <a:t> precise </a:t>
            </a:r>
            <a:r>
              <a:rPr lang="en-GB" sz="2100" dirty="0"/>
              <a:t>images. </a:t>
            </a:r>
            <a:endParaRPr lang="en-GB" sz="2100" dirty="0" smtClean="0"/>
          </a:p>
          <a:p>
            <a:pPr lvl="2">
              <a:buFont typeface="Courier New" pitchFamily="49" charset="0"/>
              <a:buChar char="o"/>
            </a:pPr>
            <a:endParaRPr lang="en-GB" sz="2600" dirty="0"/>
          </a:p>
          <a:p>
            <a:pPr lvl="2" indent="-1143000">
              <a:buNone/>
            </a:pPr>
            <a:r>
              <a:rPr lang="en-GB" sz="2600" dirty="0" smtClean="0"/>
              <a:t>They </a:t>
            </a:r>
            <a:r>
              <a:rPr lang="en-GB" sz="2600" dirty="0"/>
              <a:t>tried to produce poetry which reflected the cold, mechanical reality of the modern world. </a:t>
            </a:r>
            <a:endParaRPr lang="it-IT" sz="2600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Autofit/>
          </a:bodyPr>
          <a:lstStyle/>
          <a:p>
            <a:r>
              <a:rPr lang="en-GB" dirty="0" smtClean="0">
                <a:latin typeface="+mn-lt"/>
              </a:rPr>
              <a:t>New Dramatic Novel</a:t>
            </a:r>
            <a:r>
              <a:rPr lang="it-IT" dirty="0" smtClean="0">
                <a:latin typeface="+mn-lt"/>
              </a:rPr>
              <a:t/>
            </a:r>
            <a:br>
              <a:rPr lang="it-IT" dirty="0" smtClean="0">
                <a:latin typeface="+mn-lt"/>
              </a:rPr>
            </a:br>
            <a:endParaRPr lang="it-IT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2565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dirty="0" smtClean="0"/>
              <a:t>Characteristic:</a:t>
            </a:r>
          </a:p>
          <a:p>
            <a:pPr>
              <a:buNone/>
            </a:pPr>
            <a:endParaRPr lang="en-GB" dirty="0" smtClean="0"/>
          </a:p>
          <a:p>
            <a:pPr>
              <a:buSzPct val="120000"/>
              <a:buFont typeface="Verdana" pitchFamily="34" charset="0"/>
              <a:buChar char="●"/>
            </a:pPr>
            <a:r>
              <a:rPr lang="en-GB" dirty="0" smtClean="0"/>
              <a:t>the </a:t>
            </a:r>
            <a:r>
              <a:rPr lang="en-GB" dirty="0"/>
              <a:t>narrator </a:t>
            </a:r>
            <a:r>
              <a:rPr lang="en-GB" dirty="0" smtClean="0"/>
              <a:t>is invisible, hidden or doesn’t appear (absence of comments, judgments and interference, ambiguity and uncertainty permeate the novel); </a:t>
            </a:r>
          </a:p>
          <a:p>
            <a:pPr>
              <a:buSzPct val="120000"/>
              <a:buFont typeface="Verdana" pitchFamily="34" charset="0"/>
              <a:buChar char="●"/>
            </a:pPr>
            <a:endParaRPr lang="en-GB" dirty="0" smtClean="0"/>
          </a:p>
          <a:p>
            <a:pPr>
              <a:buSzPct val="120000"/>
              <a:buFont typeface="Verdana" pitchFamily="34" charset="0"/>
              <a:buChar char="●"/>
            </a:pPr>
            <a:r>
              <a:rPr lang="en-GB" dirty="0" smtClean="0"/>
              <a:t>characters </a:t>
            </a:r>
            <a:r>
              <a:rPr lang="en-GB" dirty="0"/>
              <a:t>tell and represents the </a:t>
            </a:r>
            <a:r>
              <a:rPr lang="en-GB" dirty="0" smtClean="0"/>
              <a:t>story; </a:t>
            </a:r>
          </a:p>
          <a:p>
            <a:pPr>
              <a:buSzPct val="120000"/>
              <a:buFont typeface="Verdana" pitchFamily="34" charset="0"/>
              <a:buChar char="●"/>
            </a:pPr>
            <a:endParaRPr lang="en-GB" dirty="0" smtClean="0"/>
          </a:p>
          <a:p>
            <a:pPr>
              <a:buSzPct val="120000"/>
              <a:buFont typeface="Verdana" pitchFamily="34" charset="0"/>
              <a:buChar char="●"/>
            </a:pPr>
            <a:r>
              <a:rPr lang="en-GB" dirty="0" smtClean="0"/>
              <a:t>the </a:t>
            </a:r>
            <a:r>
              <a:rPr lang="en-GB" dirty="0"/>
              <a:t>story is </a:t>
            </a:r>
            <a:r>
              <a:rPr lang="en-GB" dirty="0" smtClean="0"/>
              <a:t>self-told;</a:t>
            </a:r>
          </a:p>
          <a:p>
            <a:pPr>
              <a:buSzPct val="120000"/>
              <a:buFont typeface="Verdana" pitchFamily="34" charset="0"/>
              <a:buChar char="●"/>
            </a:pPr>
            <a:endParaRPr lang="en-GB" dirty="0" smtClean="0"/>
          </a:p>
          <a:p>
            <a:pPr>
              <a:buSzPct val="120000"/>
              <a:buFont typeface="Verdana" pitchFamily="34" charset="0"/>
              <a:buChar char="●"/>
            </a:pPr>
            <a:r>
              <a:rPr lang="en-GB" dirty="0" smtClean="0"/>
              <a:t>the </a:t>
            </a:r>
            <a:r>
              <a:rPr lang="en-GB" dirty="0"/>
              <a:t>analysis is transferred from the novel to the </a:t>
            </a:r>
            <a:r>
              <a:rPr lang="en-GB" dirty="0" smtClean="0"/>
              <a:t>reader;</a:t>
            </a:r>
          </a:p>
          <a:p>
            <a:pPr>
              <a:buSzPct val="120000"/>
              <a:buFont typeface="Verdana" pitchFamily="34" charset="0"/>
              <a:buChar char="●"/>
            </a:pPr>
            <a:endParaRPr lang="en-GB" dirty="0" smtClean="0"/>
          </a:p>
          <a:p>
            <a:pPr>
              <a:buSzPct val="120000"/>
              <a:buFont typeface="Verdana" pitchFamily="34" charset="0"/>
              <a:buChar char="●"/>
            </a:pPr>
            <a:r>
              <a:rPr lang="en-GB" dirty="0" smtClean="0"/>
              <a:t> aesthetic values have taken the place of moral values.</a:t>
            </a:r>
            <a:endParaRPr lang="it-IT" dirty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 H</a:t>
            </a:r>
            <a:r>
              <a:rPr lang="en-GB" dirty="0"/>
              <a:t>. </a:t>
            </a:r>
            <a:r>
              <a:rPr lang="en-GB" dirty="0" smtClean="0"/>
              <a:t>James’ works  the </a:t>
            </a:r>
            <a:r>
              <a:rPr lang="en-GB" dirty="0"/>
              <a:t>author turns inside people’s consciences to explore the flux </a:t>
            </a:r>
            <a:r>
              <a:rPr lang="en-GB" dirty="0" smtClean="0"/>
              <a:t>of his </a:t>
            </a:r>
            <a:r>
              <a:rPr lang="en-GB" dirty="0"/>
              <a:t>mental </a:t>
            </a:r>
            <a:r>
              <a:rPr lang="en-GB" dirty="0" smtClean="0"/>
              <a:t>experience(“stream </a:t>
            </a:r>
            <a:r>
              <a:rPr lang="en-GB" dirty="0"/>
              <a:t>of </a:t>
            </a:r>
            <a:r>
              <a:rPr lang="en-GB" dirty="0" smtClean="0"/>
              <a:t>consciousness”).  </a:t>
            </a:r>
            <a:r>
              <a:rPr lang="en-GB" dirty="0"/>
              <a:t>The interior monologue appears where there is no perception for logical connection, deep thoughts, the one nearest to the </a:t>
            </a:r>
            <a:r>
              <a:rPr lang="en-GB" dirty="0" smtClean="0"/>
              <a:t>unconscious.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238</TotalTime>
  <Words>630</Words>
  <Application>Microsoft Office PowerPoint</Application>
  <PresentationFormat>Presentazione su schermo (4:3)</PresentationFormat>
  <Paragraphs>79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Astro</vt:lpstr>
      <vt:lpstr>the  Twentieth  Century</vt:lpstr>
      <vt:lpstr>Historical data</vt:lpstr>
      <vt:lpstr>Thinkers trasformed the world</vt:lpstr>
      <vt:lpstr>Poets’ reactions</vt:lpstr>
      <vt:lpstr>Symbolist poets</vt:lpstr>
      <vt:lpstr>Diapositiva 6</vt:lpstr>
      <vt:lpstr>New Dramatic Novel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Twentieth Century</dc:title>
  <dc:creator>francesco cognome</dc:creator>
  <cp:lastModifiedBy>francesco cognome</cp:lastModifiedBy>
  <cp:revision>18</cp:revision>
  <dcterms:created xsi:type="dcterms:W3CDTF">2015-04-13T15:58:17Z</dcterms:created>
  <dcterms:modified xsi:type="dcterms:W3CDTF">2015-04-13T19:59:58Z</dcterms:modified>
</cp:coreProperties>
</file>