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4" r:id="rId9"/>
    <p:sldId id="263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516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3/17/2015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3/17/2015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harlesdickenspage.com/dickens_london.html" TargetMode="External"/><Relationship Id="rId7" Type="http://schemas.openxmlformats.org/officeDocument/2006/relationships/hyperlink" Target="http://en.wikipedia.org/wiki/Urbanization" TargetMode="External"/><Relationship Id="rId2" Type="http://schemas.openxmlformats.org/officeDocument/2006/relationships/hyperlink" Target="http://www.telegraph.co.uk/culture/charles-dickens/9018185/Dickenss-London-in-picture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l.uk/romantics-and-victorians/articles/henry-mayhews-london-labour-and-the-london-poor" TargetMode="External"/><Relationship Id="rId5" Type="http://schemas.openxmlformats.org/officeDocument/2006/relationships/hyperlink" Target="http://data.un.org/Default.aspx" TargetMode="External"/><Relationship Id="rId4" Type="http://schemas.openxmlformats.org/officeDocument/2006/relationships/hyperlink" Target="https://emiliashop.wordpress.com/2012/02/09/charles-dickens-e-henry-mayhew-un-doppio-bicentenario-ignorato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C. Dickens' fiction and contemporary reality</a:t>
            </a:r>
            <a:endParaRPr lang="it-IT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>
                <a:latin typeface="Calibri Light" charset="0"/>
              </a:rPr>
              <a:t>Similarities </a:t>
            </a:r>
            <a:r>
              <a:rPr lang="de-DE" dirty="0" err="1">
                <a:latin typeface="Calibri Light" charset="0"/>
              </a:rPr>
              <a:t>and</a:t>
            </a:r>
            <a:r>
              <a:rPr lang="de-DE" dirty="0">
                <a:latin typeface="Calibri Light" charset="0"/>
              </a:rPr>
              <a:t> </a:t>
            </a:r>
            <a:r>
              <a:rPr lang="de-DE" dirty="0" err="1">
                <a:latin typeface="Calibri Light" charset="0"/>
              </a:rPr>
              <a:t>Differences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422171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sitography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>
                <a:hlinkClick r:id="rId2"/>
              </a:rPr>
              <a:t>http://www.telegraph.co.uk/culture/charles-dickens/9018185/Dickenss-London-in-pictures.html</a:t>
            </a:r>
            <a:endParaRPr lang="it-IT" dirty="0"/>
          </a:p>
          <a:p>
            <a:r>
              <a:rPr lang="it-IT" dirty="0">
                <a:hlinkClick r:id="rId3"/>
              </a:rPr>
              <a:t>http://charlesdickenspage.com/dickens_london.html</a:t>
            </a:r>
            <a:endParaRPr lang="it-IT" dirty="0"/>
          </a:p>
          <a:p>
            <a:r>
              <a:rPr lang="it-IT" dirty="0">
                <a:hlinkClick r:id="rId4"/>
              </a:rPr>
              <a:t>https://emiliashop.wordpress.com/2012/02/09/charles-dickens-e-henry-mayhew-un-doppio-bicentenario-ignorato/</a:t>
            </a:r>
            <a:endParaRPr lang="it-IT" dirty="0"/>
          </a:p>
          <a:p>
            <a:r>
              <a:rPr lang="it-IT" dirty="0">
                <a:hlinkClick r:id="rId5"/>
              </a:rPr>
              <a:t>http://data.un.org/Default.aspx</a:t>
            </a:r>
            <a:endParaRPr lang="it-IT" dirty="0"/>
          </a:p>
          <a:p>
            <a:r>
              <a:rPr lang="it-IT" dirty="0">
                <a:hlinkClick r:id="rId6"/>
              </a:rPr>
              <a:t>http://www.bl.uk/romantics-and-victorians/articles/henry-mayhews-london-labour-and-the-london-poor</a:t>
            </a:r>
            <a:endParaRPr lang="it-IT" dirty="0"/>
          </a:p>
          <a:p>
            <a:r>
              <a:rPr lang="it-IT" dirty="0">
                <a:hlinkClick r:id="rId7"/>
              </a:rPr>
              <a:t>http://en.wikipedia.org/wiki/Urbanization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572299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AIMS AND OBJECTIVES</a:t>
            </a: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Objectives</a:t>
            </a:r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Identify </a:t>
            </a:r>
            <a:r>
              <a:rPr lang="en-US" dirty="0"/>
              <a:t>the main themes of Dickens' </a:t>
            </a:r>
            <a:r>
              <a:rPr lang="en-US" dirty="0" smtClean="0"/>
              <a:t>production</a:t>
            </a:r>
            <a:r>
              <a:rPr lang="en-US" dirty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Gain </a:t>
            </a:r>
            <a:r>
              <a:rPr lang="en-US" dirty="0"/>
              <a:t>awareness of the contemporary reality trough the analysis </a:t>
            </a:r>
            <a:r>
              <a:rPr lang="en-US" dirty="0" smtClean="0"/>
              <a:t>of </a:t>
            </a:r>
            <a:r>
              <a:rPr lang="en-US" dirty="0"/>
              <a:t>Charles Dickens' themes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566332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Industrial </a:t>
            </a:r>
            <a:r>
              <a:rPr lang="it-IT" dirty="0" err="1" smtClean="0"/>
              <a:t>Revolution’s</a:t>
            </a:r>
            <a:r>
              <a:rPr lang="it-IT" dirty="0" smtClean="0"/>
              <a:t> societies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93027" y="1953574"/>
            <a:ext cx="4725255" cy="4572000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it-IT" dirty="0" smtClean="0"/>
              <a:t>Industrial </a:t>
            </a:r>
            <a:r>
              <a:rPr lang="it-IT" dirty="0" err="1" smtClean="0"/>
              <a:t>Revolution</a:t>
            </a:r>
            <a:r>
              <a:rPr lang="it-IT" dirty="0" smtClean="0"/>
              <a:t>’s </a:t>
            </a:r>
            <a:r>
              <a:rPr lang="it-IT" dirty="0" smtClean="0"/>
              <a:t>societies </a:t>
            </a:r>
            <a:r>
              <a:rPr lang="it-IT" dirty="0" err="1" smtClean="0"/>
              <a:t>were</a:t>
            </a:r>
            <a:r>
              <a:rPr lang="it-IT" dirty="0" smtClean="0"/>
              <a:t> </a:t>
            </a:r>
            <a:r>
              <a:rPr lang="it-IT" dirty="0" err="1" smtClean="0"/>
              <a:t>characterized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great</a:t>
            </a:r>
            <a:r>
              <a:rPr lang="it-IT" dirty="0" smtClean="0"/>
              <a:t> </a:t>
            </a:r>
            <a:r>
              <a:rPr lang="it-IT" dirty="0" err="1" smtClean="0"/>
              <a:t>differences</a:t>
            </a:r>
            <a:r>
              <a:rPr lang="it-IT" dirty="0" smtClean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smtClean="0"/>
              <a:t>middle </a:t>
            </a:r>
            <a:r>
              <a:rPr lang="it-IT" dirty="0" err="1"/>
              <a:t>class</a:t>
            </a:r>
            <a:r>
              <a:rPr lang="it-IT" dirty="0"/>
              <a:t> and </a:t>
            </a:r>
            <a:r>
              <a:rPr lang="it-IT" dirty="0" err="1"/>
              <a:t>working</a:t>
            </a:r>
            <a:r>
              <a:rPr lang="it-IT" dirty="0"/>
              <a:t> </a:t>
            </a:r>
            <a:r>
              <a:rPr lang="it-IT" dirty="0" err="1" smtClean="0"/>
              <a:t>class</a:t>
            </a:r>
            <a:r>
              <a:rPr lang="it-IT" dirty="0" smtClean="0"/>
              <a:t>.</a:t>
            </a:r>
            <a:endParaRPr lang="it-IT" dirty="0"/>
          </a:p>
          <a:p>
            <a:pPr lvl="1">
              <a:buFont typeface="Arial" pitchFamily="34" charset="0"/>
              <a:buChar char="•"/>
            </a:pPr>
            <a:r>
              <a:rPr lang="it-IT" dirty="0" err="1" smtClean="0"/>
              <a:t>Poverty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largely</a:t>
            </a:r>
            <a:r>
              <a:rPr lang="it-IT" dirty="0" smtClean="0"/>
              <a:t> </a:t>
            </a:r>
            <a:r>
              <a:rPr lang="it-IT" dirty="0" err="1" smtClean="0"/>
              <a:t>diffused</a:t>
            </a:r>
            <a:endParaRPr lang="it-IT" dirty="0"/>
          </a:p>
          <a:p>
            <a:pPr lvl="1">
              <a:buFont typeface="Arial" pitchFamily="34" charset="0"/>
              <a:buChar char="•"/>
            </a:pPr>
            <a:r>
              <a:rPr lang="it-IT" dirty="0" smtClean="0"/>
              <a:t>People </a:t>
            </a:r>
            <a:r>
              <a:rPr lang="it-IT" dirty="0" err="1" smtClean="0"/>
              <a:t>lived</a:t>
            </a:r>
            <a:r>
              <a:rPr lang="it-IT" dirty="0" smtClean="0"/>
              <a:t> in </a:t>
            </a:r>
            <a:r>
              <a:rPr lang="it-IT" dirty="0" err="1" smtClean="0"/>
              <a:t>cities</a:t>
            </a:r>
            <a:r>
              <a:rPr lang="it-IT" dirty="0" smtClean="0"/>
              <a:t> full of </a:t>
            </a:r>
            <a:r>
              <a:rPr lang="it-IT" dirty="0" err="1" smtClean="0"/>
              <a:t>mud</a:t>
            </a:r>
            <a:r>
              <a:rPr lang="it-IT" dirty="0" smtClean="0"/>
              <a:t>, </a:t>
            </a:r>
            <a:r>
              <a:rPr lang="it-IT" dirty="0" err="1" smtClean="0"/>
              <a:t>smoke</a:t>
            </a:r>
            <a:r>
              <a:rPr lang="it-IT" dirty="0" smtClean="0"/>
              <a:t> and </a:t>
            </a:r>
            <a:r>
              <a:rPr lang="it-IT" dirty="0" err="1" smtClean="0"/>
              <a:t>dirt</a:t>
            </a:r>
            <a:r>
              <a:rPr lang="it-IT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difficult</a:t>
            </a:r>
            <a:r>
              <a:rPr lang="it-IT" dirty="0" smtClean="0"/>
              <a:t> </a:t>
            </a:r>
            <a:r>
              <a:rPr lang="it-IT" dirty="0" err="1" smtClean="0"/>
              <a:t>conditions</a:t>
            </a:r>
            <a:r>
              <a:rPr lang="it-IT" dirty="0" smtClean="0"/>
              <a:t> of work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men</a:t>
            </a:r>
            <a:r>
              <a:rPr lang="it-IT" dirty="0" smtClean="0"/>
              <a:t> and </a:t>
            </a:r>
            <a:r>
              <a:rPr lang="it-IT" dirty="0" err="1" smtClean="0"/>
              <a:t>exploited</a:t>
            </a:r>
            <a:r>
              <a:rPr lang="it-IT" dirty="0" smtClean="0"/>
              <a:t> </a:t>
            </a:r>
            <a:r>
              <a:rPr lang="it-IT" dirty="0" err="1" smtClean="0"/>
              <a:t>children</a:t>
            </a:r>
            <a:r>
              <a:rPr lang="it-IT" dirty="0" smtClean="0"/>
              <a:t>.</a:t>
            </a:r>
            <a:endParaRPr lang="it-IT" dirty="0" smtClean="0"/>
          </a:p>
          <a:p>
            <a:pPr lvl="1">
              <a:buFont typeface="Arial" pitchFamily="34" charset="0"/>
              <a:buChar char="•"/>
            </a:pPr>
            <a:endParaRPr lang="it-IT" dirty="0"/>
          </a:p>
          <a:p>
            <a:pPr lvl="1">
              <a:buFont typeface="Arial" pitchFamily="34" charset="0"/>
              <a:buChar char="•"/>
            </a:pPr>
            <a:endParaRPr lang="it-IT" dirty="0"/>
          </a:p>
        </p:txBody>
      </p:sp>
      <p:pic>
        <p:nvPicPr>
          <p:cNvPr id="4" name="Immagine 3" descr="citta_xix_secolo_nel_tes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9740" y="2125206"/>
            <a:ext cx="3844545" cy="2925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69278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Modern</a:t>
            </a:r>
            <a:r>
              <a:rPr lang="it-IT" dirty="0" smtClean="0"/>
              <a:t> Societies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70445" y="1752600"/>
            <a:ext cx="4006249" cy="4373563"/>
          </a:xfrm>
        </p:spPr>
        <p:txBody>
          <a:bodyPr>
            <a:normAutofit fontScale="92500" lnSpcReduction="10000"/>
          </a:bodyPr>
          <a:lstStyle/>
          <a:p>
            <a:pPr marL="411480" lvl="1" indent="0">
              <a:buNone/>
            </a:pPr>
            <a:r>
              <a:rPr lang="it-IT" dirty="0" smtClean="0"/>
              <a:t>Dickens’ </a:t>
            </a:r>
            <a:r>
              <a:rPr lang="it-IT" dirty="0" err="1" smtClean="0"/>
              <a:t>cities</a:t>
            </a:r>
            <a:r>
              <a:rPr lang="it-IT" dirty="0" smtClean="0"/>
              <a:t> </a:t>
            </a:r>
            <a:r>
              <a:rPr lang="it-IT" dirty="0" err="1" smtClean="0"/>
              <a:t>described</a:t>
            </a:r>
            <a:r>
              <a:rPr lang="it-IT" dirty="0" smtClean="0"/>
              <a:t> in </a:t>
            </a:r>
            <a:r>
              <a:rPr lang="it-IT" dirty="0" err="1" smtClean="0"/>
              <a:t>his</a:t>
            </a:r>
            <a:r>
              <a:rPr lang="it-IT" dirty="0" smtClean="0"/>
              <a:t> production </a:t>
            </a:r>
            <a:r>
              <a:rPr lang="it-IT" dirty="0" err="1" smtClean="0"/>
              <a:t>seems</a:t>
            </a:r>
            <a:r>
              <a:rPr lang="it-IT" dirty="0" smtClean="0"/>
              <a:t> </a:t>
            </a:r>
            <a:r>
              <a:rPr lang="it-IT" dirty="0" smtClean="0"/>
              <a:t>so </a:t>
            </a:r>
            <a:r>
              <a:rPr lang="it-IT" dirty="0" err="1" smtClean="0"/>
              <a:t>similar</a:t>
            </a:r>
            <a:r>
              <a:rPr lang="it-IT" dirty="0" smtClean="0"/>
              <a:t> to </a:t>
            </a:r>
            <a:r>
              <a:rPr lang="it-IT" dirty="0" err="1" smtClean="0"/>
              <a:t>nowadays</a:t>
            </a:r>
            <a:r>
              <a:rPr lang="it-IT" dirty="0" smtClean="0"/>
              <a:t> </a:t>
            </a:r>
            <a:r>
              <a:rPr lang="it-IT" dirty="0" err="1" smtClean="0"/>
              <a:t>cities</a:t>
            </a:r>
            <a:r>
              <a:rPr lang="it-IT" dirty="0" smtClean="0"/>
              <a:t>, under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points</a:t>
            </a:r>
            <a:r>
              <a:rPr lang="it-IT" dirty="0" smtClean="0"/>
              <a:t> </a:t>
            </a:r>
            <a:r>
              <a:rPr lang="it-IT" dirty="0" smtClean="0"/>
              <a:t>of </a:t>
            </a:r>
            <a:r>
              <a:rPr lang="it-IT" dirty="0" err="1" smtClean="0"/>
              <a:t>view</a:t>
            </a:r>
            <a:r>
              <a:rPr lang="it-IT" dirty="0" smtClean="0"/>
              <a:t>.</a:t>
            </a:r>
          </a:p>
          <a:p>
            <a:pPr marL="411480" lvl="1" indent="0">
              <a:buNone/>
            </a:pPr>
            <a:r>
              <a:rPr lang="it-IT" dirty="0" smtClean="0"/>
              <a:t>Some </a:t>
            </a:r>
            <a:r>
              <a:rPr lang="it-IT" dirty="0" err="1" smtClean="0"/>
              <a:t>examples</a:t>
            </a:r>
            <a:r>
              <a:rPr lang="it-IT" dirty="0" smtClean="0"/>
              <a:t> are:</a:t>
            </a:r>
          </a:p>
          <a:p>
            <a:pPr lvl="1"/>
            <a:r>
              <a:rPr lang="it-IT" dirty="0" err="1" smtClean="0"/>
              <a:t>Overpopulation</a:t>
            </a:r>
            <a:endParaRPr lang="it-IT" dirty="0"/>
          </a:p>
          <a:p>
            <a:pPr lvl="1"/>
            <a:r>
              <a:rPr lang="it-IT" dirty="0" err="1" smtClean="0"/>
              <a:t>Huge</a:t>
            </a:r>
            <a:r>
              <a:rPr lang="it-IT" dirty="0" smtClean="0"/>
              <a:t> gaps 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riches</a:t>
            </a:r>
            <a:r>
              <a:rPr lang="it-IT" dirty="0"/>
              <a:t> and the </a:t>
            </a:r>
            <a:r>
              <a:rPr lang="it-IT" dirty="0" err="1"/>
              <a:t>poors</a:t>
            </a:r>
            <a:endParaRPr lang="it-IT" dirty="0"/>
          </a:p>
          <a:p>
            <a:pPr lvl="1"/>
            <a:r>
              <a:rPr lang="it-IT" dirty="0" err="1" smtClean="0"/>
              <a:t>Heavy</a:t>
            </a:r>
            <a:r>
              <a:rPr lang="it-IT" dirty="0" smtClean="0"/>
              <a:t> </a:t>
            </a:r>
            <a:r>
              <a:rPr lang="it-IT" dirty="0" err="1" smtClean="0"/>
              <a:t>pollution</a:t>
            </a:r>
            <a:r>
              <a:rPr lang="it-IT" dirty="0" smtClean="0"/>
              <a:t>, </a:t>
            </a:r>
            <a:r>
              <a:rPr lang="it-IT" dirty="0" err="1" smtClean="0"/>
              <a:t>especially</a:t>
            </a:r>
            <a:r>
              <a:rPr lang="it-IT" dirty="0" smtClean="0"/>
              <a:t> in </a:t>
            </a:r>
            <a:r>
              <a:rPr lang="it-IT" dirty="0" err="1" smtClean="0"/>
              <a:t>emerging</a:t>
            </a:r>
            <a:r>
              <a:rPr lang="it-IT" dirty="0" smtClean="0"/>
              <a:t> </a:t>
            </a:r>
            <a:r>
              <a:rPr lang="it-IT" dirty="0" err="1" smtClean="0"/>
              <a:t>countries</a:t>
            </a:r>
            <a:endParaRPr lang="it-IT" dirty="0"/>
          </a:p>
          <a:p>
            <a:pPr lvl="1"/>
            <a:r>
              <a:rPr lang="it-IT" dirty="0" smtClean="0"/>
              <a:t>High </a:t>
            </a:r>
            <a:r>
              <a:rPr lang="it-IT" dirty="0" err="1" smtClean="0"/>
              <a:t>criminality</a:t>
            </a:r>
            <a:endParaRPr lang="it-IT" dirty="0"/>
          </a:p>
          <a:p>
            <a:pPr lvl="1"/>
            <a:r>
              <a:rPr lang="it-IT" dirty="0" err="1"/>
              <a:t>Extended</a:t>
            </a:r>
            <a:r>
              <a:rPr lang="it-IT" dirty="0"/>
              <a:t> </a:t>
            </a:r>
            <a:r>
              <a:rPr lang="it-IT" dirty="0" err="1" smtClean="0"/>
              <a:t>unhealty</a:t>
            </a:r>
            <a:r>
              <a:rPr lang="it-IT" dirty="0" smtClean="0"/>
              <a:t> </a:t>
            </a:r>
            <a:r>
              <a:rPr lang="it-IT" dirty="0" err="1"/>
              <a:t>areas</a:t>
            </a:r>
            <a:r>
              <a:rPr lang="it-IT" dirty="0"/>
              <a:t> </a:t>
            </a:r>
            <a:r>
              <a:rPr lang="it-IT" dirty="0" err="1" smtClean="0"/>
              <a:t>dominated</a:t>
            </a:r>
            <a:r>
              <a:rPr lang="it-IT" dirty="0" smtClean="0"/>
              <a:t> </a:t>
            </a:r>
            <a:r>
              <a:rPr lang="it-IT" dirty="0" err="1"/>
              <a:t>by</a:t>
            </a:r>
            <a:r>
              <a:rPr lang="it-IT" dirty="0"/>
              <a:t> </a:t>
            </a:r>
            <a:r>
              <a:rPr lang="it-IT" dirty="0" err="1" smtClean="0"/>
              <a:t>criminals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4" name="Immagine 3" descr="populat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51395" y="2157720"/>
            <a:ext cx="4680551" cy="313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50943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Similarities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86064"/>
            <a:ext cx="3772805" cy="3430297"/>
          </a:xfrm>
        </p:spPr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it-IT" dirty="0"/>
              <a:t>Both </a:t>
            </a:r>
            <a:r>
              <a:rPr lang="it-IT" dirty="0" err="1"/>
              <a:t>London</a:t>
            </a:r>
            <a:r>
              <a:rPr lang="it-IT" dirty="0"/>
              <a:t> in the IX </a:t>
            </a:r>
            <a:r>
              <a:rPr lang="it-IT" dirty="0" err="1"/>
              <a:t>century</a:t>
            </a:r>
            <a:r>
              <a:rPr lang="it-IT" dirty="0"/>
              <a:t> and </a:t>
            </a:r>
            <a:r>
              <a:rPr lang="it-IT" dirty="0" err="1"/>
              <a:t>modern</a:t>
            </a:r>
            <a:r>
              <a:rPr lang="it-IT" dirty="0"/>
              <a:t> </a:t>
            </a:r>
            <a:r>
              <a:rPr lang="it-IT" dirty="0" err="1" smtClean="0"/>
              <a:t>cities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/>
              <a:t>in common the </a:t>
            </a:r>
            <a:r>
              <a:rPr lang="it-IT" dirty="0" err="1"/>
              <a:t>process</a:t>
            </a:r>
            <a:r>
              <a:rPr lang="it-IT" dirty="0"/>
              <a:t> </a:t>
            </a:r>
            <a:r>
              <a:rPr lang="it-IT" dirty="0" smtClean="0"/>
              <a:t>of an </a:t>
            </a:r>
            <a:r>
              <a:rPr lang="it-IT" dirty="0" err="1" smtClean="0"/>
              <a:t>heavy</a:t>
            </a:r>
            <a:r>
              <a:rPr lang="it-IT" dirty="0" smtClean="0"/>
              <a:t> and </a:t>
            </a:r>
            <a:r>
              <a:rPr lang="it-IT" dirty="0" err="1" smtClean="0"/>
              <a:t>too</a:t>
            </a:r>
            <a:r>
              <a:rPr lang="it-IT" dirty="0" smtClean="0"/>
              <a:t> fast </a:t>
            </a:r>
            <a:r>
              <a:rPr lang="it-IT" dirty="0" err="1"/>
              <a:t>urbanization</a:t>
            </a:r>
            <a:r>
              <a:rPr lang="it-IT" dirty="0"/>
              <a:t>, made up by </a:t>
            </a:r>
            <a:r>
              <a:rPr lang="it-IT" dirty="0" err="1"/>
              <a:t>three</a:t>
            </a:r>
            <a:r>
              <a:rPr lang="it-IT" dirty="0"/>
              <a:t> </a:t>
            </a:r>
            <a:r>
              <a:rPr lang="it-IT" dirty="0" err="1"/>
              <a:t>phases</a:t>
            </a:r>
            <a:r>
              <a:rPr lang="it-IT" dirty="0"/>
              <a:t>: </a:t>
            </a:r>
          </a:p>
          <a:p>
            <a:pPr>
              <a:buClr>
                <a:srgbClr val="800000"/>
              </a:buClr>
              <a:buSzPct val="80000"/>
            </a:pPr>
            <a:endParaRPr lang="it-IT" dirty="0" smtClean="0"/>
          </a:p>
          <a:p>
            <a:pPr>
              <a:buClr>
                <a:srgbClr val="800000"/>
              </a:buClr>
              <a:buSzPct val="80000"/>
            </a:pPr>
            <a:r>
              <a:rPr lang="it-IT" dirty="0" err="1" smtClean="0"/>
              <a:t>migration</a:t>
            </a:r>
            <a:r>
              <a:rPr lang="it-IT" dirty="0" smtClean="0"/>
              <a:t> </a:t>
            </a:r>
          </a:p>
          <a:p>
            <a:pPr>
              <a:buClr>
                <a:srgbClr val="800000"/>
              </a:buClr>
              <a:buSzPct val="80000"/>
            </a:pPr>
            <a:r>
              <a:rPr lang="it-IT" dirty="0" err="1" smtClean="0"/>
              <a:t>economic</a:t>
            </a:r>
            <a:r>
              <a:rPr lang="it-IT" dirty="0" smtClean="0"/>
              <a:t> </a:t>
            </a:r>
            <a:r>
              <a:rPr lang="it-IT" dirty="0" err="1"/>
              <a:t>development</a:t>
            </a:r>
            <a:r>
              <a:rPr lang="it-IT" dirty="0"/>
              <a:t> </a:t>
            </a:r>
            <a:endParaRPr lang="it-IT" dirty="0" smtClean="0"/>
          </a:p>
          <a:p>
            <a:pPr>
              <a:buClr>
                <a:srgbClr val="800000"/>
              </a:buClr>
              <a:buSzPct val="80000"/>
            </a:pPr>
            <a:r>
              <a:rPr lang="it-IT" dirty="0" err="1" smtClean="0"/>
              <a:t>evolution</a:t>
            </a:r>
            <a:r>
              <a:rPr lang="it-IT" dirty="0" smtClean="0"/>
              <a:t> </a:t>
            </a:r>
            <a:r>
              <a:rPr lang="it-IT" dirty="0"/>
              <a:t>of </a:t>
            </a:r>
            <a:r>
              <a:rPr lang="it-IT" dirty="0" err="1"/>
              <a:t>transport</a:t>
            </a:r>
            <a:r>
              <a:rPr lang="it-IT" dirty="0"/>
              <a:t>.</a:t>
            </a:r>
          </a:p>
          <a:p>
            <a:pPr lvl="1"/>
            <a:endParaRPr lang="it-IT" dirty="0"/>
          </a:p>
          <a:p>
            <a:endParaRPr lang="it-IT" dirty="0"/>
          </a:p>
        </p:txBody>
      </p:sp>
      <p:pic>
        <p:nvPicPr>
          <p:cNvPr id="4" name="Immagine 3" descr="india-emerging-markets-0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18308" y="2223549"/>
            <a:ext cx="4353730" cy="295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78098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similarities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8458" y="1752600"/>
            <a:ext cx="8388342" cy="43735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it-IT" dirty="0"/>
              <a:t>The </a:t>
            </a:r>
            <a:r>
              <a:rPr lang="it-IT" dirty="0" err="1" smtClean="0"/>
              <a:t>migration</a:t>
            </a:r>
            <a:r>
              <a:rPr lang="it-IT" dirty="0" smtClean="0"/>
              <a:t> </a:t>
            </a:r>
            <a:r>
              <a:rPr lang="it-IT" dirty="0" err="1" smtClean="0"/>
              <a:t>consists</a:t>
            </a:r>
            <a:r>
              <a:rPr lang="it-IT" dirty="0" smtClean="0"/>
              <a:t> in the </a:t>
            </a:r>
            <a:r>
              <a:rPr lang="it-IT" dirty="0" err="1" smtClean="0"/>
              <a:t>movement</a:t>
            </a:r>
            <a:r>
              <a:rPr lang="it-IT" dirty="0" smtClean="0"/>
              <a:t> of </a:t>
            </a:r>
            <a:r>
              <a:rPr lang="it-IT" dirty="0" err="1"/>
              <a:t>many</a:t>
            </a:r>
            <a:r>
              <a:rPr lang="it-IT" dirty="0"/>
              <a:t> people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cities</a:t>
            </a:r>
            <a:r>
              <a:rPr lang="it-IT" dirty="0" smtClean="0"/>
              <a:t>.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/>
              <a:t>the first cause of </a:t>
            </a:r>
            <a:r>
              <a:rPr lang="it-IT" dirty="0" err="1" smtClean="0"/>
              <a:t>cities</a:t>
            </a:r>
            <a:r>
              <a:rPr lang="it-IT" dirty="0" smtClean="0"/>
              <a:t> </a:t>
            </a:r>
            <a:r>
              <a:rPr lang="it-IT" dirty="0" err="1"/>
              <a:t>development</a:t>
            </a:r>
            <a:r>
              <a:rPr lang="it-IT" dirty="0"/>
              <a:t>. </a:t>
            </a:r>
            <a:endParaRPr lang="it-IT" dirty="0" smtClean="0"/>
          </a:p>
          <a:p>
            <a:pPr marL="114300" indent="0">
              <a:buNone/>
            </a:pPr>
            <a:r>
              <a:rPr lang="it-IT" dirty="0" smtClean="0"/>
              <a:t>The </a:t>
            </a:r>
            <a:r>
              <a:rPr lang="it-IT" dirty="0" err="1"/>
              <a:t>migration</a:t>
            </a:r>
            <a:r>
              <a:rPr lang="it-IT" dirty="0"/>
              <a:t> </a:t>
            </a:r>
            <a:r>
              <a:rPr lang="it-IT" dirty="0" smtClean="0"/>
              <a:t>in </a:t>
            </a:r>
            <a:r>
              <a:rPr lang="it-IT" dirty="0"/>
              <a:t>Dickens’ London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 smtClean="0"/>
              <a:t>caused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Agricultural</a:t>
            </a:r>
            <a:r>
              <a:rPr lang="it-IT" dirty="0" smtClean="0"/>
              <a:t> </a:t>
            </a:r>
            <a:r>
              <a:rPr lang="it-IT" dirty="0" err="1" smtClean="0"/>
              <a:t>Revolutions</a:t>
            </a:r>
            <a:r>
              <a:rPr lang="it-IT" dirty="0" smtClean="0"/>
              <a:t> </a:t>
            </a:r>
            <a:r>
              <a:rPr lang="it-IT" dirty="0" smtClean="0"/>
              <a:t>(enclosures in </a:t>
            </a:r>
            <a:r>
              <a:rPr lang="it-IT" dirty="0" err="1" smtClean="0"/>
              <a:t>particular</a:t>
            </a:r>
            <a:r>
              <a:rPr lang="it-IT" dirty="0" smtClean="0"/>
              <a:t>)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caused</a:t>
            </a:r>
            <a:r>
              <a:rPr lang="it-IT" dirty="0"/>
              <a:t> </a:t>
            </a:r>
            <a:r>
              <a:rPr lang="it-IT" dirty="0" err="1"/>
              <a:t>many</a:t>
            </a:r>
            <a:r>
              <a:rPr lang="it-IT" dirty="0"/>
              <a:t> </a:t>
            </a:r>
            <a:r>
              <a:rPr lang="it-IT" dirty="0" err="1"/>
              <a:t>unemployed</a:t>
            </a:r>
            <a:r>
              <a:rPr lang="it-IT" dirty="0"/>
              <a:t>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moved</a:t>
            </a:r>
            <a:r>
              <a:rPr lang="it-IT" dirty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cities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331698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similarities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67387"/>
            <a:ext cx="8229600" cy="43735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it-IT" dirty="0"/>
              <a:t>The </a:t>
            </a:r>
            <a:r>
              <a:rPr lang="it-IT" dirty="0" err="1"/>
              <a:t>economic</a:t>
            </a:r>
            <a:r>
              <a:rPr lang="it-IT" dirty="0"/>
              <a:t> </a:t>
            </a:r>
            <a:r>
              <a:rPr lang="it-IT" dirty="0" err="1" smtClean="0"/>
              <a:t>development</a:t>
            </a:r>
            <a:r>
              <a:rPr lang="it-IT" dirty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/>
              <a:t>both</a:t>
            </a:r>
            <a:r>
              <a:rPr lang="it-IT" dirty="0"/>
              <a:t> </a:t>
            </a:r>
            <a:r>
              <a:rPr lang="it-IT" dirty="0" err="1" smtClean="0"/>
              <a:t>caused</a:t>
            </a:r>
            <a:r>
              <a:rPr lang="it-IT" dirty="0" smtClean="0"/>
              <a:t> by the </a:t>
            </a:r>
            <a:r>
              <a:rPr lang="it-IT" dirty="0"/>
              <a:t>new </a:t>
            </a:r>
            <a:r>
              <a:rPr lang="it-IT" dirty="0" err="1"/>
              <a:t>manpower</a:t>
            </a:r>
            <a:r>
              <a:rPr lang="it-IT" dirty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consequence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smtClean="0"/>
              <a:t>the </a:t>
            </a:r>
            <a:r>
              <a:rPr lang="it-IT" dirty="0" err="1" smtClean="0"/>
              <a:t>migration</a:t>
            </a:r>
            <a:r>
              <a:rPr lang="it-IT" dirty="0" smtClean="0"/>
              <a:t> and by new </a:t>
            </a:r>
            <a:r>
              <a:rPr lang="it-IT" dirty="0" err="1" smtClean="0"/>
              <a:t>inventions</a:t>
            </a:r>
            <a:r>
              <a:rPr lang="it-IT" dirty="0" smtClean="0"/>
              <a:t> and </a:t>
            </a:r>
            <a:r>
              <a:rPr lang="it-IT" dirty="0" err="1" smtClean="0"/>
              <a:t>organization</a:t>
            </a:r>
            <a:r>
              <a:rPr lang="it-IT" dirty="0" smtClean="0"/>
              <a:t> </a:t>
            </a:r>
            <a:r>
              <a:rPr lang="it-IT" dirty="0" smtClean="0"/>
              <a:t>of work.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aspects</a:t>
            </a:r>
            <a:r>
              <a:rPr lang="it-IT" dirty="0" smtClean="0"/>
              <a:t> </a:t>
            </a:r>
            <a:r>
              <a:rPr lang="it-IT" dirty="0" err="1" smtClean="0"/>
              <a:t>caused</a:t>
            </a:r>
            <a:r>
              <a:rPr lang="it-IT" dirty="0" smtClean="0"/>
              <a:t> a fast </a:t>
            </a:r>
            <a:r>
              <a:rPr lang="it-IT" dirty="0" err="1" smtClean="0"/>
              <a:t>development</a:t>
            </a:r>
            <a:r>
              <a:rPr lang="it-IT" dirty="0" smtClean="0"/>
              <a:t> </a:t>
            </a:r>
            <a:r>
              <a:rPr lang="it-IT" dirty="0"/>
              <a:t>of </a:t>
            </a:r>
            <a:r>
              <a:rPr lang="it-IT" dirty="0" smtClean="0"/>
              <a:t>a city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The Industrial </a:t>
            </a:r>
            <a:r>
              <a:rPr lang="it-IT" dirty="0" err="1"/>
              <a:t>Revolution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fundamental</a:t>
            </a:r>
            <a:r>
              <a:rPr lang="it-IT" dirty="0"/>
              <a:t> in </a:t>
            </a:r>
            <a:r>
              <a:rPr lang="it-IT" dirty="0" err="1"/>
              <a:t>London’s</a:t>
            </a:r>
            <a:r>
              <a:rPr lang="it-IT" dirty="0"/>
              <a:t> </a:t>
            </a:r>
            <a:r>
              <a:rPr lang="it-IT" dirty="0" err="1"/>
              <a:t>advancement</a:t>
            </a:r>
            <a:r>
              <a:rPr lang="it-IT" dirty="0"/>
              <a:t> </a:t>
            </a:r>
          </a:p>
          <a:p>
            <a:pPr lvl="1"/>
            <a:r>
              <a:rPr lang="it-IT" dirty="0" err="1"/>
              <a:t>Nowadays</a:t>
            </a:r>
            <a:r>
              <a:rPr lang="it-IT" dirty="0"/>
              <a:t> </a:t>
            </a:r>
            <a:r>
              <a:rPr lang="it-IT" dirty="0" smtClean="0"/>
              <a:t>industrial </a:t>
            </a:r>
            <a:r>
              <a:rPr lang="it-IT" dirty="0" err="1"/>
              <a:t>productivity</a:t>
            </a:r>
            <a:r>
              <a:rPr lang="it-IT" dirty="0"/>
              <a:t> </a:t>
            </a:r>
            <a:r>
              <a:rPr lang="it-IT" dirty="0" smtClean="0"/>
              <a:t>and </a:t>
            </a:r>
            <a:r>
              <a:rPr lang="it-IT" dirty="0" err="1" smtClean="0"/>
              <a:t>financy</a:t>
            </a:r>
            <a:r>
              <a:rPr lang="it-IT" dirty="0" smtClean="0"/>
              <a:t> </a:t>
            </a:r>
            <a:r>
              <a:rPr lang="it-IT" dirty="0" err="1"/>
              <a:t>increase</a:t>
            </a:r>
            <a:r>
              <a:rPr lang="it-IT" dirty="0"/>
              <a:t> </a:t>
            </a:r>
            <a:r>
              <a:rPr lang="it-IT" dirty="0" err="1" smtClean="0"/>
              <a:t>urbanization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978098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similarities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67378" y="1752600"/>
            <a:ext cx="4099626" cy="4373563"/>
          </a:xfrm>
        </p:spPr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it-IT" dirty="0"/>
              <a:t>The </a:t>
            </a:r>
            <a:r>
              <a:rPr lang="it-IT" dirty="0" err="1"/>
              <a:t>evolution</a:t>
            </a:r>
            <a:r>
              <a:rPr lang="it-IT" dirty="0"/>
              <a:t> of </a:t>
            </a:r>
            <a:r>
              <a:rPr lang="it-IT" dirty="0" err="1" smtClean="0"/>
              <a:t>transport</a:t>
            </a:r>
            <a:r>
              <a:rPr lang="it-IT" dirty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foundamental</a:t>
            </a:r>
            <a:r>
              <a:rPr lang="it-IT" dirty="0" smtClean="0"/>
              <a:t> in </a:t>
            </a:r>
            <a:r>
              <a:rPr lang="it-IT" dirty="0" err="1" smtClean="0"/>
              <a:t>order</a:t>
            </a:r>
            <a:r>
              <a:rPr lang="it-IT" dirty="0" smtClean="0"/>
              <a:t> to </a:t>
            </a:r>
            <a:r>
              <a:rPr lang="it-IT" dirty="0" err="1" smtClean="0"/>
              <a:t>distribute</a:t>
            </a:r>
            <a:r>
              <a:rPr lang="it-IT" dirty="0" smtClean="0"/>
              <a:t> </a:t>
            </a:r>
            <a:r>
              <a:rPr lang="it-IT" dirty="0" err="1" smtClean="0"/>
              <a:t>properly</a:t>
            </a:r>
            <a:r>
              <a:rPr lang="it-IT" dirty="0" smtClean="0"/>
              <a:t> the </a:t>
            </a:r>
            <a:r>
              <a:rPr lang="it-IT" dirty="0" err="1" smtClean="0"/>
              <a:t>enormous</a:t>
            </a:r>
            <a:r>
              <a:rPr lang="it-IT" dirty="0" smtClean="0"/>
              <a:t> </a:t>
            </a:r>
            <a:r>
              <a:rPr lang="it-IT" dirty="0" err="1" smtClean="0"/>
              <a:t>quantities</a:t>
            </a:r>
            <a:r>
              <a:rPr lang="it-IT" dirty="0" smtClean="0"/>
              <a:t> of </a:t>
            </a:r>
            <a:r>
              <a:rPr lang="it-IT" dirty="0" err="1" smtClean="0"/>
              <a:t>goods</a:t>
            </a:r>
            <a:r>
              <a:rPr lang="it-IT" dirty="0" smtClean="0"/>
              <a:t> </a:t>
            </a:r>
            <a:r>
              <a:rPr lang="it-IT" dirty="0" err="1" smtClean="0"/>
              <a:t>produced</a:t>
            </a:r>
            <a:r>
              <a:rPr lang="it-IT" dirty="0" smtClean="0"/>
              <a:t> and to </a:t>
            </a:r>
            <a:r>
              <a:rPr lang="it-IT" dirty="0" err="1" smtClean="0"/>
              <a:t>supply</a:t>
            </a:r>
            <a:r>
              <a:rPr lang="it-IT" dirty="0" smtClean="0"/>
              <a:t> </a:t>
            </a:r>
            <a:r>
              <a:rPr lang="it-IT" dirty="0" err="1" smtClean="0"/>
              <a:t>industries</a:t>
            </a:r>
            <a:r>
              <a:rPr lang="it-IT" dirty="0" smtClean="0"/>
              <a:t> in </a:t>
            </a:r>
            <a:r>
              <a:rPr lang="it-IT" dirty="0" err="1" smtClean="0"/>
              <a:t>this</a:t>
            </a:r>
            <a:r>
              <a:rPr lang="it-IT" dirty="0" smtClean="0"/>
              <a:t> new </a:t>
            </a:r>
            <a:r>
              <a:rPr lang="it-IT" dirty="0" err="1" smtClean="0"/>
              <a:t>order</a:t>
            </a:r>
            <a:r>
              <a:rPr lang="it-IT" dirty="0" smtClean="0"/>
              <a:t> of production. </a:t>
            </a:r>
          </a:p>
          <a:p>
            <a:pPr marL="114300" indent="0">
              <a:buNone/>
            </a:pPr>
            <a:r>
              <a:rPr lang="it-IT" dirty="0" smtClean="0"/>
              <a:t>The </a:t>
            </a:r>
            <a:r>
              <a:rPr lang="it-IT" dirty="0" err="1" smtClean="0"/>
              <a:t>development</a:t>
            </a:r>
            <a:r>
              <a:rPr lang="it-IT" dirty="0" smtClean="0"/>
              <a:t> of </a:t>
            </a:r>
            <a:r>
              <a:rPr lang="it-IT" dirty="0" err="1" smtClean="0"/>
              <a:t>transports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permits</a:t>
            </a:r>
            <a:r>
              <a:rPr lang="it-IT" dirty="0" smtClean="0"/>
              <a:t> a </a:t>
            </a:r>
            <a:r>
              <a:rPr lang="it-IT" dirty="0" err="1" smtClean="0"/>
              <a:t>growth</a:t>
            </a:r>
            <a:r>
              <a:rPr lang="it-IT" dirty="0" smtClean="0"/>
              <a:t> of the </a:t>
            </a:r>
            <a:r>
              <a:rPr lang="it-IT" dirty="0" err="1" smtClean="0"/>
              <a:t>cities</a:t>
            </a:r>
            <a:r>
              <a:rPr lang="it-IT" dirty="0" smtClean="0"/>
              <a:t>.</a:t>
            </a:r>
            <a:endParaRPr lang="it-IT" dirty="0"/>
          </a:p>
          <a:p>
            <a:pPr lvl="1"/>
            <a:r>
              <a:rPr lang="it-IT" dirty="0"/>
              <a:t>In the XIX </a:t>
            </a:r>
            <a:r>
              <a:rPr lang="it-IT" dirty="0" err="1"/>
              <a:t>century</a:t>
            </a:r>
            <a:r>
              <a:rPr lang="it-IT" dirty="0"/>
              <a:t>, the </a:t>
            </a:r>
            <a:r>
              <a:rPr lang="it-IT" dirty="0" err="1"/>
              <a:t>development</a:t>
            </a:r>
            <a:r>
              <a:rPr lang="it-IT" dirty="0"/>
              <a:t> of </a:t>
            </a:r>
            <a:r>
              <a:rPr lang="it-IT" dirty="0" err="1"/>
              <a:t>cars</a:t>
            </a:r>
            <a:r>
              <a:rPr lang="it-IT" dirty="0"/>
              <a:t> and </a:t>
            </a:r>
            <a:r>
              <a:rPr lang="it-IT" dirty="0" err="1"/>
              <a:t>railways</a:t>
            </a:r>
            <a:r>
              <a:rPr lang="it-IT" dirty="0"/>
              <a:t> </a:t>
            </a:r>
            <a:r>
              <a:rPr lang="it-IT" dirty="0" err="1"/>
              <a:t>allowed</a:t>
            </a:r>
            <a:r>
              <a:rPr lang="it-IT" dirty="0"/>
              <a:t> </a:t>
            </a:r>
            <a:r>
              <a:rPr lang="it-IT" dirty="0" err="1"/>
              <a:t>faster</a:t>
            </a:r>
            <a:r>
              <a:rPr lang="it-IT" dirty="0"/>
              <a:t> </a:t>
            </a:r>
            <a:r>
              <a:rPr lang="it-IT" dirty="0" err="1"/>
              <a:t>transfers</a:t>
            </a:r>
            <a:r>
              <a:rPr lang="it-IT" dirty="0"/>
              <a:t> and,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consequence</a:t>
            </a:r>
            <a:r>
              <a:rPr lang="it-IT" dirty="0"/>
              <a:t>, the </a:t>
            </a:r>
            <a:r>
              <a:rPr lang="it-IT" dirty="0" err="1"/>
              <a:t>growth</a:t>
            </a:r>
            <a:r>
              <a:rPr lang="it-IT" dirty="0"/>
              <a:t> of the </a:t>
            </a:r>
            <a:r>
              <a:rPr lang="it-IT" dirty="0" err="1"/>
              <a:t>size</a:t>
            </a:r>
            <a:r>
              <a:rPr lang="it-IT" dirty="0"/>
              <a:t> of </a:t>
            </a:r>
            <a:r>
              <a:rPr lang="it-IT" dirty="0" err="1"/>
              <a:t>London</a:t>
            </a:r>
            <a:r>
              <a:rPr lang="it-IT" dirty="0"/>
              <a:t>. </a:t>
            </a:r>
          </a:p>
          <a:p>
            <a:pPr lvl="1"/>
            <a:r>
              <a:rPr lang="it-IT" dirty="0"/>
              <a:t>Tram, </a:t>
            </a:r>
            <a:r>
              <a:rPr lang="it-IT" dirty="0" err="1"/>
              <a:t>trains</a:t>
            </a:r>
            <a:r>
              <a:rPr lang="it-IT" dirty="0"/>
              <a:t> and underground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contribute</a:t>
            </a:r>
            <a:r>
              <a:rPr lang="it-IT" dirty="0"/>
              <a:t> to the </a:t>
            </a:r>
            <a:r>
              <a:rPr lang="it-IT" dirty="0" err="1" smtClean="0"/>
              <a:t>extension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our</a:t>
            </a:r>
            <a:r>
              <a:rPr lang="it-IT" dirty="0" smtClean="0"/>
              <a:t> </a:t>
            </a:r>
            <a:r>
              <a:rPr lang="it-IT" dirty="0" err="1" smtClean="0"/>
              <a:t>cities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4" name="Immagine 3" descr="Beijing-congest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67004" y="2066595"/>
            <a:ext cx="4708565" cy="2942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78098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conclusions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752600"/>
            <a:ext cx="4099626" cy="4373563"/>
          </a:xfrm>
        </p:spPr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possible</a:t>
            </a:r>
            <a:r>
              <a:rPr lang="it-IT" dirty="0" smtClean="0"/>
              <a:t> to </a:t>
            </a:r>
            <a:r>
              <a:rPr lang="it-IT" dirty="0" err="1" smtClean="0"/>
              <a:t>say</a:t>
            </a:r>
            <a:r>
              <a:rPr lang="it-IT" dirty="0" smtClean="0"/>
              <a:t> </a:t>
            </a:r>
            <a:r>
              <a:rPr lang="it-IT" dirty="0" err="1" smtClean="0"/>
              <a:t>how</a:t>
            </a:r>
            <a:r>
              <a:rPr lang="it-IT" dirty="0" smtClean="0"/>
              <a:t> Dickens’ London </a:t>
            </a:r>
            <a:r>
              <a:rPr lang="it-IT" dirty="0" err="1" smtClean="0"/>
              <a:t>were</a:t>
            </a:r>
            <a:r>
              <a:rPr lang="it-IT" dirty="0" smtClean="0"/>
              <a:t> so </a:t>
            </a:r>
            <a:r>
              <a:rPr lang="it-IT" dirty="0" err="1" smtClean="0"/>
              <a:t>similar</a:t>
            </a:r>
            <a:r>
              <a:rPr lang="it-IT" dirty="0" smtClean="0"/>
              <a:t> to </a:t>
            </a:r>
            <a:r>
              <a:rPr lang="it-IT" dirty="0" err="1" smtClean="0"/>
              <a:t>nowadays</a:t>
            </a:r>
            <a:r>
              <a:rPr lang="it-IT" dirty="0" smtClean="0"/>
              <a:t> </a:t>
            </a:r>
            <a:r>
              <a:rPr lang="it-IT" dirty="0" err="1" smtClean="0"/>
              <a:t>new</a:t>
            </a:r>
            <a:r>
              <a:rPr lang="it-IT" dirty="0" smtClean="0"/>
              <a:t> </a:t>
            </a:r>
            <a:r>
              <a:rPr lang="it-IT" dirty="0" err="1" smtClean="0"/>
              <a:t>cities</a:t>
            </a:r>
            <a:r>
              <a:rPr lang="it-IT" dirty="0" smtClean="0"/>
              <a:t> </a:t>
            </a:r>
            <a:r>
              <a:rPr lang="it-IT" dirty="0" err="1" smtClean="0"/>
              <a:t>because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improvements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services</a:t>
            </a:r>
            <a:r>
              <a:rPr lang="it-IT" dirty="0" smtClean="0"/>
              <a:t>. </a:t>
            </a:r>
            <a:r>
              <a:rPr lang="it-IT" dirty="0" err="1" smtClean="0"/>
              <a:t>Unfortunately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assist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smtClean="0"/>
              <a:t>the </a:t>
            </a:r>
            <a:r>
              <a:rPr lang="it-IT" dirty="0" err="1" smtClean="0"/>
              <a:t>growth</a:t>
            </a:r>
            <a:r>
              <a:rPr lang="it-IT" dirty="0" smtClean="0"/>
              <a:t> of </a:t>
            </a:r>
            <a:r>
              <a:rPr lang="it-IT" dirty="0" err="1" smtClean="0"/>
              <a:t>many</a:t>
            </a:r>
            <a:r>
              <a:rPr lang="it-IT" dirty="0" smtClean="0"/>
              <a:t> </a:t>
            </a:r>
            <a:r>
              <a:rPr lang="it-IT" dirty="0" err="1" smtClean="0"/>
              <a:t>problems</a:t>
            </a:r>
            <a:r>
              <a:rPr lang="it-IT" dirty="0" smtClean="0"/>
              <a:t> </a:t>
            </a:r>
            <a:r>
              <a:rPr lang="it-IT" dirty="0" err="1" smtClean="0"/>
              <a:t>related</a:t>
            </a:r>
            <a:r>
              <a:rPr lang="it-IT" dirty="0" smtClean="0"/>
              <a:t> to the </a:t>
            </a:r>
            <a:r>
              <a:rPr lang="it-IT" dirty="0" err="1" smtClean="0"/>
              <a:t>order</a:t>
            </a:r>
            <a:r>
              <a:rPr lang="it-IT" dirty="0" smtClean="0"/>
              <a:t>.</a:t>
            </a:r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r>
              <a:rPr lang="it-IT" dirty="0" smtClean="0"/>
              <a:t>Dickens </a:t>
            </a:r>
            <a:r>
              <a:rPr lang="it-IT" dirty="0" err="1" smtClean="0"/>
              <a:t>uderstood</a:t>
            </a:r>
            <a:r>
              <a:rPr lang="it-IT" dirty="0" smtClean="0"/>
              <a:t>  </a:t>
            </a:r>
            <a:r>
              <a:rPr lang="it-IT" dirty="0" err="1" smtClean="0"/>
              <a:t>problems</a:t>
            </a:r>
            <a:r>
              <a:rPr lang="it-IT" dirty="0" smtClean="0"/>
              <a:t> </a:t>
            </a:r>
            <a:r>
              <a:rPr lang="it-IT" dirty="0" err="1" smtClean="0"/>
              <a:t>related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a </a:t>
            </a:r>
            <a:r>
              <a:rPr lang="it-IT" dirty="0" smtClean="0"/>
              <a:t>fast </a:t>
            </a:r>
            <a:r>
              <a:rPr lang="it-IT" dirty="0" err="1" smtClean="0"/>
              <a:t>growth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smtClean="0"/>
              <a:t>a city</a:t>
            </a:r>
            <a:r>
              <a:rPr lang="it-IT" dirty="0" smtClean="0"/>
              <a:t>.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smtClean="0"/>
              <a:t>can </a:t>
            </a:r>
            <a:r>
              <a:rPr lang="it-IT" dirty="0" err="1" smtClean="0"/>
              <a:t>say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smtClean="0"/>
              <a:t>a fast</a:t>
            </a:r>
            <a:r>
              <a:rPr lang="it-IT" smtClean="0"/>
              <a:t> </a:t>
            </a:r>
            <a:r>
              <a:rPr lang="it-IT" dirty="0" err="1" smtClean="0"/>
              <a:t>increase</a:t>
            </a:r>
            <a:r>
              <a:rPr lang="it-IT" dirty="0" smtClean="0"/>
              <a:t> of </a:t>
            </a:r>
            <a:r>
              <a:rPr lang="it-IT" dirty="0" err="1" smtClean="0"/>
              <a:t>wealth</a:t>
            </a:r>
            <a:r>
              <a:rPr lang="it-IT" dirty="0" smtClean="0"/>
              <a:t> </a:t>
            </a:r>
            <a:r>
              <a:rPr lang="it-IT" dirty="0" err="1" smtClean="0"/>
              <a:t>doesn</a:t>
            </a:r>
            <a:r>
              <a:rPr lang="it-IT" dirty="0" smtClean="0"/>
              <a:t>’t </a:t>
            </a:r>
            <a:r>
              <a:rPr lang="it-IT" dirty="0" err="1" smtClean="0"/>
              <a:t>mean</a:t>
            </a:r>
            <a:r>
              <a:rPr lang="it-IT" dirty="0" smtClean="0"/>
              <a:t> an </a:t>
            </a:r>
            <a:r>
              <a:rPr lang="it-IT" dirty="0" err="1" smtClean="0"/>
              <a:t>increase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well</a:t>
            </a:r>
            <a:r>
              <a:rPr lang="it-IT" dirty="0" err="1" smtClean="0"/>
              <a:t>-</a:t>
            </a:r>
            <a:r>
              <a:rPr lang="it-IT" dirty="0" err="1" smtClean="0"/>
              <a:t>being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4" name="Immagine 3" descr="640px-Yangzhou_-_industrial_area_west_of_Wenfeng_Temple_-_P113023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611" y="1850923"/>
            <a:ext cx="3454346" cy="19872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magine 4" descr="dickenslondon4417a17970b-800w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3611" y="3994329"/>
            <a:ext cx="3454346" cy="25154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9780981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rmacia">
  <a:themeElements>
    <a:clrScheme name="Farmaci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Farmacia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armac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Farmacia.thmx</Template>
  <TotalTime>102</TotalTime>
  <Words>438</Words>
  <Application>Microsoft Macintosh PowerPoint</Application>
  <PresentationFormat>Presentazione su schermo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Farmacia</vt:lpstr>
      <vt:lpstr>Similarities and Differences</vt:lpstr>
      <vt:lpstr>AIMS AND OBJECTIVES</vt:lpstr>
      <vt:lpstr>Industrial Revolution’s societies</vt:lpstr>
      <vt:lpstr>Modern Societies</vt:lpstr>
      <vt:lpstr>Similarities</vt:lpstr>
      <vt:lpstr>similarities</vt:lpstr>
      <vt:lpstr>similarities</vt:lpstr>
      <vt:lpstr>similarities</vt:lpstr>
      <vt:lpstr>conclusions</vt:lpstr>
      <vt:lpstr>sitography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Similarities and Differences</dc:title>
  <dc:creator>Giacomo Cecchetto</dc:creator>
  <cp:lastModifiedBy>Insegnante</cp:lastModifiedBy>
  <cp:revision>9</cp:revision>
  <dcterms:created xsi:type="dcterms:W3CDTF">2015-03-08T13:47:11Z</dcterms:created>
  <dcterms:modified xsi:type="dcterms:W3CDTF">2015-03-17T13:57:12Z</dcterms:modified>
</cp:coreProperties>
</file>