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42" d="100"/>
          <a:sy n="142" d="100"/>
        </p:scale>
        <p:origin x="-14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EDE4-1858-A94A-A534-4FA9E36A721B}" type="datetimeFigureOut">
              <a:rPr lang="it-IT" smtClean="0"/>
              <a:pPr/>
              <a:t>24-10-2014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1E3B5-169E-0240-AFEA-3C662AF25D5A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EDE4-1858-A94A-A534-4FA9E36A721B}" type="datetimeFigureOut">
              <a:rPr lang="it-IT" smtClean="0"/>
              <a:pPr/>
              <a:t>24-10-2014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1E3B5-169E-0240-AFEA-3C662AF25D5A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EDE4-1858-A94A-A534-4FA9E36A721B}" type="datetimeFigureOut">
              <a:rPr lang="it-IT" smtClean="0"/>
              <a:pPr/>
              <a:t>24-10-2014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1E3B5-169E-0240-AFEA-3C662AF25D5A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EDE4-1858-A94A-A534-4FA9E36A721B}" type="datetimeFigureOut">
              <a:rPr lang="it-IT" smtClean="0"/>
              <a:pPr/>
              <a:t>24-10-2014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1E3B5-169E-0240-AFEA-3C662AF25D5A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EDE4-1858-A94A-A534-4FA9E36A721B}" type="datetimeFigureOut">
              <a:rPr lang="it-IT" smtClean="0"/>
              <a:pPr/>
              <a:t>24-10-2014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1E3B5-169E-0240-AFEA-3C662AF25D5A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EDE4-1858-A94A-A534-4FA9E36A721B}" type="datetimeFigureOut">
              <a:rPr lang="it-IT" smtClean="0"/>
              <a:pPr/>
              <a:t>24-10-2014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1E3B5-169E-0240-AFEA-3C662AF25D5A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EDE4-1858-A94A-A534-4FA9E36A721B}" type="datetimeFigureOut">
              <a:rPr lang="it-IT" smtClean="0"/>
              <a:pPr/>
              <a:t>24-10-2014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1E3B5-169E-0240-AFEA-3C662AF25D5A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EDE4-1858-A94A-A534-4FA9E36A721B}" type="datetimeFigureOut">
              <a:rPr lang="it-IT" smtClean="0"/>
              <a:pPr/>
              <a:t>24-10-2014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1E3B5-169E-0240-AFEA-3C662AF25D5A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EDE4-1858-A94A-A534-4FA9E36A721B}" type="datetimeFigureOut">
              <a:rPr lang="it-IT" smtClean="0"/>
              <a:pPr/>
              <a:t>24-10-2014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1E3B5-169E-0240-AFEA-3C662AF25D5A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EDE4-1858-A94A-A534-4FA9E36A721B}" type="datetimeFigureOut">
              <a:rPr lang="it-IT" smtClean="0"/>
              <a:pPr/>
              <a:t>24-10-2014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1E3B5-169E-0240-AFEA-3C662AF25D5A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EDE4-1858-A94A-A534-4FA9E36A721B}" type="datetimeFigureOut">
              <a:rPr lang="it-IT" smtClean="0"/>
              <a:pPr/>
              <a:t>24-10-2014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1E3B5-169E-0240-AFEA-3C662AF25D5A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8EDE4-1858-A94A-A534-4FA9E36A721B}" type="datetimeFigureOut">
              <a:rPr lang="it-IT" smtClean="0"/>
              <a:pPr/>
              <a:t>24-10-2014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1E3B5-169E-0240-AFEA-3C662AF25D5A}" type="slidenum">
              <a:rPr lang="it-IT" smtClean="0"/>
              <a:pPr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Penguin-Street-Art-The-Reluctant-Fundamentali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5232401" cy="6858001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232400" y="3886200"/>
            <a:ext cx="3911599" cy="1470025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008000"/>
                </a:solidFill>
              </a:rPr>
              <a:t>The </a:t>
            </a:r>
            <a:r>
              <a:rPr lang="it-IT" b="1" dirty="0" err="1" smtClean="0">
                <a:solidFill>
                  <a:srgbClr val="008000"/>
                </a:solidFill>
              </a:rPr>
              <a:t>Reluctant</a:t>
            </a:r>
            <a:r>
              <a:rPr lang="it-IT" b="1" dirty="0" smtClean="0">
                <a:solidFill>
                  <a:srgbClr val="008000"/>
                </a:solidFill>
              </a:rPr>
              <a:t> </a:t>
            </a:r>
            <a:r>
              <a:rPr lang="it-IT" b="1" dirty="0" err="1" smtClean="0">
                <a:solidFill>
                  <a:srgbClr val="008000"/>
                </a:solidFill>
              </a:rPr>
              <a:t>Foundamentalist</a:t>
            </a:r>
            <a:endParaRPr lang="it-IT" b="1" dirty="0">
              <a:solidFill>
                <a:srgbClr val="008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424955" y="2969489"/>
            <a:ext cx="360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 smtClean="0">
                <a:solidFill>
                  <a:srgbClr val="008000"/>
                </a:solidFill>
              </a:rPr>
              <a:t>Mohsin</a:t>
            </a:r>
            <a:r>
              <a:rPr lang="it-IT" sz="2400" dirty="0" smtClean="0">
                <a:solidFill>
                  <a:srgbClr val="008000"/>
                </a:solidFill>
              </a:rPr>
              <a:t> Hamid</a:t>
            </a:r>
            <a:endParaRPr lang="it-IT" sz="2400" dirty="0">
              <a:solidFill>
                <a:srgbClr val="008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254275" y="6519446"/>
            <a:ext cx="777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dirty="0" smtClean="0">
                <a:solidFill>
                  <a:srgbClr val="008000"/>
                </a:solidFill>
              </a:rPr>
              <a:t>Giacomo Cecchetto </a:t>
            </a:r>
            <a:r>
              <a:rPr lang="it-IT" sz="1600" dirty="0" err="1" smtClean="0">
                <a:solidFill>
                  <a:srgbClr val="008000"/>
                </a:solidFill>
              </a:rPr>
              <a:t>–</a:t>
            </a:r>
            <a:r>
              <a:rPr lang="it-IT" sz="1600" dirty="0" smtClean="0">
                <a:solidFill>
                  <a:srgbClr val="008000"/>
                </a:solidFill>
              </a:rPr>
              <a:t> </a:t>
            </a:r>
            <a:r>
              <a:rPr lang="it-IT" sz="1600" dirty="0" err="1" smtClean="0">
                <a:solidFill>
                  <a:srgbClr val="008000"/>
                </a:solidFill>
              </a:rPr>
              <a:t>5</a:t>
            </a:r>
            <a:r>
              <a:rPr lang="it-IT" sz="1600" dirty="0" smtClean="0">
                <a:solidFill>
                  <a:srgbClr val="008000"/>
                </a:solidFill>
              </a:rPr>
              <a:t> ALS –2014/2015</a:t>
            </a:r>
            <a:endParaRPr lang="it-IT" sz="16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8000"/>
                </a:solidFill>
              </a:rPr>
              <a:t>CHAPTER </a:t>
            </a:r>
            <a:r>
              <a:rPr lang="it-IT" b="1" dirty="0" err="1" smtClean="0">
                <a:solidFill>
                  <a:srgbClr val="008000"/>
                </a:solidFill>
              </a:rPr>
              <a:t>7</a:t>
            </a:r>
            <a:endParaRPr lang="it-IT" b="1" dirty="0">
              <a:solidFill>
                <a:srgbClr val="008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9920" y="1417639"/>
            <a:ext cx="7598093" cy="477450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1700" b="1" dirty="0" smtClean="0">
                <a:solidFill>
                  <a:srgbClr val="008000"/>
                </a:solidFill>
              </a:rPr>
              <a:t>FUNCTIONS</a:t>
            </a:r>
          </a:p>
          <a:p>
            <a:r>
              <a:rPr lang="en-GB" sz="1700" dirty="0" smtClean="0"/>
              <a:t>To </a:t>
            </a:r>
            <a:r>
              <a:rPr lang="en-GB" sz="1700" dirty="0" smtClean="0"/>
              <a:t>exploit the final breach of </a:t>
            </a:r>
            <a:r>
              <a:rPr lang="en-GB" sz="1700" dirty="0" err="1" smtClean="0"/>
              <a:t>Changez’s</a:t>
            </a:r>
            <a:r>
              <a:rPr lang="en-GB" sz="1700" dirty="0" smtClean="0"/>
              <a:t> attempt to rebuild a relationship with </a:t>
            </a:r>
            <a:r>
              <a:rPr lang="en-GB" sz="1700" dirty="0" smtClean="0"/>
              <a:t>America</a:t>
            </a:r>
          </a:p>
          <a:p>
            <a:pPr>
              <a:spcAft>
                <a:spcPts val="1200"/>
              </a:spcAft>
            </a:pPr>
            <a:r>
              <a:rPr lang="en-GB" sz="1700" dirty="0" smtClean="0"/>
              <a:t> </a:t>
            </a:r>
            <a:r>
              <a:rPr lang="en-US" sz="1700" dirty="0" smtClean="0"/>
              <a:t>To  introduce Jim’s identity</a:t>
            </a:r>
            <a:endParaRPr lang="en-GB" sz="1700" dirty="0" smtClean="0"/>
          </a:p>
          <a:p>
            <a:pPr>
              <a:buNone/>
            </a:pPr>
            <a:r>
              <a:rPr lang="en-GB" sz="1700" b="1" dirty="0" smtClean="0">
                <a:solidFill>
                  <a:srgbClr val="008000"/>
                </a:solidFill>
              </a:rPr>
              <a:t>MAIN POINTS</a:t>
            </a:r>
          </a:p>
          <a:p>
            <a:r>
              <a:rPr lang="en-GB" sz="1700" dirty="0" smtClean="0"/>
              <a:t>Lahore </a:t>
            </a:r>
            <a:r>
              <a:rPr lang="en-GB" sz="1700" dirty="0" smtClean="0"/>
              <a:t>being bombed after the </a:t>
            </a:r>
            <a:r>
              <a:rPr lang="en-GB" sz="1700" dirty="0" smtClean="0"/>
              <a:t>attack</a:t>
            </a:r>
          </a:p>
          <a:p>
            <a:r>
              <a:rPr lang="en-GB" sz="1700" dirty="0" err="1" smtClean="0"/>
              <a:t>Changez</a:t>
            </a:r>
            <a:r>
              <a:rPr lang="en-GB" sz="1700" dirty="0" smtClean="0"/>
              <a:t> focuses </a:t>
            </a:r>
            <a:r>
              <a:rPr lang="en-GB" sz="1700" dirty="0" smtClean="0"/>
              <a:t>on the </a:t>
            </a:r>
            <a:r>
              <a:rPr lang="en-GB" sz="1700" dirty="0" err="1" smtClean="0"/>
              <a:t>foundamentals</a:t>
            </a:r>
            <a:r>
              <a:rPr lang="en-GB" sz="1700" dirty="0" smtClean="0"/>
              <a:t> of his work but He feels himself closer to the countries attacked by </a:t>
            </a:r>
            <a:r>
              <a:rPr lang="en-GB" sz="1700" dirty="0" smtClean="0"/>
              <a:t>USA</a:t>
            </a:r>
            <a:endParaRPr lang="en-GB" sz="1700" i="1" dirty="0" smtClean="0"/>
          </a:p>
          <a:p>
            <a:r>
              <a:rPr lang="en-GB" sz="1700" dirty="0" err="1" smtClean="0"/>
              <a:t>Changez</a:t>
            </a:r>
            <a:r>
              <a:rPr lang="en-GB" sz="1700" dirty="0" smtClean="0"/>
              <a:t> </a:t>
            </a:r>
            <a:r>
              <a:rPr lang="en-GB" sz="1700" dirty="0" smtClean="0"/>
              <a:t>doesn’t want to lose his identity in order to accomplish his pleasure (sex whit Erica) and so he fails</a:t>
            </a:r>
          </a:p>
          <a:p>
            <a:pPr lvl="1">
              <a:buNone/>
            </a:pPr>
            <a:endParaRPr lang="en-GB" sz="1700" dirty="0" smtClean="0"/>
          </a:p>
          <a:p>
            <a:pPr>
              <a:spcAft>
                <a:spcPts val="1200"/>
              </a:spcAft>
              <a:buNone/>
            </a:pPr>
            <a:r>
              <a:rPr lang="en-GB" sz="1700" b="1" dirty="0" smtClean="0">
                <a:solidFill>
                  <a:srgbClr val="008000"/>
                </a:solidFill>
              </a:rPr>
              <a:t>KEY WORDS</a:t>
            </a:r>
            <a:endParaRPr lang="en-GB" sz="1700" b="1" dirty="0" smtClean="0">
              <a:solidFill>
                <a:srgbClr val="008000"/>
              </a:solidFill>
            </a:endParaRPr>
          </a:p>
          <a:p>
            <a:r>
              <a:rPr lang="en-US" sz="1700" dirty="0" smtClean="0"/>
              <a:t>Fundamentals</a:t>
            </a:r>
            <a:r>
              <a:rPr lang="it-IT" sz="1700" dirty="0" smtClean="0"/>
              <a:t> </a:t>
            </a:r>
            <a:endParaRPr lang="it-IT" sz="1700" dirty="0" smtClean="0"/>
          </a:p>
          <a:p>
            <a:r>
              <a:rPr lang="it-IT" sz="1700" dirty="0" err="1" smtClean="0"/>
              <a:t>Rage</a:t>
            </a:r>
            <a:endParaRPr lang="it-IT" sz="1700" dirty="0" smtClean="0"/>
          </a:p>
          <a:p>
            <a:r>
              <a:rPr lang="it-IT" sz="1700" dirty="0" err="1" smtClean="0"/>
              <a:t>Change</a:t>
            </a:r>
            <a:endParaRPr lang="it-IT" sz="1700" dirty="0" smtClean="0"/>
          </a:p>
          <a:p>
            <a:r>
              <a:rPr lang="it-IT" sz="1700" dirty="0" err="1" smtClean="0"/>
              <a:t>Vanish</a:t>
            </a:r>
            <a:endParaRPr lang="en-GB" sz="1700" b="1" dirty="0" smtClean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8000"/>
                </a:solidFill>
              </a:rPr>
              <a:t>CHAPTER </a:t>
            </a:r>
            <a:r>
              <a:rPr lang="it-IT" b="1" dirty="0" err="1" smtClean="0">
                <a:solidFill>
                  <a:srgbClr val="008000"/>
                </a:solidFill>
              </a:rPr>
              <a:t>8</a:t>
            </a:r>
            <a:endParaRPr lang="it-IT" b="1" dirty="0">
              <a:solidFill>
                <a:srgbClr val="008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14400" y="1417638"/>
            <a:ext cx="7313613" cy="50579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1700" b="1" dirty="0" smtClean="0">
                <a:solidFill>
                  <a:srgbClr val="008000"/>
                </a:solidFill>
              </a:rPr>
              <a:t>FUNCTIONS</a:t>
            </a:r>
          </a:p>
          <a:p>
            <a:r>
              <a:rPr lang="en-US" sz="1700" dirty="0" smtClean="0"/>
              <a:t>Introducing of the economic fundamentalism</a:t>
            </a:r>
          </a:p>
          <a:p>
            <a:r>
              <a:rPr lang="en-US" sz="1700" dirty="0" smtClean="0"/>
              <a:t>Introducing the </a:t>
            </a:r>
            <a:r>
              <a:rPr lang="en-US" sz="1700" dirty="0" smtClean="0"/>
              <a:t>theme</a:t>
            </a:r>
            <a:r>
              <a:rPr lang="en-US" sz="1700" dirty="0" smtClean="0"/>
              <a:t> of </a:t>
            </a:r>
            <a:r>
              <a:rPr lang="en-US" sz="1700" dirty="0" smtClean="0"/>
              <a:t>racism and racial </a:t>
            </a:r>
            <a:r>
              <a:rPr lang="en-US" sz="1700" dirty="0" smtClean="0"/>
              <a:t>profiling</a:t>
            </a:r>
          </a:p>
          <a:p>
            <a:pPr>
              <a:buNone/>
            </a:pPr>
            <a:endParaRPr lang="en-GB" sz="1700" b="1" dirty="0" smtClean="0">
              <a:solidFill>
                <a:srgbClr val="008000"/>
              </a:solidFill>
            </a:endParaRPr>
          </a:p>
          <a:p>
            <a:pPr>
              <a:buNone/>
            </a:pPr>
            <a:r>
              <a:rPr lang="en-GB" sz="1700" b="1" dirty="0" smtClean="0">
                <a:solidFill>
                  <a:srgbClr val="008000"/>
                </a:solidFill>
              </a:rPr>
              <a:t>MAIN POINTS</a:t>
            </a:r>
            <a:endParaRPr lang="en-GB" sz="1700" b="1" dirty="0" smtClean="0">
              <a:solidFill>
                <a:srgbClr val="008000"/>
              </a:solidFill>
            </a:endParaRPr>
          </a:p>
          <a:p>
            <a:r>
              <a:rPr lang="en-GB" sz="1700" dirty="0" smtClean="0"/>
              <a:t>Erica </a:t>
            </a:r>
            <a:r>
              <a:rPr lang="en-GB" sz="1700" dirty="0" smtClean="0"/>
              <a:t>is focused totally on the past; </a:t>
            </a:r>
            <a:r>
              <a:rPr lang="en-GB" sz="1700" dirty="0" err="1" smtClean="0"/>
              <a:t>Changez’s</a:t>
            </a:r>
            <a:r>
              <a:rPr lang="en-GB" sz="1700" dirty="0" smtClean="0"/>
              <a:t> relationship with her comes to </a:t>
            </a:r>
            <a:r>
              <a:rPr lang="en-GB" sz="1700" dirty="0" smtClean="0"/>
              <a:t>an end</a:t>
            </a:r>
          </a:p>
          <a:p>
            <a:r>
              <a:rPr lang="en-US" sz="1700" dirty="0" smtClean="0"/>
              <a:t>Erica’s </a:t>
            </a:r>
            <a:r>
              <a:rPr lang="en-US" sz="1700" dirty="0" smtClean="0"/>
              <a:t>mother tells him she didn’t need a </a:t>
            </a:r>
            <a:r>
              <a:rPr lang="en-US" sz="1700" dirty="0" smtClean="0"/>
              <a:t>boyfriend</a:t>
            </a:r>
            <a:endParaRPr lang="en-GB" sz="1700" dirty="0" smtClean="0"/>
          </a:p>
          <a:p>
            <a:r>
              <a:rPr lang="en-GB" sz="1700" dirty="0" smtClean="0"/>
              <a:t>Underwood </a:t>
            </a:r>
            <a:r>
              <a:rPr lang="en-GB" sz="1700" dirty="0" smtClean="0"/>
              <a:t>Samson keeps following his route</a:t>
            </a:r>
            <a:r>
              <a:rPr lang="en-GB" sz="1700" dirty="0" smtClean="0"/>
              <a:t> in growing his businesses</a:t>
            </a:r>
          </a:p>
          <a:p>
            <a:r>
              <a:rPr lang="en-GB" sz="1700" dirty="0" err="1" smtClean="0"/>
              <a:t>Changez</a:t>
            </a:r>
            <a:r>
              <a:rPr lang="en-GB" sz="1700" dirty="0" smtClean="0"/>
              <a:t> reacts </a:t>
            </a:r>
            <a:r>
              <a:rPr lang="en-GB" sz="1700" dirty="0" smtClean="0"/>
              <a:t>violently to </a:t>
            </a:r>
            <a:r>
              <a:rPr lang="en-GB" sz="1700" dirty="0" smtClean="0"/>
              <a:t>provocations of “Arab haters”</a:t>
            </a:r>
          </a:p>
          <a:p>
            <a:pPr>
              <a:spcAft>
                <a:spcPts val="1800"/>
              </a:spcAft>
            </a:pPr>
            <a:r>
              <a:rPr lang="en-GB" sz="1700" dirty="0" err="1" smtClean="0"/>
              <a:t>Changez</a:t>
            </a:r>
            <a:r>
              <a:rPr lang="en-GB" sz="1700" dirty="0" smtClean="0"/>
              <a:t> visit </a:t>
            </a:r>
            <a:r>
              <a:rPr lang="en-GB" sz="1700" dirty="0" smtClean="0"/>
              <a:t>his family in Lahore and gets angry about the situation in his home </a:t>
            </a:r>
            <a:r>
              <a:rPr lang="en-GB" sz="1700" dirty="0" smtClean="0"/>
              <a:t>country</a:t>
            </a:r>
            <a:endParaRPr lang="en-GB" sz="1700" dirty="0" smtClean="0"/>
          </a:p>
          <a:p>
            <a:pPr>
              <a:buNone/>
            </a:pPr>
            <a:r>
              <a:rPr lang="en-GB" sz="1700" b="1" dirty="0" smtClean="0">
                <a:solidFill>
                  <a:srgbClr val="008000"/>
                </a:solidFill>
              </a:rPr>
              <a:t>KEY WORDS</a:t>
            </a:r>
          </a:p>
          <a:p>
            <a:r>
              <a:rPr lang="en-GB" sz="1700" dirty="0" smtClean="0"/>
              <a:t>Nostalgia</a:t>
            </a:r>
            <a:endParaRPr lang="en-GB" sz="1700" dirty="0" smtClean="0"/>
          </a:p>
          <a:p>
            <a:r>
              <a:rPr lang="en-US" sz="1700" dirty="0" smtClean="0"/>
              <a:t>Racism</a:t>
            </a:r>
            <a:endParaRPr lang="en-US" sz="1700" dirty="0" smtClean="0"/>
          </a:p>
          <a:p>
            <a:pPr>
              <a:spcAft>
                <a:spcPts val="1200"/>
              </a:spcAft>
            </a:pPr>
            <a:r>
              <a:rPr lang="en-US" sz="1700" dirty="0" smtClean="0"/>
              <a:t>Economic fundamentalism</a:t>
            </a:r>
            <a:endParaRPr lang="en-GB" sz="1700" dirty="0" smtClean="0"/>
          </a:p>
        </p:txBody>
      </p:sp>
      <p:pic>
        <p:nvPicPr>
          <p:cNvPr id="4" name="Immagine 3" descr="THE-RELUCTANT-FUNDAMENTALIST-A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710" y="5211331"/>
            <a:ext cx="2471290" cy="16466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8000"/>
                </a:solidFill>
              </a:rPr>
              <a:t>CHAPTER </a:t>
            </a:r>
            <a:r>
              <a:rPr lang="it-IT" b="1" dirty="0" err="1" smtClean="0">
                <a:solidFill>
                  <a:srgbClr val="008000"/>
                </a:solidFill>
              </a:rPr>
              <a:t>9</a:t>
            </a:r>
            <a:r>
              <a:rPr lang="it-IT" b="1" dirty="0" smtClean="0">
                <a:solidFill>
                  <a:srgbClr val="008000"/>
                </a:solidFill>
              </a:rPr>
              <a:t> </a:t>
            </a:r>
            <a:endParaRPr lang="it-IT" b="1" dirty="0">
              <a:solidFill>
                <a:srgbClr val="008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2250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GB" sz="2429" b="1" dirty="0" smtClean="0">
                <a:solidFill>
                  <a:srgbClr val="008000"/>
                </a:solidFill>
              </a:rPr>
              <a:t>FUNCTIONS</a:t>
            </a:r>
          </a:p>
          <a:p>
            <a:r>
              <a:rPr lang="it-IT" sz="2429" dirty="0" err="1" smtClean="0"/>
              <a:t>Changez</a:t>
            </a:r>
            <a:r>
              <a:rPr lang="it-IT" sz="2429" dirty="0" smtClean="0"/>
              <a:t>’</a:t>
            </a:r>
            <a:r>
              <a:rPr lang="it-IT" sz="2429" dirty="0" err="1" smtClean="0"/>
              <a:t>s</a:t>
            </a:r>
            <a:r>
              <a:rPr lang="it-IT" sz="2429" dirty="0" smtClean="0"/>
              <a:t> </a:t>
            </a:r>
            <a:r>
              <a:rPr lang="it-IT" sz="2429" dirty="0" err="1" smtClean="0"/>
              <a:t>problem</a:t>
            </a:r>
            <a:r>
              <a:rPr lang="it-IT" sz="2429" dirty="0" smtClean="0"/>
              <a:t> </a:t>
            </a:r>
            <a:r>
              <a:rPr lang="it-IT" sz="2429" dirty="0" err="1" smtClean="0"/>
              <a:t>of</a:t>
            </a:r>
            <a:r>
              <a:rPr lang="it-IT" sz="2429" dirty="0" smtClean="0"/>
              <a:t> </a:t>
            </a:r>
            <a:r>
              <a:rPr lang="it-IT" sz="2429" dirty="0" err="1" smtClean="0"/>
              <a:t>conflicted</a:t>
            </a:r>
            <a:r>
              <a:rPr lang="it-IT" sz="2429" dirty="0" smtClean="0"/>
              <a:t> </a:t>
            </a:r>
            <a:r>
              <a:rPr lang="it-IT" sz="2429" dirty="0" err="1" smtClean="0"/>
              <a:t>identity</a:t>
            </a:r>
            <a:endParaRPr lang="en-GB" sz="2429" dirty="0" smtClean="0"/>
          </a:p>
          <a:p>
            <a:r>
              <a:rPr lang="en-GB" sz="2429" dirty="0" err="1" smtClean="0"/>
              <a:t>Changez’s</a:t>
            </a:r>
            <a:r>
              <a:rPr lang="en-GB" sz="2429" dirty="0" smtClean="0"/>
              <a:t> </a:t>
            </a:r>
            <a:r>
              <a:rPr lang="en-GB" sz="2429" dirty="0" smtClean="0"/>
              <a:t>incompatibility</a:t>
            </a:r>
            <a:r>
              <a:rPr lang="en-GB" sz="2429" dirty="0" smtClean="0"/>
              <a:t> with American society</a:t>
            </a:r>
          </a:p>
          <a:p>
            <a:pPr>
              <a:buNone/>
            </a:pPr>
            <a:endParaRPr lang="en-GB" sz="2429" b="1" dirty="0" smtClean="0">
              <a:solidFill>
                <a:srgbClr val="008000"/>
              </a:solidFill>
            </a:endParaRPr>
          </a:p>
          <a:p>
            <a:pPr>
              <a:spcAft>
                <a:spcPts val="1200"/>
              </a:spcAft>
              <a:buNone/>
            </a:pPr>
            <a:r>
              <a:rPr lang="en-GB" sz="2429" b="1" dirty="0" smtClean="0">
                <a:solidFill>
                  <a:srgbClr val="008000"/>
                </a:solidFill>
              </a:rPr>
              <a:t>MAIN POINTS</a:t>
            </a:r>
            <a:endParaRPr lang="en-GB" sz="2429" b="1" dirty="0" smtClean="0">
              <a:solidFill>
                <a:srgbClr val="008000"/>
              </a:solidFill>
            </a:endParaRPr>
          </a:p>
          <a:p>
            <a:r>
              <a:rPr lang="en-GB" sz="2429" dirty="0" err="1" smtClean="0"/>
              <a:t>Changez</a:t>
            </a:r>
            <a:r>
              <a:rPr lang="en-GB" sz="2429" dirty="0" smtClean="0"/>
              <a:t> revaluate is home country feeling part of the Pakistani population</a:t>
            </a:r>
          </a:p>
          <a:p>
            <a:r>
              <a:rPr lang="en-GB" sz="2429" dirty="0" smtClean="0"/>
              <a:t>B</a:t>
            </a:r>
            <a:r>
              <a:rPr lang="en-GB" sz="2429" dirty="0" smtClean="0"/>
              <a:t>oth </a:t>
            </a:r>
            <a:r>
              <a:rPr lang="en-GB" sz="2429" dirty="0" smtClean="0"/>
              <a:t>Changez and Erica/America can’t communicate, especially because of her choice of keeping far from him</a:t>
            </a:r>
            <a:endParaRPr lang="en-GB" sz="2429" dirty="0" smtClean="0"/>
          </a:p>
          <a:p>
            <a:pPr>
              <a:buNone/>
            </a:pPr>
            <a:endParaRPr lang="en-GB" sz="2429" b="1" dirty="0" smtClean="0">
              <a:solidFill>
                <a:srgbClr val="008000"/>
              </a:solidFill>
            </a:endParaRPr>
          </a:p>
          <a:p>
            <a:pPr>
              <a:spcAft>
                <a:spcPts val="1200"/>
              </a:spcAft>
              <a:buNone/>
            </a:pPr>
            <a:r>
              <a:rPr lang="en-GB" sz="2429" b="1" dirty="0" smtClean="0">
                <a:solidFill>
                  <a:srgbClr val="008000"/>
                </a:solidFill>
              </a:rPr>
              <a:t>KEY WORDS</a:t>
            </a:r>
            <a:endParaRPr lang="en-GB" sz="2429" b="1" dirty="0" smtClean="0">
              <a:solidFill>
                <a:srgbClr val="008000"/>
              </a:solidFill>
            </a:endParaRPr>
          </a:p>
          <a:p>
            <a:r>
              <a:rPr lang="en-US" sz="2429" dirty="0" smtClean="0"/>
              <a:t>Identity</a:t>
            </a:r>
            <a:r>
              <a:rPr lang="en-GB" sz="2429" dirty="0" smtClean="0"/>
              <a:t> </a:t>
            </a:r>
          </a:p>
          <a:p>
            <a:r>
              <a:rPr lang="en-GB" sz="2429" dirty="0" smtClean="0"/>
              <a:t>Nostalgia</a:t>
            </a:r>
          </a:p>
          <a:p>
            <a:r>
              <a:rPr lang="en-GB" sz="2429" dirty="0" err="1" smtClean="0"/>
              <a:t>Foundamentalism</a:t>
            </a:r>
            <a:endParaRPr lang="en-GB" sz="2429" dirty="0" smtClean="0"/>
          </a:p>
          <a:p>
            <a:r>
              <a:rPr lang="en-GB" sz="2429" dirty="0" smtClean="0"/>
              <a:t>Regret</a:t>
            </a:r>
            <a:endParaRPr lang="en-GB" sz="2429" dirty="0" smtClean="0"/>
          </a:p>
          <a:p>
            <a:pPr lvl="1"/>
            <a:endParaRPr lang="en-GB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8000"/>
                </a:solidFill>
              </a:rPr>
              <a:t>CHAPTER 10</a:t>
            </a:r>
            <a:endParaRPr lang="it-IT" b="1" dirty="0">
              <a:solidFill>
                <a:srgbClr val="008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GB" sz="1700" b="1" dirty="0" smtClean="0">
                <a:solidFill>
                  <a:srgbClr val="008000"/>
                </a:solidFill>
              </a:rPr>
              <a:t>FUNCTIONS</a:t>
            </a:r>
          </a:p>
          <a:p>
            <a:r>
              <a:rPr lang="en-GB" sz="1700" dirty="0" smtClean="0"/>
              <a:t>To clarify the sentiment </a:t>
            </a:r>
            <a:r>
              <a:rPr lang="en-GB" sz="1700" dirty="0" err="1" smtClean="0"/>
              <a:t>Changez</a:t>
            </a:r>
            <a:r>
              <a:rPr lang="en-GB" sz="1700" dirty="0" smtClean="0"/>
              <a:t> felt toward every kind of fundamentalism</a:t>
            </a:r>
          </a:p>
          <a:p>
            <a:r>
              <a:rPr lang="en-GB" sz="1700" dirty="0" smtClean="0"/>
              <a:t>To exploit </a:t>
            </a:r>
            <a:r>
              <a:rPr lang="en-GB" sz="1700" dirty="0" err="1" smtClean="0"/>
              <a:t>Changez’s</a:t>
            </a:r>
            <a:r>
              <a:rPr lang="en-GB" sz="1700" dirty="0" smtClean="0"/>
              <a:t> inner struggle due to his love</a:t>
            </a:r>
          </a:p>
          <a:p>
            <a:pPr>
              <a:buNone/>
            </a:pPr>
            <a:endParaRPr lang="en-GB" sz="1700" b="1" dirty="0" smtClean="0">
              <a:solidFill>
                <a:srgbClr val="008000"/>
              </a:solidFill>
            </a:endParaRPr>
          </a:p>
          <a:p>
            <a:pPr>
              <a:buNone/>
            </a:pPr>
            <a:r>
              <a:rPr lang="en-GB" sz="1700" b="1" dirty="0" smtClean="0">
                <a:solidFill>
                  <a:srgbClr val="008000"/>
                </a:solidFill>
              </a:rPr>
              <a:t>MAIN FUNCTIONS</a:t>
            </a:r>
          </a:p>
          <a:p>
            <a:r>
              <a:rPr lang="en-GB" sz="1700" dirty="0" smtClean="0"/>
              <a:t>Loving Erica is in contrast with his resentment toward America</a:t>
            </a:r>
          </a:p>
          <a:p>
            <a:r>
              <a:rPr lang="en-GB" sz="1700" dirty="0" err="1" smtClean="0"/>
              <a:t>Changez</a:t>
            </a:r>
            <a:r>
              <a:rPr lang="en-GB" sz="1700" dirty="0" smtClean="0"/>
              <a:t> is not able to fully follow both religious and financial fundamentalism</a:t>
            </a:r>
          </a:p>
          <a:p>
            <a:pPr>
              <a:spcAft>
                <a:spcPts val="1200"/>
              </a:spcAft>
              <a:buNone/>
            </a:pPr>
            <a:endParaRPr lang="en-GB" sz="1700" b="1" dirty="0" smtClean="0">
              <a:solidFill>
                <a:srgbClr val="008000"/>
              </a:solidFill>
            </a:endParaRPr>
          </a:p>
          <a:p>
            <a:pPr>
              <a:spcAft>
                <a:spcPts val="1200"/>
              </a:spcAft>
              <a:buNone/>
            </a:pPr>
            <a:r>
              <a:rPr lang="en-GB" sz="1700" b="1" dirty="0" smtClean="0">
                <a:solidFill>
                  <a:srgbClr val="008000"/>
                </a:solidFill>
              </a:rPr>
              <a:t>KEY WORDS</a:t>
            </a:r>
          </a:p>
          <a:p>
            <a:pPr marL="342900" lvl="3" indent="-342900">
              <a:buFont typeface="Arial"/>
              <a:buChar char="•"/>
            </a:pPr>
            <a:r>
              <a:rPr lang="en-US" sz="1700" dirty="0" smtClean="0"/>
              <a:t>Failure </a:t>
            </a:r>
          </a:p>
          <a:p>
            <a:pPr marL="342900" lvl="3" indent="-342900">
              <a:buFont typeface="Arial"/>
              <a:buChar char="•"/>
            </a:pPr>
            <a:r>
              <a:rPr lang="en-US" sz="1700" dirty="0" smtClean="0"/>
              <a:t>R</a:t>
            </a:r>
            <a:r>
              <a:rPr lang="en-US" sz="1700" dirty="0" smtClean="0"/>
              <a:t>eturn capitalism </a:t>
            </a:r>
          </a:p>
          <a:p>
            <a:pPr marL="342900" lvl="3" indent="-342900">
              <a:buFont typeface="Arial"/>
              <a:buChar char="•"/>
            </a:pPr>
            <a:r>
              <a:rPr lang="en-US" sz="1700" dirty="0" smtClean="0"/>
              <a:t>E</a:t>
            </a:r>
            <a:r>
              <a:rPr lang="en-US" sz="1700" dirty="0" smtClean="0"/>
              <a:t>quality</a:t>
            </a:r>
            <a:r>
              <a:rPr lang="it-IT" sz="1700" dirty="0" smtClean="0"/>
              <a:t> </a:t>
            </a:r>
          </a:p>
          <a:p>
            <a:pPr marL="342900" lvl="3" indent="-342900">
              <a:buFont typeface="Arial"/>
              <a:buChar char="•"/>
            </a:pPr>
            <a:r>
              <a:rPr lang="it-IT" sz="1700" dirty="0" err="1" smtClean="0"/>
              <a:t>F</a:t>
            </a:r>
            <a:r>
              <a:rPr lang="it-IT" sz="1700" dirty="0" err="1" smtClean="0"/>
              <a:t>oreigner</a:t>
            </a:r>
            <a:endParaRPr lang="it-IT" sz="1700" dirty="0" smtClean="0"/>
          </a:p>
          <a:p>
            <a:pPr marL="342900" lvl="3" indent="-342900">
              <a:buFont typeface="Arial"/>
              <a:buChar char="•"/>
            </a:pPr>
            <a:r>
              <a:rPr lang="it-IT" sz="1700" dirty="0" err="1" smtClean="0"/>
              <a:t>P</a:t>
            </a:r>
            <a:r>
              <a:rPr lang="it-IT" sz="1700" dirty="0" err="1" smtClean="0"/>
              <a:t>owerless</a:t>
            </a:r>
            <a:endParaRPr lang="it-IT" sz="17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8000"/>
                </a:solidFill>
              </a:rPr>
              <a:t>CHAPTER 11</a:t>
            </a:r>
            <a:endParaRPr lang="it-IT" b="1" dirty="0">
              <a:solidFill>
                <a:srgbClr val="008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GB" sz="1700" b="1" dirty="0" smtClean="0">
                <a:solidFill>
                  <a:srgbClr val="008000"/>
                </a:solidFill>
              </a:rPr>
              <a:t>FUNCTIONS</a:t>
            </a:r>
            <a:endParaRPr lang="en-GB" sz="1700" b="1" dirty="0" smtClean="0">
              <a:solidFill>
                <a:srgbClr val="008000"/>
              </a:solidFill>
            </a:endParaRPr>
          </a:p>
          <a:p>
            <a:r>
              <a:rPr lang="en-GB" sz="1700" dirty="0" err="1" smtClean="0"/>
              <a:t>Changez</a:t>
            </a:r>
            <a:r>
              <a:rPr lang="en-GB" sz="1700" dirty="0" smtClean="0"/>
              <a:t> </a:t>
            </a:r>
            <a:r>
              <a:rPr lang="en-GB" sz="1700" dirty="0" smtClean="0"/>
              <a:t>leaves his job and finds out Erica has disappeared and possibly committed suicide</a:t>
            </a:r>
            <a:endParaRPr lang="en-GB" sz="1700" dirty="0" smtClean="0"/>
          </a:p>
          <a:p>
            <a:pPr>
              <a:buNone/>
            </a:pPr>
            <a:endParaRPr lang="en-GB" sz="1700" b="1" dirty="0" smtClean="0">
              <a:solidFill>
                <a:srgbClr val="008000"/>
              </a:solidFill>
            </a:endParaRPr>
          </a:p>
          <a:p>
            <a:pPr>
              <a:buNone/>
            </a:pPr>
            <a:r>
              <a:rPr lang="en-GB" sz="1700" b="1" dirty="0" smtClean="0">
                <a:solidFill>
                  <a:srgbClr val="008000"/>
                </a:solidFill>
              </a:rPr>
              <a:t>MAIN POINTS</a:t>
            </a:r>
            <a:endParaRPr lang="en-GB" sz="1700" b="1" dirty="0" smtClean="0">
              <a:solidFill>
                <a:srgbClr val="008000"/>
              </a:solidFill>
            </a:endParaRPr>
          </a:p>
          <a:p>
            <a:r>
              <a:rPr lang="en-GB" sz="1700" dirty="0" err="1" smtClean="0"/>
              <a:t>Changez</a:t>
            </a:r>
            <a:r>
              <a:rPr lang="en-GB" sz="1700" dirty="0" smtClean="0"/>
              <a:t> refuses </a:t>
            </a:r>
            <a:r>
              <a:rPr lang="en-GB" sz="1700" dirty="0" smtClean="0"/>
              <a:t>to conform to the western </a:t>
            </a:r>
            <a:r>
              <a:rPr lang="en-GB" sz="1700" dirty="0" smtClean="0"/>
              <a:t>model </a:t>
            </a:r>
            <a:r>
              <a:rPr lang="en-GB" sz="1700" dirty="0" smtClean="0"/>
              <a:t>in order to maintain his Pakistani identity</a:t>
            </a:r>
          </a:p>
          <a:p>
            <a:r>
              <a:rPr lang="en-US" sz="1700" dirty="0" smtClean="0"/>
              <a:t>He </a:t>
            </a:r>
            <a:r>
              <a:rPr lang="en-US" sz="1700" dirty="0" smtClean="0"/>
              <a:t>thinks about America’s foreign policy</a:t>
            </a:r>
            <a:r>
              <a:rPr lang="en-US" sz="1700" dirty="0" smtClean="0"/>
              <a:t> criticizing his </a:t>
            </a:r>
            <a:r>
              <a:rPr lang="en-US" sz="1700" dirty="0" smtClean="0"/>
              <a:t>activities and attitudes</a:t>
            </a:r>
          </a:p>
          <a:p>
            <a:pPr lvl="1"/>
            <a:endParaRPr lang="en-GB" sz="1700" dirty="0" smtClean="0"/>
          </a:p>
          <a:p>
            <a:pPr>
              <a:spcAft>
                <a:spcPts val="1200"/>
              </a:spcAft>
              <a:buNone/>
            </a:pPr>
            <a:r>
              <a:rPr lang="en-GB" sz="1700" b="1" dirty="0" smtClean="0">
                <a:solidFill>
                  <a:srgbClr val="008000"/>
                </a:solidFill>
              </a:rPr>
              <a:t>KEY WORDS</a:t>
            </a:r>
          </a:p>
          <a:p>
            <a:r>
              <a:rPr lang="en-GB" sz="1700" dirty="0" smtClean="0"/>
              <a:t>Solitude</a:t>
            </a:r>
          </a:p>
          <a:p>
            <a:r>
              <a:rPr lang="en-US" sz="1700" dirty="0" smtClean="0"/>
              <a:t>Awareness</a:t>
            </a:r>
          </a:p>
          <a:p>
            <a:r>
              <a:rPr lang="en-US" sz="1700" dirty="0" smtClean="0"/>
              <a:t>Dead </a:t>
            </a:r>
          </a:p>
          <a:p>
            <a:r>
              <a:rPr lang="en-US" sz="1700" dirty="0" smtClean="0"/>
              <a:t>Fundamentalism </a:t>
            </a:r>
            <a:endParaRPr lang="en-US" sz="1700" dirty="0" smtClean="0"/>
          </a:p>
          <a:p>
            <a:pPr>
              <a:spcAft>
                <a:spcPts val="1200"/>
              </a:spcAft>
            </a:pPr>
            <a:r>
              <a:rPr lang="en-US" sz="1700" dirty="0" smtClean="0"/>
              <a:t>Foreign </a:t>
            </a:r>
            <a:r>
              <a:rPr lang="en-US" sz="1700" dirty="0" smtClean="0"/>
              <a:t>policy </a:t>
            </a:r>
          </a:p>
          <a:p>
            <a:pPr lvl="1">
              <a:buNone/>
            </a:pPr>
            <a:endParaRPr lang="en-GB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8000"/>
                </a:solidFill>
              </a:rPr>
              <a:t>CHAPTER 12</a:t>
            </a:r>
            <a:endParaRPr lang="it-IT" b="1" dirty="0">
              <a:solidFill>
                <a:srgbClr val="008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spcAft>
                <a:spcPts val="1200"/>
              </a:spcAft>
              <a:buNone/>
            </a:pPr>
            <a:r>
              <a:rPr lang="en-GB" sz="2429" b="1" dirty="0" smtClean="0">
                <a:solidFill>
                  <a:srgbClr val="008000"/>
                </a:solidFill>
              </a:rPr>
              <a:t>FUNCTIONS</a:t>
            </a:r>
          </a:p>
          <a:p>
            <a:r>
              <a:rPr lang="en-GB" sz="2429" dirty="0" smtClean="0"/>
              <a:t>Explaining </a:t>
            </a:r>
            <a:r>
              <a:rPr lang="en-GB" sz="2429" dirty="0" err="1" smtClean="0"/>
              <a:t>Changez’s</a:t>
            </a:r>
            <a:r>
              <a:rPr lang="en-GB" sz="2429" dirty="0" smtClean="0"/>
              <a:t> new life in Lahore as a </a:t>
            </a:r>
            <a:r>
              <a:rPr lang="en-GB" sz="2429" dirty="0" smtClean="0"/>
              <a:t>university lecturer</a:t>
            </a:r>
            <a:endParaRPr lang="en-GB" sz="2429" dirty="0" smtClean="0"/>
          </a:p>
          <a:p>
            <a:pPr>
              <a:lnSpc>
                <a:spcPct val="90000"/>
              </a:lnSpc>
              <a:buFont typeface="Arial" pitchFamily="-112" charset="0"/>
              <a:buChar char="•"/>
            </a:pPr>
            <a:r>
              <a:rPr lang="en-US" sz="2429" dirty="0" smtClean="0"/>
              <a:t>To </a:t>
            </a:r>
            <a:r>
              <a:rPr lang="en-US" sz="2429" dirty="0" smtClean="0"/>
              <a:t>show Changez as an </a:t>
            </a:r>
            <a:r>
              <a:rPr lang="en-US" sz="2429" dirty="0" err="1" smtClean="0"/>
              <a:t>opposer</a:t>
            </a:r>
            <a:r>
              <a:rPr lang="en-US" sz="2429" dirty="0" smtClean="0"/>
              <a:t> of </a:t>
            </a:r>
            <a:r>
              <a:rPr lang="en-US" sz="2429" dirty="0" smtClean="0"/>
              <a:t>America</a:t>
            </a:r>
          </a:p>
          <a:p>
            <a:pPr>
              <a:lnSpc>
                <a:spcPct val="90000"/>
              </a:lnSpc>
              <a:buFont typeface="Arial" pitchFamily="-112" charset="0"/>
              <a:buChar char="•"/>
            </a:pPr>
            <a:r>
              <a:rPr lang="en-US" sz="2429" dirty="0" smtClean="0"/>
              <a:t>To conclude the novel </a:t>
            </a:r>
          </a:p>
          <a:p>
            <a:pPr lvl="1">
              <a:buNone/>
            </a:pPr>
            <a:endParaRPr lang="en-GB" sz="2429" dirty="0" smtClean="0"/>
          </a:p>
          <a:p>
            <a:pPr>
              <a:spcAft>
                <a:spcPts val="1200"/>
              </a:spcAft>
              <a:buNone/>
            </a:pPr>
            <a:r>
              <a:rPr lang="en-GB" sz="2429" b="1" dirty="0" smtClean="0">
                <a:solidFill>
                  <a:srgbClr val="008000"/>
                </a:solidFill>
              </a:rPr>
              <a:t>MAIN POINTS</a:t>
            </a:r>
            <a:endParaRPr lang="en-GB" sz="2429" b="1" dirty="0" smtClean="0">
              <a:solidFill>
                <a:srgbClr val="008000"/>
              </a:solidFill>
            </a:endParaRPr>
          </a:p>
          <a:p>
            <a:r>
              <a:rPr lang="en-GB" sz="2429" dirty="0" err="1" smtClean="0"/>
              <a:t>Changez’s</a:t>
            </a:r>
            <a:r>
              <a:rPr lang="en-GB" sz="2429" dirty="0" smtClean="0"/>
              <a:t> American interlocutor remains mysterious</a:t>
            </a:r>
            <a:endParaRPr lang="en-GB" sz="2429" dirty="0" smtClean="0"/>
          </a:p>
          <a:p>
            <a:pPr>
              <a:lnSpc>
                <a:spcPct val="90000"/>
              </a:lnSpc>
            </a:pPr>
            <a:r>
              <a:rPr lang="en-US" sz="2429" dirty="0" smtClean="0"/>
              <a:t>he </a:t>
            </a:r>
            <a:r>
              <a:rPr lang="en-US" sz="2429" dirty="0" smtClean="0"/>
              <a:t>seems to be increasingly opposed to American actions </a:t>
            </a:r>
            <a:endParaRPr lang="en-GB" sz="2429" dirty="0" smtClean="0"/>
          </a:p>
          <a:p>
            <a:pPr>
              <a:spcAft>
                <a:spcPts val="1200"/>
              </a:spcAft>
              <a:buNone/>
            </a:pPr>
            <a:endParaRPr lang="en-GB" sz="2429" b="1" dirty="0" smtClean="0">
              <a:solidFill>
                <a:srgbClr val="008000"/>
              </a:solidFill>
            </a:endParaRPr>
          </a:p>
          <a:p>
            <a:pPr>
              <a:spcAft>
                <a:spcPts val="1200"/>
              </a:spcAft>
              <a:buNone/>
            </a:pPr>
            <a:r>
              <a:rPr lang="en-GB" sz="2429" b="1" dirty="0" smtClean="0">
                <a:solidFill>
                  <a:srgbClr val="008000"/>
                </a:solidFill>
              </a:rPr>
              <a:t>KEY WORDS</a:t>
            </a:r>
          </a:p>
          <a:p>
            <a:r>
              <a:rPr lang="en-GB" sz="2429" dirty="0" smtClean="0"/>
              <a:t>Well wishers</a:t>
            </a:r>
            <a:endParaRPr lang="en-GB" sz="2429" dirty="0" smtClean="0"/>
          </a:p>
          <a:p>
            <a:r>
              <a:rPr lang="it-IT" sz="2429" dirty="0" smtClean="0"/>
              <a:t>Nostalgia</a:t>
            </a:r>
            <a:endParaRPr lang="it-IT" sz="2429" dirty="0" smtClean="0"/>
          </a:p>
          <a:p>
            <a:r>
              <a:rPr lang="it-IT" sz="2429" dirty="0" smtClean="0"/>
              <a:t>War</a:t>
            </a:r>
            <a:endParaRPr lang="it-IT" sz="2429" dirty="0" smtClean="0"/>
          </a:p>
          <a:p>
            <a:r>
              <a:rPr lang="it-IT" sz="2429" dirty="0" err="1" smtClean="0"/>
              <a:t>Terrorism</a:t>
            </a:r>
            <a:endParaRPr lang="en-US" sz="2429" dirty="0" smtClean="0"/>
          </a:p>
          <a:p>
            <a:pPr lvl="1">
              <a:buNone/>
            </a:pPr>
            <a:endParaRPr lang="en-GB" dirty="0" smtClean="0"/>
          </a:p>
          <a:p>
            <a:pPr lvl="1">
              <a:buNone/>
            </a:pPr>
            <a:endParaRPr lang="en-GB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pakistan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0629" r="-10629"/>
          <a:stretch>
            <a:fillRect/>
          </a:stretch>
        </p:blipFill>
        <p:spPr>
          <a:xfrm>
            <a:off x="456138" y="1100142"/>
            <a:ext cx="8428508" cy="46353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8000"/>
                </a:solidFill>
              </a:rPr>
              <a:t>AIMS</a:t>
            </a:r>
            <a:endParaRPr lang="it-IT" b="1" dirty="0">
              <a:solidFill>
                <a:srgbClr val="0080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57200" y="1417638"/>
            <a:ext cx="8229600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b="1" dirty="0" smtClean="0">
                <a:solidFill>
                  <a:srgbClr val="008000"/>
                </a:solidFill>
              </a:rPr>
              <a:t>Students should be aware of the importance of:</a:t>
            </a:r>
          </a:p>
          <a:p>
            <a:pPr lvl="1">
              <a:buFont typeface="Arial"/>
              <a:buChar char="•"/>
            </a:pPr>
            <a:endParaRPr lang="en-GB" sz="1700" dirty="0" smtClean="0"/>
          </a:p>
          <a:p>
            <a:pPr lvl="1">
              <a:buFont typeface="Arial"/>
              <a:buChar char="•"/>
            </a:pPr>
            <a:r>
              <a:rPr lang="en-GB" sz="1700" dirty="0" smtClean="0"/>
              <a:t> Knowledge and skills related to intercultural dialogue</a:t>
            </a:r>
          </a:p>
          <a:p>
            <a:pPr lvl="1">
              <a:buFont typeface="Arial"/>
              <a:buChar char="•"/>
            </a:pPr>
            <a:endParaRPr lang="en-GB" sz="1700" dirty="0" smtClean="0"/>
          </a:p>
          <a:p>
            <a:pPr lvl="1">
              <a:buFont typeface="Arial"/>
              <a:buChar char="•"/>
            </a:pPr>
            <a:r>
              <a:rPr lang="en-GB" sz="1700" dirty="0" smtClean="0"/>
              <a:t> Language and learning awareness</a:t>
            </a:r>
          </a:p>
          <a:p>
            <a:pPr lvl="1">
              <a:buFont typeface="Arial"/>
              <a:buChar char="•"/>
            </a:pPr>
            <a:endParaRPr lang="en-GB" sz="1700" dirty="0" smtClean="0"/>
          </a:p>
          <a:p>
            <a:pPr lvl="1">
              <a:buFont typeface="Arial"/>
              <a:buChar char="•"/>
            </a:pPr>
            <a:r>
              <a:rPr lang="en-GB" sz="1700" dirty="0" smtClean="0"/>
              <a:t> Project skills in multilingual and intercultural dimension</a:t>
            </a:r>
          </a:p>
          <a:p>
            <a:pPr lvl="1">
              <a:buFont typeface="Arial"/>
              <a:buChar char="•"/>
            </a:pPr>
            <a:endParaRPr lang="en-GB" sz="1700" dirty="0" smtClean="0"/>
          </a:p>
          <a:p>
            <a:pPr lvl="1">
              <a:buFont typeface="Arial"/>
              <a:buChar char="•"/>
            </a:pPr>
            <a:r>
              <a:rPr lang="en-GB" sz="1700" dirty="0" smtClean="0"/>
              <a:t> Documentation in cultural exchange</a:t>
            </a:r>
          </a:p>
          <a:p>
            <a:pPr lvl="1">
              <a:buFont typeface="Arial"/>
              <a:buChar char="•"/>
            </a:pPr>
            <a:endParaRPr lang="en-GB" sz="1700" dirty="0" smtClean="0"/>
          </a:p>
          <a:p>
            <a:pPr lvl="1">
              <a:buFont typeface="Arial"/>
              <a:buChar char="•"/>
            </a:pPr>
            <a:r>
              <a:rPr lang="en-GB" sz="1700" dirty="0" smtClean="0"/>
              <a:t> Effective communication in a multilingual context</a:t>
            </a:r>
          </a:p>
          <a:p>
            <a:pPr lvl="1">
              <a:buFont typeface="Arial"/>
              <a:buChar char="•"/>
            </a:pPr>
            <a:endParaRPr lang="en-GB" sz="1700" dirty="0" smtClean="0"/>
          </a:p>
          <a:p>
            <a:pPr lvl="1">
              <a:buFont typeface="Arial"/>
              <a:buChar char="•"/>
            </a:pPr>
            <a:r>
              <a:rPr lang="en-GB" sz="1700" dirty="0" smtClean="0"/>
              <a:t> Semantic research in language learning</a:t>
            </a:r>
          </a:p>
          <a:p>
            <a:pPr lvl="1">
              <a:buFont typeface="Arial"/>
              <a:buChar char="•"/>
            </a:pPr>
            <a:endParaRPr lang="en-GB" sz="1700" dirty="0" smtClean="0"/>
          </a:p>
          <a:p>
            <a:pPr lvl="1">
              <a:buFont typeface="Arial"/>
              <a:buChar char="•"/>
            </a:pPr>
            <a:r>
              <a:rPr lang="en-GB" sz="1700" dirty="0" smtClean="0"/>
              <a:t> Cultural features and stereotypes</a:t>
            </a:r>
          </a:p>
          <a:p>
            <a:pPr lvl="1">
              <a:buFont typeface="Arial"/>
              <a:buChar char="•"/>
            </a:pPr>
            <a:endParaRPr lang="en-GB" sz="1700" dirty="0" smtClean="0"/>
          </a:p>
          <a:p>
            <a:pPr lvl="1">
              <a:buFont typeface="Arial"/>
              <a:buChar char="•"/>
            </a:pPr>
            <a:r>
              <a:rPr lang="en-GB" sz="1700" dirty="0" smtClean="0"/>
              <a:t> The way language makes meaning with respect on the previous</a:t>
            </a:r>
          </a:p>
          <a:p>
            <a:endParaRPr lang="en-GB" dirty="0" smtClean="0"/>
          </a:p>
          <a:p>
            <a:pPr>
              <a:buFont typeface="Arial"/>
              <a:buChar char="•"/>
            </a:pPr>
            <a:endParaRPr lang="en-GB" dirty="0" smtClean="0"/>
          </a:p>
          <a:p>
            <a:pPr>
              <a:buFont typeface="Arial"/>
              <a:buChar char="•"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8000"/>
                </a:solidFill>
              </a:rPr>
              <a:t>OBJECTIVES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57200" y="1417638"/>
            <a:ext cx="8229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700" b="1" dirty="0" err="1" smtClean="0">
                <a:solidFill>
                  <a:srgbClr val="008000"/>
                </a:solidFill>
              </a:rPr>
              <a:t>Students</a:t>
            </a:r>
            <a:r>
              <a:rPr lang="it-IT" sz="1700" b="1" dirty="0" smtClean="0">
                <a:solidFill>
                  <a:srgbClr val="008000"/>
                </a:solidFill>
              </a:rPr>
              <a:t> </a:t>
            </a:r>
            <a:r>
              <a:rPr lang="it-IT" sz="1700" b="1" dirty="0" err="1" smtClean="0">
                <a:solidFill>
                  <a:srgbClr val="008000"/>
                </a:solidFill>
              </a:rPr>
              <a:t>should</a:t>
            </a:r>
            <a:r>
              <a:rPr lang="it-IT" sz="1700" b="1" dirty="0" smtClean="0">
                <a:solidFill>
                  <a:srgbClr val="008000"/>
                </a:solidFill>
              </a:rPr>
              <a:t> </a:t>
            </a:r>
            <a:r>
              <a:rPr lang="it-IT" sz="1700" b="1" dirty="0" err="1" smtClean="0">
                <a:solidFill>
                  <a:srgbClr val="008000"/>
                </a:solidFill>
              </a:rPr>
              <a:t>be</a:t>
            </a:r>
            <a:r>
              <a:rPr lang="it-IT" sz="1700" b="1" dirty="0" smtClean="0">
                <a:solidFill>
                  <a:srgbClr val="008000"/>
                </a:solidFill>
              </a:rPr>
              <a:t> </a:t>
            </a:r>
            <a:r>
              <a:rPr lang="it-IT" sz="1700" b="1" dirty="0" err="1" smtClean="0">
                <a:solidFill>
                  <a:srgbClr val="008000"/>
                </a:solidFill>
              </a:rPr>
              <a:t>able</a:t>
            </a:r>
            <a:r>
              <a:rPr lang="it-IT" sz="1700" b="1" dirty="0" smtClean="0">
                <a:solidFill>
                  <a:srgbClr val="008000"/>
                </a:solidFill>
              </a:rPr>
              <a:t> </a:t>
            </a:r>
            <a:r>
              <a:rPr lang="it-IT" sz="1700" b="1" dirty="0" err="1" smtClean="0">
                <a:solidFill>
                  <a:srgbClr val="008000"/>
                </a:solidFill>
              </a:rPr>
              <a:t>to</a:t>
            </a:r>
            <a:r>
              <a:rPr lang="it-IT" sz="1700" b="1" dirty="0" smtClean="0">
                <a:solidFill>
                  <a:srgbClr val="008000"/>
                </a:solidFill>
              </a:rPr>
              <a:t>:</a:t>
            </a:r>
          </a:p>
          <a:p>
            <a:endParaRPr lang="it-IT" sz="1700" dirty="0" smtClean="0"/>
          </a:p>
          <a:p>
            <a:pPr lvl="1">
              <a:buFont typeface="Arial"/>
              <a:buChar char="•"/>
            </a:pPr>
            <a:r>
              <a:rPr lang="en-GB" sz="1700" dirty="0" smtClean="0"/>
              <a:t> Discuss the structure in principle of the novel </a:t>
            </a:r>
            <a:r>
              <a:rPr lang="en-GB" sz="1700" i="1" dirty="0" err="1" smtClean="0"/>
              <a:t>Moshin</a:t>
            </a:r>
            <a:r>
              <a:rPr lang="en-GB" sz="1700" i="1" dirty="0" smtClean="0"/>
              <a:t> </a:t>
            </a:r>
            <a:r>
              <a:rPr lang="en-GB" sz="1700" i="1" dirty="0" err="1" smtClean="0"/>
              <a:t>Hamid</a:t>
            </a:r>
            <a:r>
              <a:rPr lang="en-GB" sz="1700" i="1" dirty="0" smtClean="0"/>
              <a:t>, The Reluctant        Fundamentalist, </a:t>
            </a:r>
            <a:r>
              <a:rPr lang="en-GB" sz="1700" i="1" dirty="0" err="1" smtClean="0"/>
              <a:t>Reclams</a:t>
            </a:r>
            <a:r>
              <a:rPr lang="en-GB" sz="1700" i="1" dirty="0" smtClean="0"/>
              <a:t>-Universal </a:t>
            </a:r>
            <a:r>
              <a:rPr lang="en-GB" sz="1700" i="1" dirty="0" err="1" smtClean="0"/>
              <a:t>Blibliothek</a:t>
            </a:r>
            <a:r>
              <a:rPr lang="en-GB" sz="1700" i="1" dirty="0" smtClean="0"/>
              <a:t>, number 19876, 2013 Philipp </a:t>
            </a:r>
            <a:r>
              <a:rPr lang="en-GB" sz="1700" i="1" dirty="0" err="1" smtClean="0"/>
              <a:t>Reclam</a:t>
            </a:r>
            <a:r>
              <a:rPr lang="en-GB" sz="1700" i="1" dirty="0" smtClean="0"/>
              <a:t> Jun</a:t>
            </a:r>
          </a:p>
          <a:p>
            <a:pPr lvl="1">
              <a:buFont typeface="Arial"/>
              <a:buChar char="•"/>
            </a:pPr>
            <a:endParaRPr lang="en-GB" sz="1700" dirty="0" smtClean="0"/>
          </a:p>
          <a:p>
            <a:pPr lvl="1">
              <a:buFont typeface="Arial"/>
              <a:buChar char="•"/>
            </a:pPr>
            <a:r>
              <a:rPr lang="en-GB" sz="1700" dirty="0" smtClean="0"/>
              <a:t> Single out the main function of each chapter with reference to message</a:t>
            </a:r>
          </a:p>
          <a:p>
            <a:pPr lvl="1">
              <a:buFont typeface="Arial"/>
              <a:buChar char="•"/>
            </a:pPr>
            <a:endParaRPr lang="en-GB" sz="1700" dirty="0" smtClean="0"/>
          </a:p>
          <a:p>
            <a:pPr lvl="1">
              <a:buFont typeface="Arial"/>
              <a:buChar char="•"/>
            </a:pPr>
            <a:r>
              <a:rPr lang="en-GB" sz="1700" dirty="0" smtClean="0"/>
              <a:t> Find out keywords and expression used to convey different linguistic and cultural perspectives</a:t>
            </a:r>
          </a:p>
          <a:p>
            <a:pPr lvl="1">
              <a:buFont typeface="Arial"/>
              <a:buChar char="•"/>
            </a:pPr>
            <a:endParaRPr lang="en-GB" sz="1700" dirty="0" smtClean="0"/>
          </a:p>
          <a:p>
            <a:pPr lvl="1">
              <a:buFont typeface="Arial"/>
              <a:buChar char="•"/>
            </a:pPr>
            <a:r>
              <a:rPr lang="en-GB" sz="1700" dirty="0" smtClean="0"/>
              <a:t> Carry out relevant textual analysis with reference to structural elements of fiction (title, layout, structure, denotation, characters, setting, narrative strategy, use of language)</a:t>
            </a:r>
          </a:p>
          <a:p>
            <a:pPr lvl="1">
              <a:buFont typeface="Arial"/>
              <a:buChar char="•"/>
            </a:pPr>
            <a:endParaRPr lang="en-GB" sz="1700" dirty="0" smtClean="0"/>
          </a:p>
          <a:p>
            <a:pPr lvl="1">
              <a:buFont typeface="Arial"/>
              <a:buChar char="•"/>
            </a:pPr>
            <a:r>
              <a:rPr lang="en-GB" sz="1700" dirty="0" smtClean="0"/>
              <a:t> Draw personal conclusions and argumentations supported by textual reference</a:t>
            </a:r>
          </a:p>
          <a:p>
            <a:pPr lvl="1">
              <a:buFont typeface="Arial"/>
              <a:buChar char="•"/>
            </a:pPr>
            <a:endParaRPr lang="en-GB" sz="1700" dirty="0" smtClean="0"/>
          </a:p>
          <a:p>
            <a:pPr lvl="1">
              <a:buFont typeface="Arial"/>
              <a:buChar char="•"/>
            </a:pPr>
            <a:r>
              <a:rPr lang="en-GB" sz="1700" dirty="0" smtClean="0"/>
              <a:t> Relationship signifier-signify</a:t>
            </a:r>
          </a:p>
          <a:p>
            <a:pPr>
              <a:buFont typeface="Arial"/>
              <a:buChar char="•"/>
            </a:pPr>
            <a:endParaRPr lang="it-IT" dirty="0"/>
          </a:p>
        </p:txBody>
      </p:sp>
      <p:pic>
        <p:nvPicPr>
          <p:cNvPr id="4" name="Immagine 3" descr="38215699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3782" y="-27812"/>
            <a:ext cx="1230218" cy="1897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8000"/>
                </a:solidFill>
              </a:rPr>
              <a:t>CHAPTER </a:t>
            </a:r>
            <a:r>
              <a:rPr lang="it-IT" b="1" dirty="0" err="1" smtClean="0">
                <a:solidFill>
                  <a:srgbClr val="008000"/>
                </a:solidFill>
              </a:rPr>
              <a:t>1</a:t>
            </a:r>
            <a:endParaRPr lang="it-IT" b="1" dirty="0">
              <a:solidFill>
                <a:srgbClr val="008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57200" y="1818640"/>
            <a:ext cx="82296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b="1" dirty="0" smtClean="0">
                <a:solidFill>
                  <a:srgbClr val="008000"/>
                </a:solidFill>
              </a:rPr>
              <a:t>FUNCTIONS</a:t>
            </a:r>
          </a:p>
          <a:p>
            <a:pPr lvl="1">
              <a:buFont typeface="Arial"/>
              <a:buChar char="•"/>
            </a:pPr>
            <a:r>
              <a:rPr lang="en-GB" sz="1700" dirty="0" smtClean="0"/>
              <a:t> Introduction of the characters: Changez and the American interlocutor</a:t>
            </a:r>
          </a:p>
          <a:p>
            <a:pPr lvl="1">
              <a:buFont typeface="Arial"/>
              <a:buChar char="•"/>
            </a:pPr>
            <a:r>
              <a:rPr lang="en-GB" sz="1700" dirty="0" smtClean="0"/>
              <a:t> </a:t>
            </a:r>
            <a:r>
              <a:rPr lang="en-GB" sz="1700" dirty="0" err="1" smtClean="0"/>
              <a:t>Introducton</a:t>
            </a:r>
            <a:r>
              <a:rPr lang="en-GB" sz="1700" dirty="0" smtClean="0"/>
              <a:t> of the setting: </a:t>
            </a:r>
            <a:r>
              <a:rPr lang="en-GB" sz="1700" dirty="0" err="1" smtClean="0"/>
              <a:t>Cafè</a:t>
            </a:r>
            <a:r>
              <a:rPr lang="en-GB" sz="1700" dirty="0" smtClean="0"/>
              <a:t> in Lahore (Pakistan), Princeton (USA)</a:t>
            </a:r>
          </a:p>
          <a:p>
            <a:pPr lvl="1">
              <a:buFont typeface="Arial"/>
              <a:buChar char="•"/>
            </a:pPr>
            <a:r>
              <a:rPr lang="en-GB" sz="1700" dirty="0" smtClean="0"/>
              <a:t> Presentation of the narrative </a:t>
            </a:r>
            <a:r>
              <a:rPr lang="en-GB" sz="1700" dirty="0" err="1" smtClean="0"/>
              <a:t>tecnique</a:t>
            </a:r>
            <a:r>
              <a:rPr lang="en-GB" sz="1700" dirty="0" smtClean="0"/>
              <a:t>: Dramatic Monologue</a:t>
            </a:r>
          </a:p>
          <a:p>
            <a:endParaRPr lang="en-GB" sz="1700" dirty="0" smtClean="0"/>
          </a:p>
          <a:p>
            <a:r>
              <a:rPr lang="en-GB" sz="1700" b="1" dirty="0" smtClean="0">
                <a:solidFill>
                  <a:srgbClr val="008000"/>
                </a:solidFill>
              </a:rPr>
              <a:t>MAIN POINTS</a:t>
            </a:r>
          </a:p>
          <a:p>
            <a:pPr lvl="1">
              <a:buFont typeface="Arial"/>
              <a:buChar char="•"/>
            </a:pPr>
            <a:r>
              <a:rPr lang="en-GB" sz="1700" dirty="0" smtClean="0"/>
              <a:t> Presentation of Changez </a:t>
            </a:r>
            <a:r>
              <a:rPr lang="it-IT" sz="1700" dirty="0" err="1" smtClean="0"/>
              <a:t>as</a:t>
            </a:r>
            <a:r>
              <a:rPr lang="it-IT" sz="1700" dirty="0" smtClean="0"/>
              <a:t> a lover and </a:t>
            </a:r>
            <a:r>
              <a:rPr lang="it-IT" sz="1700" dirty="0" err="1" smtClean="0"/>
              <a:t>connoisseur</a:t>
            </a:r>
            <a:r>
              <a:rPr lang="it-IT" sz="1700" dirty="0" smtClean="0"/>
              <a:t> </a:t>
            </a:r>
            <a:r>
              <a:rPr lang="it-IT" sz="1700" dirty="0" err="1" smtClean="0"/>
              <a:t>of</a:t>
            </a:r>
            <a:r>
              <a:rPr lang="it-IT" sz="1700" dirty="0" smtClean="0"/>
              <a:t> America and </a:t>
            </a:r>
            <a:r>
              <a:rPr lang="it-IT" sz="1700" dirty="0" err="1" smtClean="0"/>
              <a:t>its</a:t>
            </a:r>
            <a:r>
              <a:rPr lang="it-IT" sz="1700" dirty="0" smtClean="0"/>
              <a:t> culture</a:t>
            </a:r>
          </a:p>
          <a:p>
            <a:pPr lvl="1">
              <a:buFont typeface="Arial"/>
              <a:buChar char="•"/>
            </a:pPr>
            <a:r>
              <a:rPr lang="it-IT" sz="1700" dirty="0" smtClean="0"/>
              <a:t> </a:t>
            </a:r>
            <a:r>
              <a:rPr lang="it-IT" sz="1700" dirty="0" err="1" smtClean="0"/>
              <a:t>Events</a:t>
            </a:r>
            <a:r>
              <a:rPr lang="it-IT" sz="1700" dirty="0" smtClean="0"/>
              <a:t> </a:t>
            </a:r>
            <a:r>
              <a:rPr lang="it-IT" sz="1700" dirty="0" err="1" smtClean="0"/>
              <a:t>that</a:t>
            </a:r>
            <a:r>
              <a:rPr lang="it-IT" sz="1700" dirty="0" smtClean="0"/>
              <a:t> led </a:t>
            </a:r>
            <a:r>
              <a:rPr lang="it-IT" sz="1700" dirty="0" err="1" smtClean="0"/>
              <a:t>Changez</a:t>
            </a:r>
            <a:r>
              <a:rPr lang="it-IT" sz="1700" dirty="0" smtClean="0"/>
              <a:t> </a:t>
            </a:r>
            <a:r>
              <a:rPr lang="it-IT" sz="1700" dirty="0" err="1" smtClean="0"/>
              <a:t>to</a:t>
            </a:r>
            <a:r>
              <a:rPr lang="it-IT" sz="1700" dirty="0" smtClean="0"/>
              <a:t> </a:t>
            </a:r>
            <a:r>
              <a:rPr lang="it-IT" sz="1700" dirty="0" err="1" smtClean="0"/>
              <a:t>be</a:t>
            </a:r>
            <a:r>
              <a:rPr lang="it-IT" sz="1700" dirty="0" smtClean="0"/>
              <a:t> </a:t>
            </a:r>
            <a:r>
              <a:rPr lang="it-IT" sz="1700" dirty="0" err="1" smtClean="0"/>
              <a:t>employed</a:t>
            </a:r>
            <a:r>
              <a:rPr lang="it-IT" sz="1700" dirty="0" smtClean="0"/>
              <a:t> in </a:t>
            </a:r>
            <a:r>
              <a:rPr lang="en-US" sz="1700" dirty="0" smtClean="0"/>
              <a:t>a prestigious valuation company (Underwood Samson)</a:t>
            </a:r>
            <a:endParaRPr lang="it-IT" sz="1700" dirty="0" smtClean="0"/>
          </a:p>
          <a:p>
            <a:endParaRPr lang="it-IT" sz="1700" dirty="0" smtClean="0"/>
          </a:p>
          <a:p>
            <a:r>
              <a:rPr lang="en-GB" sz="1700" b="1" dirty="0" smtClean="0">
                <a:solidFill>
                  <a:srgbClr val="008000"/>
                </a:solidFill>
              </a:rPr>
              <a:t>KEY WORDS</a:t>
            </a:r>
          </a:p>
          <a:p>
            <a:pPr lvl="1">
              <a:buFont typeface="Arial"/>
              <a:buChar char="•"/>
            </a:pPr>
            <a:r>
              <a:rPr lang="en-US" sz="1700" dirty="0" smtClean="0"/>
              <a:t> Mission</a:t>
            </a:r>
          </a:p>
          <a:p>
            <a:pPr lvl="1">
              <a:buFont typeface="Arial"/>
              <a:buChar char="•"/>
            </a:pPr>
            <a:r>
              <a:rPr lang="en-US" sz="1700" dirty="0" smtClean="0"/>
              <a:t> Fundamentalism</a:t>
            </a:r>
            <a:endParaRPr lang="it-IT" sz="1700" dirty="0" smtClean="0"/>
          </a:p>
          <a:p>
            <a:pPr lvl="1">
              <a:buFont typeface="Arial"/>
              <a:buChar char="•"/>
            </a:pPr>
            <a:r>
              <a:rPr lang="it-IT" sz="1700" dirty="0" smtClean="0"/>
              <a:t> </a:t>
            </a:r>
            <a:r>
              <a:rPr lang="it-IT" sz="1700" dirty="0" err="1" smtClean="0"/>
              <a:t>Dream</a:t>
            </a:r>
            <a:endParaRPr lang="it-IT" sz="1700" dirty="0" smtClean="0"/>
          </a:p>
          <a:p>
            <a:pPr lvl="1"/>
            <a:endParaRPr lang="en-GB" sz="1700" dirty="0" smtClean="0"/>
          </a:p>
          <a:p>
            <a:pPr lvl="1"/>
            <a:endParaRPr lang="en-GB" sz="1700" dirty="0" smtClean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6199" y="4189649"/>
            <a:ext cx="3557801" cy="26683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 smtClean="0">
                <a:solidFill>
                  <a:srgbClr val="008000"/>
                </a:solidFill>
              </a:rPr>
              <a:t>CHAPTER </a:t>
            </a:r>
            <a:r>
              <a:rPr lang="it-IT" b="1" dirty="0" err="1" smtClean="0">
                <a:solidFill>
                  <a:srgbClr val="008000"/>
                </a:solidFill>
              </a:rPr>
              <a:t>2</a:t>
            </a:r>
            <a:endParaRPr lang="it-IT" b="1" dirty="0">
              <a:solidFill>
                <a:srgbClr val="008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1600" b="1" dirty="0" smtClean="0">
                <a:solidFill>
                  <a:srgbClr val="008000"/>
                </a:solidFill>
              </a:rPr>
              <a:t>FUNCTIONS</a:t>
            </a:r>
          </a:p>
          <a:p>
            <a:pPr marL="800100" lvl="1" indent="-342900">
              <a:buFont typeface="Arial"/>
              <a:buChar char="•"/>
            </a:pPr>
            <a:r>
              <a:rPr lang="en-GB" sz="1700" dirty="0" smtClean="0"/>
              <a:t>Introduction of a new character: Erica</a:t>
            </a:r>
          </a:p>
          <a:p>
            <a:pPr>
              <a:buNone/>
            </a:pPr>
            <a:endParaRPr lang="en-GB" sz="1700" b="1" dirty="0" smtClean="0">
              <a:solidFill>
                <a:srgbClr val="008000"/>
              </a:solidFill>
            </a:endParaRPr>
          </a:p>
          <a:p>
            <a:pPr>
              <a:buNone/>
            </a:pPr>
            <a:r>
              <a:rPr lang="en-GB" sz="1700" b="1" dirty="0" smtClean="0">
                <a:solidFill>
                  <a:srgbClr val="008000"/>
                </a:solidFill>
              </a:rPr>
              <a:t>MAIN POINTS</a:t>
            </a:r>
          </a:p>
          <a:p>
            <a:pPr lvl="1">
              <a:buFont typeface="Arial"/>
              <a:buChar char="•"/>
            </a:pPr>
            <a:r>
              <a:rPr lang="it-IT" sz="1700" dirty="0" err="1" smtClean="0"/>
              <a:t>Use</a:t>
            </a:r>
            <a:r>
              <a:rPr lang="it-IT" sz="1700" dirty="0" smtClean="0"/>
              <a:t> </a:t>
            </a:r>
            <a:r>
              <a:rPr lang="it-IT" sz="1700" dirty="0" err="1" smtClean="0"/>
              <a:t>of</a:t>
            </a:r>
            <a:r>
              <a:rPr lang="it-IT" sz="1700" dirty="0" smtClean="0"/>
              <a:t> the </a:t>
            </a:r>
            <a:r>
              <a:rPr lang="it-IT" sz="1700" dirty="0" err="1" smtClean="0"/>
              <a:t>character</a:t>
            </a:r>
            <a:r>
              <a:rPr lang="it-IT" sz="1700" dirty="0" smtClean="0"/>
              <a:t> Erica in </a:t>
            </a:r>
            <a:r>
              <a:rPr lang="it-IT" sz="1700" dirty="0" err="1" smtClean="0"/>
              <a:t>order</a:t>
            </a:r>
            <a:r>
              <a:rPr lang="it-IT" sz="1700" dirty="0" smtClean="0"/>
              <a:t> </a:t>
            </a:r>
            <a:r>
              <a:rPr lang="it-IT" sz="1700" dirty="0" err="1" smtClean="0"/>
              <a:t>to</a:t>
            </a:r>
            <a:r>
              <a:rPr lang="it-IT" sz="1700" dirty="0" smtClean="0"/>
              <a:t> </a:t>
            </a:r>
            <a:r>
              <a:rPr lang="it-IT" sz="1700" dirty="0" err="1" smtClean="0"/>
              <a:t>highlight</a:t>
            </a:r>
            <a:r>
              <a:rPr lang="it-IT" sz="1700" dirty="0" smtClean="0"/>
              <a:t> </a:t>
            </a:r>
            <a:r>
              <a:rPr lang="it-IT" sz="1700" dirty="0" err="1" smtClean="0"/>
              <a:t>Changez</a:t>
            </a:r>
            <a:r>
              <a:rPr lang="it-IT" sz="1700" dirty="0" smtClean="0"/>
              <a:t>’</a:t>
            </a:r>
            <a:r>
              <a:rPr lang="it-IT" sz="1700" dirty="0" err="1" smtClean="0"/>
              <a:t>s</a:t>
            </a:r>
            <a:r>
              <a:rPr lang="it-IT" sz="1700" dirty="0" smtClean="0"/>
              <a:t> </a:t>
            </a:r>
            <a:r>
              <a:rPr lang="it-IT" sz="1700" dirty="0" err="1" smtClean="0"/>
              <a:t>feelings</a:t>
            </a:r>
            <a:r>
              <a:rPr lang="it-IT" sz="1700" dirty="0" smtClean="0"/>
              <a:t> </a:t>
            </a:r>
            <a:r>
              <a:rPr lang="it-IT" sz="1700" dirty="0" err="1" smtClean="0"/>
              <a:t>for</a:t>
            </a:r>
            <a:r>
              <a:rPr lang="it-IT" sz="1700" dirty="0" smtClean="0"/>
              <a:t> </a:t>
            </a:r>
            <a:r>
              <a:rPr lang="it-IT" sz="1700" dirty="0" err="1" smtClean="0"/>
              <a:t>america</a:t>
            </a:r>
            <a:r>
              <a:rPr lang="en-GB" sz="1700" dirty="0" smtClean="0"/>
              <a:t>; </a:t>
            </a:r>
          </a:p>
          <a:p>
            <a:pPr lvl="1">
              <a:buFont typeface="Arial"/>
              <a:buChar char="•"/>
            </a:pPr>
            <a:r>
              <a:rPr lang="en-GB" sz="1700" dirty="0" smtClean="0"/>
              <a:t>Beginning of the relationship between Changez and Erica (Different religious faiths, social classes and culture meeting)</a:t>
            </a:r>
          </a:p>
          <a:p>
            <a:pPr lvl="1">
              <a:buFont typeface="Arial"/>
              <a:buChar char="•"/>
            </a:pPr>
            <a:r>
              <a:rPr lang="it-IT" sz="1700" dirty="0" err="1" smtClean="0"/>
              <a:t>Presence</a:t>
            </a:r>
            <a:r>
              <a:rPr lang="it-IT" sz="1700" dirty="0" smtClean="0"/>
              <a:t> </a:t>
            </a:r>
            <a:r>
              <a:rPr lang="it-IT" sz="1700" dirty="0" err="1" smtClean="0"/>
              <a:t>of</a:t>
            </a:r>
            <a:r>
              <a:rPr lang="it-IT" sz="1700" dirty="0" smtClean="0"/>
              <a:t> </a:t>
            </a:r>
            <a:r>
              <a:rPr lang="it-IT" sz="1700" dirty="0" err="1" smtClean="0"/>
              <a:t>stereotypes</a:t>
            </a:r>
            <a:r>
              <a:rPr lang="it-IT" sz="1700" dirty="0" smtClean="0"/>
              <a:t> </a:t>
            </a:r>
            <a:r>
              <a:rPr lang="it-IT" sz="1700" dirty="0" err="1" smtClean="0"/>
              <a:t>during</a:t>
            </a:r>
            <a:r>
              <a:rPr lang="it-IT" sz="1700" dirty="0" smtClean="0"/>
              <a:t> the meeting </a:t>
            </a:r>
            <a:r>
              <a:rPr lang="it-IT" sz="1700" dirty="0" err="1" smtClean="0"/>
              <a:t>with</a:t>
            </a:r>
            <a:r>
              <a:rPr lang="it-IT" sz="1700" dirty="0" smtClean="0"/>
              <a:t> the “</a:t>
            </a:r>
            <a:r>
              <a:rPr lang="it-IT" sz="1700" dirty="0" err="1" smtClean="0"/>
              <a:t>other</a:t>
            </a:r>
            <a:r>
              <a:rPr lang="it-IT" sz="1700" dirty="0" smtClean="0"/>
              <a:t>”</a:t>
            </a:r>
            <a:endParaRPr lang="en-GB" sz="1700" dirty="0" smtClean="0"/>
          </a:p>
          <a:p>
            <a:pPr>
              <a:buNone/>
            </a:pPr>
            <a:endParaRPr lang="en-GB" sz="1700" b="1" dirty="0" smtClean="0">
              <a:solidFill>
                <a:srgbClr val="008000"/>
              </a:solidFill>
            </a:endParaRPr>
          </a:p>
          <a:p>
            <a:pPr>
              <a:buNone/>
            </a:pPr>
            <a:r>
              <a:rPr lang="en-GB" sz="1700" b="1" dirty="0" smtClean="0">
                <a:solidFill>
                  <a:srgbClr val="008000"/>
                </a:solidFill>
              </a:rPr>
              <a:t>KEY WORDS</a:t>
            </a:r>
          </a:p>
          <a:p>
            <a:pPr lvl="1">
              <a:buFont typeface="Arial"/>
              <a:buChar char="•"/>
            </a:pPr>
            <a:r>
              <a:rPr lang="en-US" sz="1700" dirty="0" smtClean="0"/>
              <a:t>Different  </a:t>
            </a:r>
          </a:p>
          <a:p>
            <a:pPr lvl="1">
              <a:buFont typeface="Arial"/>
              <a:buChar char="•"/>
            </a:pPr>
            <a:r>
              <a:rPr lang="en-US" sz="1700" dirty="0" smtClean="0"/>
              <a:t>Traditional </a:t>
            </a:r>
          </a:p>
          <a:p>
            <a:pPr lvl="1">
              <a:buFont typeface="Arial"/>
              <a:buChar char="•"/>
            </a:pPr>
            <a:r>
              <a:rPr lang="en-US" sz="1700" dirty="0" smtClean="0"/>
              <a:t>Inappropriate </a:t>
            </a:r>
          </a:p>
          <a:p>
            <a:pPr lvl="1">
              <a:buFont typeface="Arial"/>
              <a:buChar char="•"/>
            </a:pPr>
            <a:r>
              <a:rPr lang="en-US" sz="1700" dirty="0" smtClean="0"/>
              <a:t>Improper</a:t>
            </a:r>
            <a:r>
              <a:rPr lang="it-IT" sz="1700" dirty="0" smtClean="0"/>
              <a:t> </a:t>
            </a:r>
          </a:p>
          <a:p>
            <a:pPr lvl="1">
              <a:buFont typeface="Arial"/>
              <a:buChar char="•"/>
            </a:pPr>
            <a:r>
              <a:rPr lang="it-IT" sz="1700" dirty="0" err="1" smtClean="0"/>
              <a:t>Regal</a:t>
            </a:r>
            <a:r>
              <a:rPr lang="it-IT" sz="1700" dirty="0" smtClean="0"/>
              <a:t> </a:t>
            </a:r>
          </a:p>
          <a:p>
            <a:pPr lvl="1">
              <a:buFont typeface="Arial"/>
              <a:buChar char="•"/>
            </a:pPr>
            <a:r>
              <a:rPr lang="it-IT" sz="1700" dirty="0" smtClean="0"/>
              <a:t>Tiara </a:t>
            </a:r>
          </a:p>
          <a:p>
            <a:pPr lvl="1">
              <a:buFont typeface="Arial"/>
              <a:buChar char="•"/>
            </a:pPr>
            <a:r>
              <a:rPr lang="en-US" sz="1700" dirty="0" smtClean="0"/>
              <a:t>Intimacy</a:t>
            </a:r>
            <a:endParaRPr lang="en-GB" sz="17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8000"/>
                </a:solidFill>
              </a:rPr>
              <a:t>CHAPTER </a:t>
            </a:r>
            <a:r>
              <a:rPr lang="it-IT" b="1" dirty="0" err="1" smtClean="0">
                <a:solidFill>
                  <a:srgbClr val="008000"/>
                </a:solidFill>
              </a:rPr>
              <a:t>3</a:t>
            </a:r>
            <a:endParaRPr lang="it-IT" b="1" dirty="0">
              <a:solidFill>
                <a:srgbClr val="008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AU" sz="1700" b="1" dirty="0" smtClean="0">
                <a:solidFill>
                  <a:srgbClr val="008000"/>
                </a:solidFill>
              </a:rPr>
              <a:t>FUNCTIONS</a:t>
            </a:r>
          </a:p>
          <a:p>
            <a:pPr lvl="1">
              <a:buFont typeface="Arial"/>
              <a:buChar char="•"/>
            </a:pPr>
            <a:r>
              <a:rPr lang="en-AU" sz="1700" dirty="0" smtClean="0"/>
              <a:t>Explicate Changez role in </a:t>
            </a:r>
            <a:r>
              <a:rPr lang="en-AU" sz="1700" dirty="0" err="1" smtClean="0"/>
              <a:t>american</a:t>
            </a:r>
            <a:r>
              <a:rPr lang="en-AU" sz="1700" dirty="0" smtClean="0"/>
              <a:t> society: member of the Underwood Samson</a:t>
            </a:r>
          </a:p>
          <a:p>
            <a:pPr>
              <a:buNone/>
            </a:pPr>
            <a:endParaRPr lang="en-AU" sz="1700" b="1" dirty="0" smtClean="0">
              <a:solidFill>
                <a:srgbClr val="008000"/>
              </a:solidFill>
            </a:endParaRPr>
          </a:p>
          <a:p>
            <a:pPr>
              <a:buNone/>
            </a:pPr>
            <a:r>
              <a:rPr lang="en-AU" sz="1700" b="1" dirty="0" smtClean="0">
                <a:solidFill>
                  <a:srgbClr val="008000"/>
                </a:solidFill>
              </a:rPr>
              <a:t>MAIN POINTS: </a:t>
            </a:r>
          </a:p>
          <a:p>
            <a:pPr lvl="1">
              <a:buFont typeface="Arial"/>
              <a:buChar char="•"/>
            </a:pPr>
            <a:r>
              <a:rPr lang="en-AU" sz="1700" dirty="0" smtClean="0"/>
              <a:t>Changez feels America like home</a:t>
            </a:r>
          </a:p>
          <a:p>
            <a:pPr lvl="1">
              <a:buFont typeface="Arial"/>
              <a:buChar char="•"/>
            </a:pPr>
            <a:r>
              <a:rPr lang="en-AU" sz="1700" dirty="0" smtClean="0"/>
              <a:t>Comparison between two </a:t>
            </a:r>
            <a:r>
              <a:rPr lang="en-AU" sz="1700" dirty="0" err="1" smtClean="0"/>
              <a:t>tecnologically</a:t>
            </a:r>
            <a:r>
              <a:rPr lang="en-AU" sz="1700" dirty="0" smtClean="0"/>
              <a:t> advanced cities (Lahore, New York). The first in the past the second in the present, and the inability of Pakistan to grow.</a:t>
            </a:r>
          </a:p>
          <a:p>
            <a:pPr>
              <a:buNone/>
            </a:pPr>
            <a:endParaRPr lang="en-AU" sz="1700" b="1" dirty="0" smtClean="0">
              <a:solidFill>
                <a:srgbClr val="008000"/>
              </a:solidFill>
            </a:endParaRPr>
          </a:p>
          <a:p>
            <a:pPr>
              <a:spcAft>
                <a:spcPts val="600"/>
              </a:spcAft>
              <a:buNone/>
            </a:pPr>
            <a:r>
              <a:rPr lang="en-AU" sz="1700" b="1" dirty="0" smtClean="0">
                <a:solidFill>
                  <a:srgbClr val="008000"/>
                </a:solidFill>
              </a:rPr>
              <a:t>KEY WORDS</a:t>
            </a:r>
          </a:p>
          <a:p>
            <a:pPr lvl="1">
              <a:buFont typeface="Arial"/>
              <a:buChar char="•"/>
            </a:pPr>
            <a:r>
              <a:rPr lang="en-AU" sz="1700" dirty="0" smtClean="0"/>
              <a:t>Urban </a:t>
            </a:r>
          </a:p>
          <a:p>
            <a:pPr lvl="1">
              <a:buFont typeface="Arial"/>
              <a:buChar char="•"/>
            </a:pPr>
            <a:r>
              <a:rPr lang="en-AU" sz="1700" dirty="0" smtClean="0"/>
              <a:t>Proud </a:t>
            </a:r>
          </a:p>
          <a:p>
            <a:pPr lvl="1">
              <a:buFont typeface="Arial"/>
              <a:buChar char="•"/>
            </a:pPr>
            <a:r>
              <a:rPr lang="en-AU" sz="1700" dirty="0" smtClean="0"/>
              <a:t>Power </a:t>
            </a:r>
          </a:p>
          <a:p>
            <a:pPr lvl="1">
              <a:buFont typeface="Arial"/>
              <a:buChar char="•"/>
            </a:pPr>
            <a:r>
              <a:rPr lang="en-AU" sz="1700" dirty="0" smtClean="0"/>
              <a:t>Efficiency </a:t>
            </a:r>
          </a:p>
          <a:p>
            <a:pPr lvl="1">
              <a:buFont typeface="Arial"/>
              <a:buChar char="•"/>
            </a:pPr>
            <a:r>
              <a:rPr lang="en-AU" sz="1700" dirty="0" smtClean="0"/>
              <a:t>Professionalism</a:t>
            </a:r>
          </a:p>
          <a:p>
            <a:pPr lvl="1">
              <a:buNone/>
            </a:pPr>
            <a:endParaRPr lang="en-US" i="1" dirty="0"/>
          </a:p>
        </p:txBody>
      </p:sp>
      <p:pic>
        <p:nvPicPr>
          <p:cNvPr id="4" name="Immagine 3" descr="thereluctantfundam_2322816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930" y="4042220"/>
            <a:ext cx="4511070" cy="2815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8000"/>
                </a:solidFill>
              </a:rPr>
              <a:t>CHAPTER </a:t>
            </a:r>
            <a:r>
              <a:rPr lang="it-IT" b="1" dirty="0" err="1" smtClean="0">
                <a:solidFill>
                  <a:srgbClr val="008000"/>
                </a:solidFill>
              </a:rPr>
              <a:t>4</a:t>
            </a:r>
            <a:endParaRPr lang="it-IT" b="1" dirty="0">
              <a:solidFill>
                <a:srgbClr val="008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sz="1700" b="1" dirty="0" smtClean="0">
                <a:solidFill>
                  <a:srgbClr val="008000"/>
                </a:solidFill>
              </a:rPr>
              <a:t>FUNCTIONS</a:t>
            </a:r>
          </a:p>
          <a:p>
            <a:pPr lvl="1">
              <a:buFont typeface="Arial"/>
              <a:buChar char="•"/>
            </a:pPr>
            <a:r>
              <a:rPr lang="it-IT" sz="1700" dirty="0" smtClean="0"/>
              <a:t>Presentation </a:t>
            </a:r>
            <a:r>
              <a:rPr lang="it-IT" sz="1700" dirty="0" err="1" smtClean="0"/>
              <a:t>of</a:t>
            </a:r>
            <a:r>
              <a:rPr lang="it-IT" sz="1700" dirty="0" smtClean="0"/>
              <a:t> the cultural </a:t>
            </a:r>
            <a:r>
              <a:rPr lang="it-IT" sz="1700" dirty="0" err="1" smtClean="0"/>
              <a:t>clash</a:t>
            </a:r>
            <a:r>
              <a:rPr lang="it-IT" sz="1700" dirty="0" smtClean="0"/>
              <a:t> </a:t>
            </a:r>
            <a:r>
              <a:rPr lang="it-IT" sz="1700" dirty="0" err="1" smtClean="0"/>
              <a:t>between</a:t>
            </a:r>
            <a:r>
              <a:rPr lang="it-IT" sz="1700" dirty="0" smtClean="0"/>
              <a:t> Erica’</a:t>
            </a:r>
            <a:r>
              <a:rPr lang="it-IT" sz="1700" dirty="0" err="1" smtClean="0"/>
              <a:t>s</a:t>
            </a:r>
            <a:r>
              <a:rPr lang="it-IT" sz="1700" dirty="0" smtClean="0"/>
              <a:t> </a:t>
            </a:r>
            <a:r>
              <a:rPr lang="it-IT" sz="1700" dirty="0" err="1" smtClean="0"/>
              <a:t>father</a:t>
            </a:r>
            <a:r>
              <a:rPr lang="it-IT" sz="1700" dirty="0" smtClean="0"/>
              <a:t> and </a:t>
            </a:r>
            <a:r>
              <a:rPr lang="it-IT" sz="1700" dirty="0" err="1" smtClean="0"/>
              <a:t>Changez</a:t>
            </a:r>
            <a:endParaRPr lang="it-IT" sz="1700" dirty="0" smtClean="0"/>
          </a:p>
          <a:p>
            <a:pPr>
              <a:buNone/>
            </a:pPr>
            <a:endParaRPr lang="it-IT" sz="1700" dirty="0" smtClean="0"/>
          </a:p>
          <a:p>
            <a:pPr>
              <a:buNone/>
            </a:pPr>
            <a:r>
              <a:rPr lang="it-IT" sz="1700" b="1" dirty="0" smtClean="0">
                <a:solidFill>
                  <a:srgbClr val="008000"/>
                </a:solidFill>
              </a:rPr>
              <a:t>MAIN POINTS</a:t>
            </a:r>
          </a:p>
          <a:p>
            <a:pPr lvl="1">
              <a:buFont typeface="Arial"/>
              <a:buChar char="•"/>
            </a:pPr>
            <a:r>
              <a:rPr lang="it-IT" sz="1700" dirty="0" smtClean="0"/>
              <a:t>Cultural meeting </a:t>
            </a:r>
            <a:r>
              <a:rPr lang="it-IT" sz="1700" dirty="0" err="1" smtClean="0"/>
              <a:t>between</a:t>
            </a:r>
            <a:r>
              <a:rPr lang="it-IT" sz="1700" dirty="0" smtClean="0"/>
              <a:t> the Western and the </a:t>
            </a:r>
            <a:r>
              <a:rPr lang="it-IT" sz="1700" dirty="0" err="1" smtClean="0"/>
              <a:t>Eastern</a:t>
            </a:r>
            <a:r>
              <a:rPr lang="it-IT" sz="1700" dirty="0" smtClean="0"/>
              <a:t> </a:t>
            </a:r>
            <a:r>
              <a:rPr lang="it-IT" sz="1700" dirty="0" err="1" smtClean="0"/>
              <a:t>cultures</a:t>
            </a:r>
            <a:endParaRPr lang="it-IT" sz="1700" dirty="0" smtClean="0"/>
          </a:p>
          <a:p>
            <a:pPr lvl="1">
              <a:buFont typeface="Arial"/>
              <a:buChar char="•"/>
            </a:pPr>
            <a:r>
              <a:rPr lang="it-IT" sz="1700" dirty="0" err="1" smtClean="0"/>
              <a:t>Growing</a:t>
            </a:r>
            <a:r>
              <a:rPr lang="it-IT" sz="1700" dirty="0" smtClean="0"/>
              <a:t> </a:t>
            </a:r>
            <a:r>
              <a:rPr lang="it-IT" sz="1700" dirty="0" err="1" smtClean="0"/>
              <a:t>of</a:t>
            </a:r>
            <a:r>
              <a:rPr lang="it-IT" sz="1700" dirty="0" smtClean="0"/>
              <a:t> </a:t>
            </a:r>
            <a:r>
              <a:rPr lang="it-IT" sz="1700" dirty="0" err="1" smtClean="0"/>
              <a:t>relationship</a:t>
            </a:r>
            <a:r>
              <a:rPr lang="it-IT" sz="1700" dirty="0" smtClean="0"/>
              <a:t> </a:t>
            </a:r>
            <a:r>
              <a:rPr lang="it-IT" sz="1700" dirty="0" err="1" smtClean="0"/>
              <a:t>between</a:t>
            </a:r>
            <a:r>
              <a:rPr lang="it-IT" sz="1700" dirty="0" smtClean="0"/>
              <a:t> </a:t>
            </a:r>
            <a:r>
              <a:rPr lang="it-IT" sz="1700" dirty="0" err="1" smtClean="0"/>
              <a:t>Changez</a:t>
            </a:r>
            <a:r>
              <a:rPr lang="it-IT" sz="1700" dirty="0" smtClean="0"/>
              <a:t> and Erica</a:t>
            </a:r>
          </a:p>
          <a:p>
            <a:pPr lvl="1">
              <a:buFont typeface="Arial"/>
              <a:buChar char="•"/>
            </a:pPr>
            <a:r>
              <a:rPr lang="it-IT" sz="1700" dirty="0" err="1" smtClean="0"/>
              <a:t>Stereotypical</a:t>
            </a:r>
            <a:r>
              <a:rPr lang="it-IT" sz="1700" dirty="0" smtClean="0"/>
              <a:t> </a:t>
            </a:r>
            <a:r>
              <a:rPr lang="it-IT" sz="1700" dirty="0" err="1" smtClean="0"/>
              <a:t>view</a:t>
            </a:r>
            <a:r>
              <a:rPr lang="it-IT" sz="1700" dirty="0" smtClean="0"/>
              <a:t> </a:t>
            </a:r>
            <a:r>
              <a:rPr lang="it-IT" sz="1700" dirty="0" err="1" smtClean="0"/>
              <a:t>of</a:t>
            </a:r>
            <a:r>
              <a:rPr lang="it-IT" sz="1700" dirty="0" smtClean="0"/>
              <a:t> Pakistan</a:t>
            </a:r>
          </a:p>
          <a:p>
            <a:pPr>
              <a:buNone/>
            </a:pPr>
            <a:endParaRPr lang="it-IT" sz="1700" dirty="0" smtClean="0"/>
          </a:p>
          <a:p>
            <a:pPr>
              <a:buNone/>
            </a:pPr>
            <a:r>
              <a:rPr lang="it-IT" sz="1700" b="1" dirty="0" smtClean="0">
                <a:solidFill>
                  <a:srgbClr val="008000"/>
                </a:solidFill>
              </a:rPr>
              <a:t>KEY WORDS</a:t>
            </a:r>
          </a:p>
          <a:p>
            <a:pPr lvl="1">
              <a:buFont typeface="Arial"/>
              <a:buChar char="•"/>
            </a:pPr>
            <a:r>
              <a:rPr lang="en-US" sz="1800" dirty="0" smtClean="0"/>
              <a:t>Nostalgia</a:t>
            </a:r>
          </a:p>
          <a:p>
            <a:pPr lvl="1">
              <a:buFont typeface="Arial"/>
              <a:buChar char="•"/>
            </a:pPr>
            <a:r>
              <a:rPr lang="en-US" sz="1800" dirty="0" smtClean="0"/>
              <a:t>Market fundamentalism </a:t>
            </a:r>
          </a:p>
          <a:p>
            <a:pPr lvl="1">
              <a:buFont typeface="Arial"/>
              <a:buChar char="•"/>
            </a:pPr>
            <a:r>
              <a:rPr lang="en-US" sz="1800" dirty="0" smtClean="0"/>
              <a:t>Stereotypical</a:t>
            </a:r>
            <a:endParaRPr lang="it-IT" sz="1800" dirty="0" smtClean="0"/>
          </a:p>
          <a:p>
            <a:pPr lvl="1">
              <a:buFont typeface="Arial"/>
              <a:buChar char="•"/>
            </a:pPr>
            <a:r>
              <a:rPr lang="it-IT" sz="1800" dirty="0" err="1" smtClean="0"/>
              <a:t>Open-mindedness</a:t>
            </a:r>
            <a:r>
              <a:rPr lang="it-IT" sz="1800" dirty="0" smtClean="0"/>
              <a:t> </a:t>
            </a:r>
          </a:p>
          <a:p>
            <a:pPr lvl="1">
              <a:buFont typeface="Arial"/>
              <a:buChar char="•"/>
            </a:pPr>
            <a:r>
              <a:rPr lang="it-IT" sz="1800" dirty="0" err="1" smtClean="0"/>
              <a:t>Cosmopolitan</a:t>
            </a:r>
            <a:endParaRPr lang="it-IT" sz="1800" dirty="0" smtClean="0"/>
          </a:p>
          <a:p>
            <a:pPr lvl="1">
              <a:buNone/>
            </a:pPr>
            <a:endParaRPr lang="it-IT" sz="1700" i="1" dirty="0" smtClean="0"/>
          </a:p>
          <a:p>
            <a:pPr lvl="1">
              <a:buNone/>
            </a:pPr>
            <a:endParaRPr lang="it-IT" sz="17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8000"/>
                </a:solidFill>
              </a:rPr>
              <a:t>CHAPTER </a:t>
            </a:r>
            <a:r>
              <a:rPr lang="it-IT" b="1" dirty="0" err="1" smtClean="0">
                <a:solidFill>
                  <a:srgbClr val="008000"/>
                </a:solidFill>
              </a:rPr>
              <a:t>5</a:t>
            </a:r>
            <a:endParaRPr lang="it-IT" b="1" dirty="0">
              <a:solidFill>
                <a:srgbClr val="008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64640"/>
            <a:ext cx="7770813" cy="477167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AU" sz="6800" b="1" dirty="0" smtClean="0">
                <a:solidFill>
                  <a:srgbClr val="008000"/>
                </a:solidFill>
              </a:rPr>
              <a:t>FUNCTIONS</a:t>
            </a:r>
            <a:r>
              <a:rPr lang="en-US" sz="6800" dirty="0" smtClean="0"/>
              <a:t> </a:t>
            </a:r>
            <a:endParaRPr lang="en-US" sz="6800" dirty="0" smtClean="0"/>
          </a:p>
          <a:p>
            <a:r>
              <a:rPr lang="en-US" sz="6800" dirty="0" smtClean="0"/>
              <a:t>Event </a:t>
            </a:r>
            <a:r>
              <a:rPr lang="en-US" sz="6800" dirty="0" smtClean="0"/>
              <a:t>of Change:</a:t>
            </a:r>
            <a:r>
              <a:rPr lang="en-US" sz="6800" dirty="0" smtClean="0"/>
              <a:t> </a:t>
            </a:r>
            <a:r>
              <a:rPr lang="en-US" sz="6800" dirty="0" smtClean="0"/>
              <a:t>World Trade Center attack destroyed </a:t>
            </a:r>
            <a:r>
              <a:rPr lang="en-US" sz="6800" dirty="0" err="1" smtClean="0"/>
              <a:t>Changez’s</a:t>
            </a:r>
            <a:r>
              <a:rPr lang="en-US" sz="6800" dirty="0" smtClean="0"/>
              <a:t> feelings about America and its   culture</a:t>
            </a:r>
          </a:p>
          <a:p>
            <a:r>
              <a:rPr lang="en-US" sz="6800" dirty="0" smtClean="0"/>
              <a:t>Discrimination </a:t>
            </a:r>
            <a:r>
              <a:rPr lang="en-US" sz="6800" dirty="0" err="1" smtClean="0"/>
              <a:t>spreaded</a:t>
            </a:r>
            <a:r>
              <a:rPr lang="en-US" sz="6800" dirty="0" smtClean="0"/>
              <a:t> fear and violence against</a:t>
            </a:r>
            <a:r>
              <a:rPr lang="en-US" sz="6800" dirty="0" smtClean="0"/>
              <a:t> Muslims</a:t>
            </a:r>
          </a:p>
          <a:p>
            <a:pPr>
              <a:buNone/>
            </a:pPr>
            <a:endParaRPr lang="en-AU" sz="6800" dirty="0" smtClean="0"/>
          </a:p>
          <a:p>
            <a:pPr>
              <a:spcAft>
                <a:spcPts val="600"/>
              </a:spcAft>
              <a:buNone/>
            </a:pPr>
            <a:r>
              <a:rPr lang="en-AU" sz="6800" b="1" dirty="0" smtClean="0">
                <a:solidFill>
                  <a:srgbClr val="008000"/>
                </a:solidFill>
              </a:rPr>
              <a:t>MAIN POINTS</a:t>
            </a:r>
          </a:p>
          <a:p>
            <a:pPr>
              <a:spcAft>
                <a:spcPts val="600"/>
              </a:spcAft>
            </a:pPr>
            <a:r>
              <a:rPr lang="en-US" sz="6800" dirty="0" smtClean="0"/>
              <a:t>Changez goes to Philippines for valuation job of music company.</a:t>
            </a:r>
          </a:p>
          <a:p>
            <a:pPr>
              <a:spcAft>
                <a:spcPts val="600"/>
              </a:spcAft>
            </a:pPr>
            <a:r>
              <a:rPr lang="en-AU" sz="6800" dirty="0" smtClean="0"/>
              <a:t>Changez is ashamed of being considered American</a:t>
            </a:r>
            <a:endParaRPr lang="en-US" sz="6800" dirty="0" smtClean="0"/>
          </a:p>
          <a:p>
            <a:pPr>
              <a:spcAft>
                <a:spcPts val="600"/>
              </a:spcAft>
            </a:pPr>
            <a:r>
              <a:rPr lang="en-US" sz="6800" dirty="0" smtClean="0"/>
              <a:t>World Trade Centre collapses ,Changez sees this on TV and ‘smiles’.</a:t>
            </a:r>
          </a:p>
          <a:p>
            <a:pPr lvl="1">
              <a:buNone/>
            </a:pPr>
            <a:endParaRPr lang="en-AU" sz="6800" dirty="0" smtClean="0"/>
          </a:p>
          <a:p>
            <a:pPr>
              <a:buNone/>
            </a:pPr>
            <a:r>
              <a:rPr lang="en-AU" sz="6800" b="1" dirty="0" smtClean="0">
                <a:solidFill>
                  <a:srgbClr val="008000"/>
                </a:solidFill>
              </a:rPr>
              <a:t>KEY WORDS</a:t>
            </a:r>
          </a:p>
          <a:p>
            <a:pPr marL="342900" lvl="4" indent="-342900">
              <a:buFont typeface="Arial"/>
              <a:buChar char="•"/>
            </a:pPr>
            <a:r>
              <a:rPr lang="en-US" sz="6800" dirty="0" smtClean="0"/>
              <a:t>Nostalgia </a:t>
            </a:r>
          </a:p>
          <a:p>
            <a:pPr marL="342900" lvl="4" indent="-342900">
              <a:buFont typeface="Arial"/>
              <a:buChar char="•"/>
            </a:pPr>
            <a:r>
              <a:rPr lang="en-US" sz="6800" dirty="0" smtClean="0"/>
              <a:t>Longing</a:t>
            </a:r>
          </a:p>
          <a:p>
            <a:pPr marL="342900" lvl="4" indent="-342900">
              <a:buFont typeface="Arial"/>
              <a:buChar char="•"/>
            </a:pPr>
            <a:r>
              <a:rPr lang="en-US" sz="6800" dirty="0" smtClean="0"/>
              <a:t>First class </a:t>
            </a:r>
          </a:p>
          <a:p>
            <a:pPr marL="342900" lvl="4" indent="-342900">
              <a:buFont typeface="Arial"/>
              <a:buChar char="•"/>
            </a:pPr>
            <a:r>
              <a:rPr lang="en-US" sz="6800" dirty="0" smtClean="0"/>
              <a:t>Privileges</a:t>
            </a:r>
          </a:p>
          <a:p>
            <a:pPr marL="342900" lvl="4" indent="-342900">
              <a:buFont typeface="Arial"/>
              <a:buChar char="•"/>
            </a:pPr>
            <a:r>
              <a:rPr lang="en-US" sz="6800" dirty="0" smtClean="0"/>
              <a:t>Expensive </a:t>
            </a:r>
            <a:r>
              <a:rPr lang="it-IT" sz="6800" dirty="0" err="1" smtClean="0"/>
              <a:t>foreign</a:t>
            </a:r>
            <a:r>
              <a:rPr lang="it-IT" sz="6800" dirty="0" smtClean="0"/>
              <a:t> </a:t>
            </a:r>
          </a:p>
          <a:p>
            <a:pPr marL="342900" lvl="4" indent="-342900">
              <a:buFont typeface="Arial"/>
              <a:buChar char="•"/>
            </a:pPr>
            <a:r>
              <a:rPr lang="it-IT" sz="6800" dirty="0" err="1" smtClean="0"/>
              <a:t>Victims</a:t>
            </a:r>
            <a:endParaRPr lang="it-IT" sz="6800" dirty="0" smtClean="0"/>
          </a:p>
          <a:p>
            <a:pPr marL="342900" lvl="4" indent="-342900">
              <a:buFont typeface="Arial"/>
              <a:buChar char="•"/>
            </a:pPr>
            <a:r>
              <a:rPr lang="it-IT" sz="6800" dirty="0" err="1" smtClean="0"/>
              <a:t>Symbolism</a:t>
            </a:r>
            <a:endParaRPr lang="it-IT" sz="6800" dirty="0" smtClean="0"/>
          </a:p>
          <a:p>
            <a:endParaRPr lang="it-IT" dirty="0"/>
          </a:p>
        </p:txBody>
      </p:sp>
      <p:pic>
        <p:nvPicPr>
          <p:cNvPr id="4" name="Immagine 3" descr="wtc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9066" y="4221684"/>
            <a:ext cx="3624933" cy="2636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8000"/>
                </a:solidFill>
              </a:rPr>
              <a:t>CHAPTER </a:t>
            </a:r>
            <a:r>
              <a:rPr lang="it-IT" b="1" dirty="0" err="1" smtClean="0">
                <a:solidFill>
                  <a:srgbClr val="008000"/>
                </a:solidFill>
              </a:rPr>
              <a:t>6</a:t>
            </a:r>
            <a:endParaRPr lang="it-IT" b="1" dirty="0">
              <a:solidFill>
                <a:srgbClr val="008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sz="1700" b="1" dirty="0" smtClean="0">
                <a:solidFill>
                  <a:srgbClr val="008000"/>
                </a:solidFill>
              </a:rPr>
              <a:t>FUNCTIONS</a:t>
            </a:r>
          </a:p>
          <a:p>
            <a:r>
              <a:rPr lang="it-IT" sz="1700" dirty="0" smtClean="0"/>
              <a:t>Progressive </a:t>
            </a:r>
            <a:r>
              <a:rPr lang="it-IT" sz="1700" dirty="0" err="1" smtClean="0"/>
              <a:t>estrangement</a:t>
            </a:r>
            <a:r>
              <a:rPr lang="it-IT" sz="1700" dirty="0" smtClean="0"/>
              <a:t> </a:t>
            </a:r>
            <a:r>
              <a:rPr lang="it-IT" sz="1700" dirty="0" err="1" smtClean="0"/>
              <a:t>between</a:t>
            </a:r>
            <a:r>
              <a:rPr lang="it-IT" sz="1700" dirty="0" smtClean="0"/>
              <a:t> Erica/America and </a:t>
            </a:r>
            <a:r>
              <a:rPr lang="it-IT" sz="1700" dirty="0" err="1" smtClean="0"/>
              <a:t>Changez</a:t>
            </a:r>
            <a:endParaRPr lang="it-IT" sz="1700" dirty="0" smtClean="0"/>
          </a:p>
          <a:p>
            <a:pPr lvl="1">
              <a:buNone/>
            </a:pPr>
            <a:endParaRPr lang="it-IT" sz="1700" dirty="0" smtClean="0"/>
          </a:p>
          <a:p>
            <a:pPr>
              <a:buNone/>
            </a:pPr>
            <a:r>
              <a:rPr lang="it-IT" sz="1700" b="1" dirty="0" smtClean="0">
                <a:solidFill>
                  <a:srgbClr val="008000"/>
                </a:solidFill>
              </a:rPr>
              <a:t>MAIN POINTS</a:t>
            </a:r>
          </a:p>
          <a:p>
            <a:r>
              <a:rPr lang="it-IT" sz="1700" dirty="0" err="1" smtClean="0"/>
              <a:t>Changez</a:t>
            </a:r>
            <a:r>
              <a:rPr lang="it-IT" sz="1700" dirty="0" smtClean="0"/>
              <a:t> </a:t>
            </a:r>
            <a:r>
              <a:rPr lang="it-IT" sz="1700" dirty="0" err="1" smtClean="0"/>
              <a:t>is</a:t>
            </a:r>
            <a:r>
              <a:rPr lang="it-IT" sz="1700" dirty="0" smtClean="0"/>
              <a:t> </a:t>
            </a:r>
            <a:r>
              <a:rPr lang="it-IT" sz="1700" dirty="0" err="1" smtClean="0"/>
              <a:t>not</a:t>
            </a:r>
            <a:r>
              <a:rPr lang="it-IT" sz="1700" dirty="0" smtClean="0"/>
              <a:t> </a:t>
            </a:r>
            <a:r>
              <a:rPr lang="it-IT" sz="1700" dirty="0" err="1" smtClean="0"/>
              <a:t>able</a:t>
            </a:r>
            <a:r>
              <a:rPr lang="it-IT" sz="1700" dirty="0" smtClean="0"/>
              <a:t> </a:t>
            </a:r>
            <a:r>
              <a:rPr lang="it-IT" sz="1700" dirty="0" err="1" smtClean="0"/>
              <a:t>to</a:t>
            </a:r>
            <a:r>
              <a:rPr lang="it-IT" sz="1700" dirty="0" smtClean="0"/>
              <a:t> </a:t>
            </a:r>
            <a:r>
              <a:rPr lang="it-IT" sz="1700" dirty="0" err="1" smtClean="0"/>
              <a:t>keep</a:t>
            </a:r>
            <a:r>
              <a:rPr lang="it-IT" sz="1700" dirty="0" smtClean="0"/>
              <a:t> on </a:t>
            </a:r>
            <a:r>
              <a:rPr lang="it-IT" sz="1700" dirty="0" err="1" smtClean="0"/>
              <a:t>going</a:t>
            </a:r>
            <a:r>
              <a:rPr lang="it-IT" sz="1700" dirty="0" smtClean="0"/>
              <a:t> </a:t>
            </a:r>
            <a:r>
              <a:rPr lang="it-IT" sz="1700" dirty="0" err="1" smtClean="0"/>
              <a:t>with</a:t>
            </a:r>
            <a:r>
              <a:rPr lang="it-IT" sz="1700" dirty="0" smtClean="0"/>
              <a:t> </a:t>
            </a:r>
            <a:r>
              <a:rPr lang="it-IT" sz="1700" dirty="0" err="1" smtClean="0"/>
              <a:t>his</a:t>
            </a:r>
            <a:r>
              <a:rPr lang="it-IT" sz="1700" dirty="0" smtClean="0"/>
              <a:t> </a:t>
            </a:r>
            <a:r>
              <a:rPr lang="it-IT" sz="1700" dirty="0" err="1" smtClean="0"/>
              <a:t>relationship</a:t>
            </a:r>
            <a:r>
              <a:rPr lang="it-IT" sz="1700" dirty="0" smtClean="0"/>
              <a:t> </a:t>
            </a:r>
            <a:r>
              <a:rPr lang="it-IT" sz="1700" dirty="0" err="1" smtClean="0"/>
              <a:t>with</a:t>
            </a:r>
            <a:r>
              <a:rPr lang="it-IT" sz="1700" dirty="0" smtClean="0"/>
              <a:t> Erica/America and </a:t>
            </a:r>
            <a:r>
              <a:rPr lang="it-IT" sz="1700" dirty="0" err="1" smtClean="0"/>
              <a:t>Underwood</a:t>
            </a:r>
            <a:r>
              <a:rPr lang="it-IT" sz="1700" dirty="0" smtClean="0"/>
              <a:t> </a:t>
            </a:r>
            <a:r>
              <a:rPr lang="it-IT" sz="1700" dirty="0" err="1" smtClean="0"/>
              <a:t>Samson</a:t>
            </a:r>
            <a:endParaRPr lang="it-IT" sz="1700" dirty="0" smtClean="0"/>
          </a:p>
          <a:p>
            <a:r>
              <a:rPr lang="it-IT" sz="1700" dirty="0" err="1" smtClean="0"/>
              <a:t>Changez</a:t>
            </a:r>
            <a:r>
              <a:rPr lang="it-IT" sz="1700" dirty="0" smtClean="0"/>
              <a:t> </a:t>
            </a:r>
            <a:r>
              <a:rPr lang="it-IT" sz="1700" dirty="0" err="1" smtClean="0"/>
              <a:t>grows</a:t>
            </a:r>
            <a:r>
              <a:rPr lang="it-IT" sz="1700" dirty="0" smtClean="0"/>
              <a:t> </a:t>
            </a:r>
            <a:r>
              <a:rPr lang="it-IT" sz="1700" dirty="0" err="1" smtClean="0"/>
              <a:t>his</a:t>
            </a:r>
            <a:r>
              <a:rPr lang="it-IT" sz="1700" dirty="0" smtClean="0"/>
              <a:t> </a:t>
            </a:r>
            <a:r>
              <a:rPr lang="it-IT" sz="1700" dirty="0" err="1" smtClean="0"/>
              <a:t>beard</a:t>
            </a:r>
            <a:r>
              <a:rPr lang="it-IT" sz="1700" dirty="0" smtClean="0"/>
              <a:t> </a:t>
            </a:r>
            <a:r>
              <a:rPr lang="it-IT" sz="1700" dirty="0" err="1" smtClean="0"/>
              <a:t>according</a:t>
            </a:r>
            <a:r>
              <a:rPr lang="it-IT" sz="1700" dirty="0" smtClean="0"/>
              <a:t> </a:t>
            </a:r>
            <a:r>
              <a:rPr lang="it-IT" sz="1700" dirty="0" err="1" smtClean="0"/>
              <a:t>to</a:t>
            </a:r>
            <a:r>
              <a:rPr lang="it-IT" sz="1700" dirty="0" smtClean="0"/>
              <a:t> </a:t>
            </a:r>
            <a:r>
              <a:rPr lang="it-IT" sz="1700" dirty="0" err="1" smtClean="0"/>
              <a:t>his</a:t>
            </a:r>
            <a:r>
              <a:rPr lang="it-IT" sz="1700" dirty="0" smtClean="0"/>
              <a:t> </a:t>
            </a:r>
            <a:r>
              <a:rPr lang="it-IT" sz="1700" dirty="0" err="1" smtClean="0"/>
              <a:t>newly</a:t>
            </a:r>
            <a:r>
              <a:rPr lang="it-IT" sz="1700" dirty="0" smtClean="0"/>
              <a:t> </a:t>
            </a:r>
            <a:r>
              <a:rPr lang="it-IT" sz="1700" dirty="0" err="1" smtClean="0"/>
              <a:t>found</a:t>
            </a:r>
            <a:r>
              <a:rPr lang="it-IT" sz="1700" dirty="0" smtClean="0"/>
              <a:t> </a:t>
            </a:r>
            <a:r>
              <a:rPr lang="it-IT" sz="1700" dirty="0" err="1" smtClean="0"/>
              <a:t>Muslim</a:t>
            </a:r>
            <a:r>
              <a:rPr lang="it-IT" sz="1700" dirty="0" smtClean="0"/>
              <a:t> </a:t>
            </a:r>
            <a:r>
              <a:rPr lang="it-IT" sz="1700" dirty="0" err="1" smtClean="0"/>
              <a:t>identity</a:t>
            </a:r>
            <a:endParaRPr lang="it-IT" sz="1700" dirty="0" smtClean="0"/>
          </a:p>
          <a:p>
            <a:r>
              <a:rPr lang="it-IT" sz="1700" dirty="0" err="1" smtClean="0"/>
              <a:t>Changez</a:t>
            </a:r>
            <a:r>
              <a:rPr lang="it-IT" sz="1700" dirty="0" smtClean="0"/>
              <a:t> </a:t>
            </a:r>
            <a:r>
              <a:rPr lang="it-IT" sz="1700" dirty="0" err="1" smtClean="0"/>
              <a:t>fails</a:t>
            </a:r>
            <a:r>
              <a:rPr lang="it-IT" sz="1700" dirty="0" smtClean="0"/>
              <a:t> </a:t>
            </a:r>
            <a:r>
              <a:rPr lang="it-IT" sz="1700" dirty="0" err="1" smtClean="0"/>
              <a:t>having</a:t>
            </a:r>
            <a:r>
              <a:rPr lang="it-IT" sz="1700" dirty="0" smtClean="0"/>
              <a:t> sex  </a:t>
            </a:r>
            <a:r>
              <a:rPr lang="it-IT" sz="1700" dirty="0" err="1" smtClean="0"/>
              <a:t>with</a:t>
            </a:r>
            <a:r>
              <a:rPr lang="it-IT" sz="1700" dirty="0" smtClean="0"/>
              <a:t> Erica, </a:t>
            </a:r>
            <a:r>
              <a:rPr lang="it-IT" sz="1700" dirty="0" err="1" smtClean="0"/>
              <a:t>not</a:t>
            </a:r>
            <a:r>
              <a:rPr lang="it-IT" sz="1700" dirty="0" smtClean="0"/>
              <a:t> </a:t>
            </a:r>
            <a:r>
              <a:rPr lang="it-IT" sz="1700" dirty="0" err="1" smtClean="0"/>
              <a:t>being</a:t>
            </a:r>
            <a:r>
              <a:rPr lang="it-IT" sz="1700" dirty="0" smtClean="0"/>
              <a:t> </a:t>
            </a:r>
            <a:r>
              <a:rPr lang="it-IT" sz="1700" dirty="0" err="1" smtClean="0"/>
              <a:t>able</a:t>
            </a:r>
            <a:r>
              <a:rPr lang="it-IT" sz="1700" dirty="0" smtClean="0"/>
              <a:t> </a:t>
            </a:r>
            <a:r>
              <a:rPr lang="it-IT" sz="1700" dirty="0" err="1" smtClean="0"/>
              <a:t>to</a:t>
            </a:r>
            <a:r>
              <a:rPr lang="it-IT" sz="1700" dirty="0" smtClean="0"/>
              <a:t> </a:t>
            </a:r>
            <a:r>
              <a:rPr lang="it-IT" sz="1700" dirty="0" err="1" smtClean="0"/>
              <a:t>get</a:t>
            </a:r>
            <a:r>
              <a:rPr lang="it-IT" sz="1700" dirty="0" smtClean="0"/>
              <a:t> in </a:t>
            </a:r>
            <a:r>
              <a:rPr lang="it-IT" sz="1700" dirty="0" err="1" smtClean="0"/>
              <a:t>touch</a:t>
            </a:r>
            <a:r>
              <a:rPr lang="it-IT" sz="1700" dirty="0" smtClean="0"/>
              <a:t> </a:t>
            </a:r>
            <a:r>
              <a:rPr lang="it-IT" sz="1700" dirty="0" err="1" smtClean="0"/>
              <a:t>with</a:t>
            </a:r>
            <a:r>
              <a:rPr lang="it-IT" sz="1700" dirty="0" smtClean="0"/>
              <a:t> </a:t>
            </a:r>
            <a:r>
              <a:rPr lang="it-IT" sz="1700" dirty="0" err="1" smtClean="0"/>
              <a:t>her</a:t>
            </a:r>
            <a:endParaRPr lang="it-IT" sz="1700" dirty="0" smtClean="0"/>
          </a:p>
          <a:p>
            <a:pPr>
              <a:buNone/>
            </a:pPr>
            <a:endParaRPr lang="it-IT" sz="1700" b="1" dirty="0" smtClean="0">
              <a:solidFill>
                <a:srgbClr val="008000"/>
              </a:solidFill>
            </a:endParaRPr>
          </a:p>
          <a:p>
            <a:pPr>
              <a:spcAft>
                <a:spcPts val="1200"/>
              </a:spcAft>
              <a:buNone/>
            </a:pPr>
            <a:r>
              <a:rPr lang="it-IT" sz="1700" b="1" dirty="0" smtClean="0">
                <a:solidFill>
                  <a:srgbClr val="008000"/>
                </a:solidFill>
              </a:rPr>
              <a:t>KEY WORDS</a:t>
            </a:r>
          </a:p>
          <a:p>
            <a:r>
              <a:rPr lang="en-US" sz="1700" dirty="0" smtClean="0"/>
              <a:t>Patriotims</a:t>
            </a:r>
            <a:r>
              <a:rPr lang="it-IT" sz="1700" dirty="0" smtClean="0"/>
              <a:t> </a:t>
            </a:r>
          </a:p>
          <a:p>
            <a:r>
              <a:rPr lang="it-IT" sz="1700" dirty="0" err="1" smtClean="0"/>
              <a:t>Jasmine</a:t>
            </a:r>
            <a:r>
              <a:rPr lang="it-IT" sz="1700" dirty="0" smtClean="0"/>
              <a:t> </a:t>
            </a:r>
          </a:p>
          <a:p>
            <a:r>
              <a:rPr lang="it-IT" sz="1700" dirty="0" err="1" smtClean="0"/>
              <a:t>Mourning</a:t>
            </a:r>
            <a:endParaRPr lang="it-IT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</TotalTime>
  <Words>946</Words>
  <Application>Microsoft Macintosh PowerPoint</Application>
  <PresentationFormat>Presentazione su schermo (4:3)</PresentationFormat>
  <Paragraphs>215</Paragraphs>
  <Slides>16</Slides>
  <Notes>0</Notes>
  <HiddenSlides>0</HiddenSlides>
  <MMClips>0</MMClips>
  <ScaleCrop>false</ScaleCrop>
  <HeadingPairs>
    <vt:vector size="4" baseType="variant">
      <vt:variant>
        <vt:lpstr>Modello struttura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Tema di Office</vt:lpstr>
      <vt:lpstr>The Reluctant Foundamentalist</vt:lpstr>
      <vt:lpstr>AIMS</vt:lpstr>
      <vt:lpstr>OBJECTIVES</vt:lpstr>
      <vt:lpstr>CHAPTER 1</vt:lpstr>
      <vt:lpstr>CHAPTER 2</vt:lpstr>
      <vt:lpstr>CHAPTER 3</vt:lpstr>
      <vt:lpstr>CHAPTER 4</vt:lpstr>
      <vt:lpstr>CHAPTER 5</vt:lpstr>
      <vt:lpstr>CHAPTER 6</vt:lpstr>
      <vt:lpstr>CHAPTER 7</vt:lpstr>
      <vt:lpstr>CHAPTER 8</vt:lpstr>
      <vt:lpstr>CHAPTER 9 </vt:lpstr>
      <vt:lpstr>CHAPTER 10</vt:lpstr>
      <vt:lpstr>CHAPTER 11</vt:lpstr>
      <vt:lpstr>CHAPTER 12</vt:lpstr>
      <vt:lpstr>Diapositiva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Reluctant Foundamentalist</dc:title>
  <dc:creator>Giacomo Cecchetto</dc:creator>
  <cp:lastModifiedBy>Giacomo Cecchetto</cp:lastModifiedBy>
  <cp:revision>35</cp:revision>
  <cp:lastPrinted>2014-10-23T16:19:48Z</cp:lastPrinted>
  <dcterms:created xsi:type="dcterms:W3CDTF">2014-10-24T13:48:20Z</dcterms:created>
  <dcterms:modified xsi:type="dcterms:W3CDTF">2014-10-24T15:55:28Z</dcterms:modified>
</cp:coreProperties>
</file>