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Titolo Testo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Corpo livello uno</a:t>
            </a:r>
            <a:endParaRPr sz="3200"/>
          </a:p>
          <a:p>
            <a:pPr lvl="1">
              <a:defRPr sz="1800"/>
            </a:pPr>
            <a:r>
              <a:rPr sz="3200"/>
              <a:t>Corpo livello due</a:t>
            </a:r>
            <a:endParaRPr sz="3200"/>
          </a:p>
          <a:p>
            <a:pPr lvl="2">
              <a:defRPr sz="1800"/>
            </a:pPr>
            <a:r>
              <a:rPr sz="3200"/>
              <a:t>Corpo livello tre</a:t>
            </a:r>
            <a:endParaRPr sz="3200"/>
          </a:p>
          <a:p>
            <a:pPr lvl="3">
              <a:defRPr sz="1800"/>
            </a:pPr>
            <a:r>
              <a:rPr sz="3200"/>
              <a:t>Corpo livello quattro</a:t>
            </a:r>
            <a:endParaRPr sz="3200"/>
          </a:p>
          <a:p>
            <a:pPr lvl="4">
              <a:defRPr sz="1800"/>
            </a:pPr>
            <a:r>
              <a:rPr sz="3200"/>
              <a:t>Livello 5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 - Oriz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Titolo Testo</a:t>
            </a:r>
          </a:p>
        </p:txBody>
      </p:sp>
      <p:sp>
        <p:nvSpPr>
          <p:cNvPr id="9" name="Shape 9"/>
          <p:cNvSpPr/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Corpo livello uno</a:t>
            </a:r>
            <a:endParaRPr sz="3200"/>
          </a:p>
          <a:p>
            <a:pPr lvl="1">
              <a:defRPr sz="1800"/>
            </a:pPr>
            <a:r>
              <a:rPr sz="3200"/>
              <a:t>Corpo livello due</a:t>
            </a:r>
            <a:endParaRPr sz="3200"/>
          </a:p>
          <a:p>
            <a:pPr lvl="2">
              <a:defRPr sz="1800"/>
            </a:pPr>
            <a:r>
              <a:rPr sz="3200"/>
              <a:t>Corpo livello tre</a:t>
            </a:r>
            <a:endParaRPr sz="3200"/>
          </a:p>
          <a:p>
            <a:pPr lvl="3">
              <a:defRPr sz="1800"/>
            </a:pPr>
            <a:r>
              <a:rPr sz="3200"/>
              <a:t>Corpo livello quattro</a:t>
            </a:r>
            <a:endParaRPr sz="3200"/>
          </a:p>
          <a:p>
            <a:pPr lvl="4">
              <a:defRPr sz="1800"/>
            </a:pPr>
            <a:r>
              <a:rPr sz="3200"/>
              <a:t>Livello 5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olo - Centr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Titolo Testo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Titolo Testo</a:t>
            </a:r>
          </a:p>
        </p:txBody>
      </p:sp>
      <p:sp>
        <p:nvSpPr>
          <p:cNvPr id="14" name="Shape 14"/>
          <p:cNvSpPr/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Corpo livello uno</a:t>
            </a:r>
            <a:endParaRPr sz="3200"/>
          </a:p>
          <a:p>
            <a:pPr lvl="1">
              <a:defRPr sz="1800"/>
            </a:pPr>
            <a:r>
              <a:rPr sz="3200"/>
              <a:t>Corpo livello due</a:t>
            </a:r>
            <a:endParaRPr sz="3200"/>
          </a:p>
          <a:p>
            <a:pPr lvl="2">
              <a:defRPr sz="1800"/>
            </a:pPr>
            <a:r>
              <a:rPr sz="3200"/>
              <a:t>Corpo livello tre</a:t>
            </a:r>
            <a:endParaRPr sz="3200"/>
          </a:p>
          <a:p>
            <a:pPr lvl="3">
              <a:defRPr sz="1800"/>
            </a:pPr>
            <a:r>
              <a:rPr sz="3200"/>
              <a:t>Corpo livello quattro</a:t>
            </a:r>
            <a:endParaRPr sz="3200"/>
          </a:p>
          <a:p>
            <a:pPr lvl="4">
              <a:defRPr sz="1800"/>
            </a:pPr>
            <a:r>
              <a:rPr sz="3200"/>
              <a:t>Livello 5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olo - In al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Titolo Testo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olo e punti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Titolo Testo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Corpo livello uno</a:t>
            </a:r>
            <a:endParaRPr sz="3600"/>
          </a:p>
          <a:p>
            <a:pPr lvl="1">
              <a:defRPr sz="1800"/>
            </a:pPr>
            <a:r>
              <a:rPr sz="3600"/>
              <a:t>Corpo livello due</a:t>
            </a:r>
            <a:endParaRPr sz="3600"/>
          </a:p>
          <a:p>
            <a:pPr lvl="2">
              <a:defRPr sz="1800"/>
            </a:pPr>
            <a:r>
              <a:rPr sz="3600"/>
              <a:t>Corpo livello tre</a:t>
            </a:r>
            <a:endParaRPr sz="3600"/>
          </a:p>
          <a:p>
            <a:pPr lvl="3">
              <a:defRPr sz="1800"/>
            </a:pPr>
            <a:r>
              <a:rPr sz="3600"/>
              <a:t>Corpo livello quattro</a:t>
            </a:r>
            <a:endParaRPr sz="3600"/>
          </a:p>
          <a:p>
            <a:pPr lvl="4">
              <a:defRPr sz="1800"/>
            </a:pPr>
            <a:r>
              <a:rPr sz="3600"/>
              <a:t>Livello 5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olo, punti elenco e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Titolo Testo</a:t>
            </a:r>
          </a:p>
        </p:txBody>
      </p:sp>
      <p:sp>
        <p:nvSpPr>
          <p:cNvPr id="22" name="Shape 22"/>
          <p:cNvSpPr/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Corpo livello uno</a:t>
            </a:r>
            <a:endParaRPr sz="2800"/>
          </a:p>
          <a:p>
            <a:pPr lvl="1">
              <a:defRPr sz="1800"/>
            </a:pPr>
            <a:r>
              <a:rPr sz="2800"/>
              <a:t>Corpo livello due</a:t>
            </a:r>
            <a:endParaRPr sz="2800"/>
          </a:p>
          <a:p>
            <a:pPr lvl="2">
              <a:defRPr sz="1800"/>
            </a:pPr>
            <a:r>
              <a:rPr sz="2800"/>
              <a:t>Corpo livello tre</a:t>
            </a:r>
            <a:endParaRPr sz="2800"/>
          </a:p>
          <a:p>
            <a:pPr lvl="3">
              <a:defRPr sz="1800"/>
            </a:pPr>
            <a:r>
              <a:rPr sz="2800"/>
              <a:t>Corpo livello quattro</a:t>
            </a:r>
            <a:endParaRPr sz="2800"/>
          </a:p>
          <a:p>
            <a:pPr lvl="4">
              <a:defRPr sz="1800"/>
            </a:pPr>
            <a:r>
              <a:rPr sz="2800"/>
              <a:t>Livello 5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unti ele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Corpo livello uno</a:t>
            </a:r>
            <a:endParaRPr sz="3600"/>
          </a:p>
          <a:p>
            <a:pPr lvl="1">
              <a:defRPr sz="1800"/>
            </a:pPr>
            <a:r>
              <a:rPr sz="3600"/>
              <a:t>Corpo livello due</a:t>
            </a:r>
            <a:endParaRPr sz="3600"/>
          </a:p>
          <a:p>
            <a:pPr lvl="2">
              <a:defRPr sz="1800"/>
            </a:pPr>
            <a:r>
              <a:rPr sz="3600"/>
              <a:t>Corpo livello tre</a:t>
            </a:r>
            <a:endParaRPr sz="3600"/>
          </a:p>
          <a:p>
            <a:pPr lvl="3">
              <a:defRPr sz="1800"/>
            </a:pPr>
            <a:r>
              <a:rPr sz="3600"/>
              <a:t>Corpo livello quattro</a:t>
            </a:r>
            <a:endParaRPr sz="3600"/>
          </a:p>
          <a:p>
            <a:pPr lvl="4">
              <a:defRPr sz="1800"/>
            </a:pPr>
            <a:r>
              <a:rPr sz="3600"/>
              <a:t>Livello 5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Foto - 3 per 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8000"/>
              <a:t>Titolo Testo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sz="1800"/>
            </a:pPr>
            <a:r>
              <a:rPr sz="3600"/>
              <a:t>Corpo livello uno</a:t>
            </a:r>
            <a:endParaRPr sz="3600"/>
          </a:p>
          <a:p>
            <a:pPr lvl="1">
              <a:defRPr sz="1800"/>
            </a:pPr>
            <a:r>
              <a:rPr sz="3600"/>
              <a:t>Corpo livello due</a:t>
            </a:r>
            <a:endParaRPr sz="3600"/>
          </a:p>
          <a:p>
            <a:pPr lvl="2">
              <a:defRPr sz="1800"/>
            </a:pPr>
            <a:r>
              <a:rPr sz="3600"/>
              <a:t>Corpo livello tre</a:t>
            </a:r>
            <a:endParaRPr sz="3600"/>
          </a:p>
          <a:p>
            <a:pPr lvl="3">
              <a:defRPr sz="1800"/>
            </a:pPr>
            <a:r>
              <a:rPr sz="3600"/>
              <a:t>Corpo livello quattro</a:t>
            </a:r>
            <a:endParaRPr sz="3600"/>
          </a:p>
          <a:p>
            <a:pPr lvl="4">
              <a:defRPr sz="1800"/>
            </a:pPr>
            <a:r>
              <a:rPr sz="3600"/>
              <a:t>Livello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spd="med" advClick="1"/>
  <p:txStyles>
    <p:titleStyle>
      <a:lvl1pPr algn="ctr" defTabSz="584200">
        <a:defRPr sz="8000"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000"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000"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000"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000"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000"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000"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000"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000">
          <a:latin typeface="+mn-lt"/>
          <a:ea typeface="+mn-ea"/>
          <a:cs typeface="+mn-cs"/>
          <a:sym typeface="Helvetica Light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THE MODERN AGE</a:t>
            </a:r>
          </a:p>
        </p:txBody>
      </p:sp>
      <p:sp>
        <p:nvSpPr>
          <p:cNvPr id="33" name="Shape 3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1890-1930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title"/>
          </p:nvPr>
        </p:nvSpPr>
        <p:spPr>
          <a:xfrm>
            <a:off x="1269999" y="3399366"/>
            <a:ext cx="10464801" cy="3302001"/>
          </a:xfrm>
          <a:prstGeom prst="rect">
            <a:avLst/>
          </a:prstGeom>
        </p:spPr>
        <p:txBody>
          <a:bodyPr/>
          <a:lstStyle/>
          <a:p>
            <a:pPr lvl="0" defTabSz="303783">
              <a:defRPr sz="1800"/>
            </a:pPr>
            <a:r>
              <a:rPr sz="4160"/>
              <a:t>Girardi Gioia</a:t>
            </a:r>
            <a:endParaRPr sz="4160"/>
          </a:p>
          <a:p>
            <a:pPr lvl="0" defTabSz="303783">
              <a:defRPr sz="1800"/>
            </a:pPr>
            <a:endParaRPr sz="4160"/>
          </a:p>
          <a:p>
            <a:pPr lvl="0" defTabSz="303783">
              <a:defRPr sz="1800"/>
            </a:pPr>
            <a:r>
              <a:rPr sz="4160"/>
              <a:t>Liceo Scientifico </a:t>
            </a:r>
            <a:r>
              <a:rPr i="1" sz="4160"/>
              <a:t>A.Einstein</a:t>
            </a:r>
            <a:endParaRPr sz="4160"/>
          </a:p>
          <a:p>
            <a:pPr lvl="0" defTabSz="303783">
              <a:defRPr sz="1800"/>
            </a:pPr>
            <a:r>
              <a:rPr sz="4160"/>
              <a:t>Class 5^ALS</a:t>
            </a:r>
            <a:endParaRPr sz="4160"/>
          </a:p>
          <a:p>
            <a:pPr lvl="0" defTabSz="303783">
              <a:defRPr sz="1800"/>
            </a:pPr>
            <a:r>
              <a:rPr sz="4160"/>
              <a:t>School year 2014/2015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title"/>
          </p:nvPr>
        </p:nvSpPr>
        <p:spPr>
          <a:xfrm>
            <a:off x="952500" y="444500"/>
            <a:ext cx="11099800" cy="1414794"/>
          </a:xfrm>
          <a:prstGeom prst="rect">
            <a:avLst/>
          </a:prstGeom>
        </p:spPr>
        <p:txBody>
          <a:bodyPr/>
          <a:lstStyle>
            <a:lvl1pPr defTabSz="443991">
              <a:defRPr sz="6080"/>
            </a:lvl1pPr>
          </a:lstStyle>
          <a:p>
            <a:pPr lvl="0">
              <a:defRPr sz="1800"/>
            </a:pPr>
            <a:r>
              <a:rPr sz="6080"/>
              <a:t>What’s new in the 20th century?</a:t>
            </a:r>
          </a:p>
        </p:txBody>
      </p:sp>
      <p:sp>
        <p:nvSpPr>
          <p:cNvPr id="36" name="Shape 36"/>
          <p:cNvSpPr/>
          <p:nvPr>
            <p:ph type="body" idx="1"/>
          </p:nvPr>
        </p:nvSpPr>
        <p:spPr>
          <a:xfrm>
            <a:off x="952500" y="1519766"/>
            <a:ext cx="11099800" cy="5501946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Victorian doubts and fears</a:t>
            </a:r>
            <a:endParaRPr sz="3600"/>
          </a:p>
          <a:p>
            <a:pPr lvl="0">
              <a:defRPr sz="1800"/>
            </a:pPr>
            <a:r>
              <a:rPr sz="3600"/>
              <a:t>Less optimistic vision and tensions</a:t>
            </a:r>
            <a:endParaRPr sz="3600"/>
          </a:p>
          <a:p>
            <a:pPr lvl="0">
              <a:defRPr sz="1800"/>
            </a:pPr>
            <a:r>
              <a:rPr sz="3600"/>
              <a:t>Industrialization</a:t>
            </a:r>
            <a:endParaRPr sz="3600"/>
          </a:p>
          <a:p>
            <a:pPr lvl="0">
              <a:defRPr sz="1800"/>
            </a:pPr>
            <a:r>
              <a:rPr sz="3600"/>
              <a:t> 1914 First World War</a:t>
            </a:r>
          </a:p>
        </p:txBody>
      </p:sp>
      <p:sp>
        <p:nvSpPr>
          <p:cNvPr id="37" name="Shape 37"/>
          <p:cNvSpPr/>
          <p:nvPr/>
        </p:nvSpPr>
        <p:spPr>
          <a:xfrm>
            <a:off x="7035705" y="2683933"/>
            <a:ext cx="591684" cy="1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38" name="Shape 38"/>
          <p:cNvSpPr/>
          <p:nvPr/>
        </p:nvSpPr>
        <p:spPr>
          <a:xfrm>
            <a:off x="7870121" y="2455333"/>
            <a:ext cx="3274531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300"/>
            </a:lvl1pPr>
          </a:lstStyle>
          <a:p>
            <a:pPr lvl="0">
              <a:defRPr sz="1800"/>
            </a:pPr>
            <a:r>
              <a:rPr sz="2300"/>
              <a:t>society and man’s place</a:t>
            </a:r>
          </a:p>
        </p:txBody>
      </p:sp>
      <p:sp>
        <p:nvSpPr>
          <p:cNvPr id="39" name="Shape 39"/>
          <p:cNvSpPr/>
          <p:nvPr/>
        </p:nvSpPr>
        <p:spPr>
          <a:xfrm>
            <a:off x="4825999" y="4876800"/>
            <a:ext cx="591684" cy="0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40" name="Shape 40"/>
          <p:cNvSpPr/>
          <p:nvPr/>
        </p:nvSpPr>
        <p:spPr>
          <a:xfrm>
            <a:off x="9211544" y="4876800"/>
            <a:ext cx="591684" cy="0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41" name="Shape 41"/>
          <p:cNvSpPr/>
          <p:nvPr/>
        </p:nvSpPr>
        <p:spPr>
          <a:xfrm>
            <a:off x="5672666" y="4648199"/>
            <a:ext cx="3317762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spcBef>
                <a:spcPts val="4200"/>
              </a:spcBef>
              <a:defRPr sz="2300"/>
            </a:lvl1pPr>
          </a:lstStyle>
          <a:p>
            <a:pPr lvl="0">
              <a:defRPr sz="1800"/>
            </a:pPr>
            <a:r>
              <a:rPr sz="2300"/>
              <a:t>international competition</a:t>
            </a:r>
          </a:p>
        </p:txBody>
      </p:sp>
      <p:sp>
        <p:nvSpPr>
          <p:cNvPr id="42" name="Shape 42"/>
          <p:cNvSpPr/>
          <p:nvPr/>
        </p:nvSpPr>
        <p:spPr>
          <a:xfrm>
            <a:off x="10024345" y="4648199"/>
            <a:ext cx="2614385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300"/>
            </a:lvl1pPr>
          </a:lstStyle>
          <a:p>
            <a:pPr lvl="0">
              <a:defRPr sz="1800"/>
            </a:pPr>
            <a:r>
              <a:rPr sz="2300"/>
              <a:t>defensive alliances</a:t>
            </a:r>
          </a:p>
        </p:txBody>
      </p:sp>
      <p:sp>
        <p:nvSpPr>
          <p:cNvPr id="43" name="Shape 43"/>
          <p:cNvSpPr/>
          <p:nvPr/>
        </p:nvSpPr>
        <p:spPr>
          <a:xfrm flipH="1" rot="16200000">
            <a:off x="5865184" y="6502763"/>
            <a:ext cx="1274433" cy="1307572"/>
          </a:xfrm>
          <a:prstGeom prst="rightArrow">
            <a:avLst>
              <a:gd name="adj1" fmla="val 31391"/>
              <a:gd name="adj2" fmla="val 44944"/>
            </a:avLst>
          </a:pr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44" name="Shape 44"/>
          <p:cNvSpPr/>
          <p:nvPr/>
        </p:nvSpPr>
        <p:spPr>
          <a:xfrm>
            <a:off x="573430" y="8199106"/>
            <a:ext cx="11857940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SCIENCE AND INDUSTRY BRUTLIZED MEN AND MADE THEIR POWER OF DESTRUCTION GREATER</a:t>
            </a:r>
          </a:p>
        </p:txBody>
      </p:sp>
      <p:sp>
        <p:nvSpPr>
          <p:cNvPr id="45" name="Shape 45"/>
          <p:cNvSpPr/>
          <p:nvPr/>
        </p:nvSpPr>
        <p:spPr>
          <a:xfrm>
            <a:off x="6002866" y="5935133"/>
            <a:ext cx="591684" cy="1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46" name="Shape 46"/>
          <p:cNvSpPr/>
          <p:nvPr/>
        </p:nvSpPr>
        <p:spPr>
          <a:xfrm>
            <a:off x="6984147" y="5706533"/>
            <a:ext cx="3810534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300"/>
            </a:lvl1pPr>
          </a:lstStyle>
          <a:p>
            <a:pPr lvl="0">
              <a:defRPr sz="1800"/>
            </a:pPr>
            <a:r>
              <a:rPr sz="2300"/>
              <a:t>end of European domination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title"/>
          </p:nvPr>
        </p:nvSpPr>
        <p:spPr>
          <a:xfrm>
            <a:off x="952500" y="444500"/>
            <a:ext cx="11099800" cy="1347920"/>
          </a:xfrm>
          <a:prstGeom prst="rect">
            <a:avLst/>
          </a:prstGeom>
        </p:spPr>
        <p:txBody>
          <a:bodyPr/>
          <a:lstStyle>
            <a:lvl1pPr defTabSz="391414">
              <a:defRPr sz="5360"/>
            </a:lvl1pPr>
          </a:lstStyle>
          <a:p>
            <a:pPr lvl="0">
              <a:defRPr sz="1800"/>
            </a:pPr>
            <a:r>
              <a:rPr sz="5360"/>
              <a:t>What happened in social economy?</a:t>
            </a:r>
          </a:p>
        </p:txBody>
      </p:sp>
      <p:sp>
        <p:nvSpPr>
          <p:cNvPr id="49" name="Shape 49"/>
          <p:cNvSpPr/>
          <p:nvPr>
            <p:ph type="body" idx="1"/>
          </p:nvPr>
        </p:nvSpPr>
        <p:spPr>
          <a:xfrm>
            <a:off x="952500" y="1875366"/>
            <a:ext cx="11099800" cy="6514506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Capitalism has not produced benefits: are there possible solution?</a:t>
            </a:r>
            <a:endParaRPr sz="3600"/>
          </a:p>
          <a:p>
            <a:pPr lvl="0">
              <a:defRPr sz="1800"/>
            </a:pPr>
            <a:endParaRPr sz="3600"/>
          </a:p>
          <a:p>
            <a:pPr lvl="0">
              <a:defRPr sz="1800"/>
            </a:pPr>
            <a:r>
              <a:rPr sz="3600"/>
              <a:t>MARX and </a:t>
            </a:r>
            <a:r>
              <a:rPr i="1" sz="3600"/>
              <a:t>The Communist Manifesto</a:t>
            </a:r>
            <a:endParaRPr sz="3600"/>
          </a:p>
          <a:p>
            <a:pPr lvl="0">
              <a:defRPr sz="1800"/>
            </a:pPr>
            <a:endParaRPr sz="3600"/>
          </a:p>
          <a:p>
            <a:pPr lvl="0">
              <a:defRPr sz="1800"/>
            </a:pPr>
            <a:r>
              <a:rPr sz="3600"/>
              <a:t>Marxism = optimistic view of the future</a:t>
            </a:r>
          </a:p>
        </p:txBody>
      </p:sp>
      <p:sp>
        <p:nvSpPr>
          <p:cNvPr id="50" name="Shape 50"/>
          <p:cNvSpPr/>
          <p:nvPr/>
        </p:nvSpPr>
        <p:spPr>
          <a:xfrm flipV="1">
            <a:off x="9271000" y="4985580"/>
            <a:ext cx="556031" cy="556031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51" name="Shape 51"/>
          <p:cNvSpPr/>
          <p:nvPr/>
        </p:nvSpPr>
        <p:spPr>
          <a:xfrm>
            <a:off x="9271000" y="5473224"/>
            <a:ext cx="556031" cy="556032"/>
          </a:xfrm>
          <a:prstGeom prst="line">
            <a:avLst/>
          </a:prstGeom>
          <a:ln w="25400">
            <a:solidFill/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400"/>
            </a:pPr>
          </a:p>
        </p:txBody>
      </p:sp>
      <p:sp>
        <p:nvSpPr>
          <p:cNvPr id="52" name="Shape 52"/>
          <p:cNvSpPr/>
          <p:nvPr/>
        </p:nvSpPr>
        <p:spPr>
          <a:xfrm>
            <a:off x="10297881" y="4648199"/>
            <a:ext cx="1840904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300"/>
            </a:lvl1pPr>
          </a:lstStyle>
          <a:p>
            <a:pPr lvl="0">
              <a:defRPr sz="1800"/>
            </a:pPr>
            <a:r>
              <a:rPr sz="2300"/>
              <a:t>Welfare State</a:t>
            </a:r>
          </a:p>
        </p:txBody>
      </p:sp>
      <p:sp>
        <p:nvSpPr>
          <p:cNvPr id="53" name="Shape 53"/>
          <p:cNvSpPr/>
          <p:nvPr/>
        </p:nvSpPr>
        <p:spPr>
          <a:xfrm>
            <a:off x="10108600" y="5740399"/>
            <a:ext cx="2219466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300"/>
            </a:lvl1pPr>
          </a:lstStyle>
          <a:p>
            <a:pPr lvl="0">
              <a:defRPr sz="1800"/>
            </a:pPr>
            <a:r>
              <a:rPr sz="2300"/>
              <a:t>social revolution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>
            <p:ph type="title"/>
          </p:nvPr>
        </p:nvSpPr>
        <p:spPr>
          <a:xfrm>
            <a:off x="952500" y="444500"/>
            <a:ext cx="11099800" cy="1047949"/>
          </a:xfrm>
          <a:prstGeom prst="rect">
            <a:avLst/>
          </a:prstGeom>
        </p:spPr>
        <p:txBody>
          <a:bodyPr/>
          <a:lstStyle>
            <a:lvl1pPr defTabSz="455675">
              <a:defRPr sz="6240"/>
            </a:lvl1pPr>
          </a:lstStyle>
          <a:p>
            <a:pPr lvl="0">
              <a:defRPr sz="1800"/>
            </a:pPr>
            <a:r>
              <a:rPr sz="6240"/>
              <a:t>And in religion?</a:t>
            </a:r>
          </a:p>
        </p:txBody>
      </p:sp>
      <p:sp>
        <p:nvSpPr>
          <p:cNvPr id="56" name="Shape 56"/>
          <p:cNvSpPr/>
          <p:nvPr>
            <p:ph type="body" idx="1"/>
          </p:nvPr>
        </p:nvSpPr>
        <p:spPr>
          <a:xfrm>
            <a:off x="698499" y="1774097"/>
            <a:ext cx="11957845" cy="735932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Victorians’s fear = men isolated in a mechanical universe </a:t>
            </a:r>
            <a:r>
              <a:rPr sz="3600" u="sng"/>
              <a:t>without God</a:t>
            </a:r>
            <a:endParaRPr sz="3600" u="sng"/>
          </a:p>
          <a:p>
            <a:pPr lvl="0">
              <a:defRPr sz="1800"/>
            </a:pPr>
            <a:r>
              <a:rPr sz="3600"/>
              <a:t>No divine principles and no divine plan</a:t>
            </a:r>
            <a:endParaRPr sz="3600"/>
          </a:p>
          <a:p>
            <a:pPr lvl="0">
              <a:defRPr sz="1800"/>
            </a:pPr>
            <a:endParaRPr sz="3600"/>
          </a:p>
          <a:p>
            <a:pPr lvl="0">
              <a:defRPr sz="1800"/>
            </a:pPr>
            <a:endParaRPr sz="3600"/>
          </a:p>
          <a:p>
            <a:pPr lvl="0">
              <a:defRPr sz="1800"/>
            </a:pPr>
            <a:r>
              <a:rPr sz="3600"/>
              <a:t>Sure point = </a:t>
            </a:r>
            <a:r>
              <a:rPr sz="3600" u="sng"/>
              <a:t>individual himself</a:t>
            </a:r>
            <a:endParaRPr sz="3600" u="sng"/>
          </a:p>
          <a:p>
            <a:pPr lvl="0">
              <a:defRPr sz="1800"/>
            </a:pPr>
            <a:r>
              <a:rPr sz="3600"/>
              <a:t>Different individuals and different point of view = </a:t>
            </a:r>
            <a:r>
              <a:rPr b="1" sz="3600">
                <a:latin typeface="Helvetica"/>
                <a:ea typeface="Helvetica"/>
                <a:cs typeface="Helvetica"/>
                <a:sym typeface="Helvetica"/>
              </a:rPr>
              <a:t>RELATIVISM</a:t>
            </a:r>
          </a:p>
        </p:txBody>
      </p:sp>
      <p:sp>
        <p:nvSpPr>
          <p:cNvPr id="57" name="Shape 57"/>
          <p:cNvSpPr/>
          <p:nvPr/>
        </p:nvSpPr>
        <p:spPr>
          <a:xfrm>
            <a:off x="2647219" y="6087533"/>
            <a:ext cx="7710362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spcBef>
                <a:spcPts val="4200"/>
              </a:spcBef>
              <a:defRPr sz="2300"/>
            </a:lvl1pPr>
          </a:lstStyle>
          <a:p>
            <a:pPr lvl="0">
              <a:defRPr sz="1800"/>
            </a:pPr>
            <a:r>
              <a:rPr sz="2300"/>
              <a:t>THE SYSTEM OF MORALITY AND BELIEFES COLLAPSES</a:t>
            </a:r>
          </a:p>
        </p:txBody>
      </p:sp>
      <p:sp>
        <p:nvSpPr>
          <p:cNvPr id="58" name="Shape 58"/>
          <p:cNvSpPr/>
          <p:nvPr/>
        </p:nvSpPr>
        <p:spPr>
          <a:xfrm rot="5400000">
            <a:off x="6050557" y="4884902"/>
            <a:ext cx="903686" cy="762729"/>
          </a:xfrm>
          <a:prstGeom prst="rightArrow">
            <a:avLst>
              <a:gd name="adj1" fmla="val 38029"/>
              <a:gd name="adj2" fmla="val 70189"/>
            </a:avLst>
          </a:pr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type="title"/>
          </p:nvPr>
        </p:nvSpPr>
        <p:spPr>
          <a:xfrm>
            <a:off x="952500" y="444500"/>
            <a:ext cx="11099800" cy="1350103"/>
          </a:xfrm>
          <a:prstGeom prst="rect">
            <a:avLst/>
          </a:prstGeom>
        </p:spPr>
        <p:txBody>
          <a:bodyPr/>
          <a:lstStyle/>
          <a:p>
            <a:pPr lvl="0" defTabSz="403097">
              <a:defRPr sz="1800"/>
            </a:pPr>
            <a:r>
              <a:rPr sz="5520"/>
              <a:t>Albert Einstein’s</a:t>
            </a:r>
            <a:r>
              <a:rPr i="1" sz="5520"/>
              <a:t>Theory of Relativity</a:t>
            </a:r>
          </a:p>
        </p:txBody>
      </p:sp>
      <p:sp>
        <p:nvSpPr>
          <p:cNvPr id="61" name="Shape 6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Euclidean geometry and Newtonian physics = false assumptions</a:t>
            </a:r>
            <a:endParaRPr sz="3600"/>
          </a:p>
          <a:p>
            <a:pPr lvl="0">
              <a:defRPr sz="1800"/>
            </a:pPr>
            <a:r>
              <a:rPr sz="3600"/>
              <a:t>1906 </a:t>
            </a:r>
            <a:r>
              <a:rPr i="1" sz="3600"/>
              <a:t>GENERAL THEORY OF RELATIVITY</a:t>
            </a:r>
            <a:endParaRPr i="1" sz="3600"/>
          </a:p>
          <a:p>
            <a:pPr lvl="0">
              <a:defRPr sz="1800"/>
            </a:pPr>
            <a:endParaRPr i="1" sz="3600"/>
          </a:p>
          <a:p>
            <a:pPr lvl="0">
              <a:defRPr sz="1800"/>
            </a:pPr>
            <a:endParaRPr i="1" sz="3600"/>
          </a:p>
        </p:txBody>
      </p:sp>
      <p:sp>
        <p:nvSpPr>
          <p:cNvPr id="62" name="Shape 62"/>
          <p:cNvSpPr/>
          <p:nvPr/>
        </p:nvSpPr>
        <p:spPr>
          <a:xfrm rot="5400000">
            <a:off x="5952232" y="5725682"/>
            <a:ext cx="1100336" cy="1011900"/>
          </a:xfrm>
          <a:prstGeom prst="rightArrow">
            <a:avLst>
              <a:gd name="adj1" fmla="val 32000"/>
              <a:gd name="adj2" fmla="val 69593"/>
            </a:avLst>
          </a:pr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3" name="Shape 63"/>
          <p:cNvSpPr/>
          <p:nvPr/>
        </p:nvSpPr>
        <p:spPr>
          <a:xfrm>
            <a:off x="113092" y="7069663"/>
            <a:ext cx="12778616" cy="10668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b="1" i="1" sz="3200">
                <a:latin typeface="Helvetica"/>
                <a:ea typeface="Helvetica"/>
                <a:cs typeface="Helvetica"/>
                <a:sym typeface="Helvetica"/>
              </a:rPr>
              <a:t>Space and Time</a:t>
            </a:r>
            <a:r>
              <a:rPr i="1" sz="3200"/>
              <a:t> did not exist as separate, absolute phenomena, but changed according to the point of view of the observer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title"/>
          </p:nvPr>
        </p:nvSpPr>
        <p:spPr>
          <a:xfrm>
            <a:off x="952500" y="444500"/>
            <a:ext cx="11099800" cy="1302280"/>
          </a:xfrm>
          <a:prstGeom prst="rect">
            <a:avLst/>
          </a:prstGeom>
        </p:spPr>
        <p:txBody>
          <a:bodyPr/>
          <a:lstStyle>
            <a:lvl1pPr defTabSz="578358">
              <a:defRPr sz="7919"/>
            </a:lvl1pPr>
          </a:lstStyle>
          <a:p>
            <a:pPr lvl="0">
              <a:defRPr sz="1800"/>
            </a:pPr>
            <a:r>
              <a:rPr sz="7919"/>
              <a:t>New ideas on “TIME”</a:t>
            </a:r>
          </a:p>
        </p:txBody>
      </p:sp>
      <p:sp>
        <p:nvSpPr>
          <p:cNvPr id="66" name="Shape 66"/>
          <p:cNvSpPr/>
          <p:nvPr>
            <p:ph type="body" idx="1"/>
          </p:nvPr>
        </p:nvSpPr>
        <p:spPr>
          <a:xfrm>
            <a:off x="952500" y="2232223"/>
            <a:ext cx="11099800" cy="7041754"/>
          </a:xfrm>
          <a:prstGeom prst="rect">
            <a:avLst/>
          </a:prstGeom>
        </p:spPr>
        <p:txBody>
          <a:bodyPr/>
          <a:lstStyle/>
          <a:p>
            <a:pPr lvl="0" marL="444500" indent="-444500">
              <a:defRPr sz="1800"/>
            </a:pPr>
            <a:r>
              <a:rPr i="1" sz="3300"/>
              <a:t>NEW PHILOSOPHY:</a:t>
            </a:r>
            <a:endParaRPr i="1" sz="3300"/>
          </a:p>
          <a:p>
            <a:pPr lvl="0" marL="0" indent="0">
              <a:buSzTx/>
              <a:buNone/>
              <a:defRPr sz="1800"/>
            </a:pPr>
            <a:r>
              <a:rPr sz="3300"/>
              <a:t>H.Bergson and W.James </a:t>
            </a:r>
            <a:r>
              <a:rPr sz="3300" u="sng"/>
              <a:t>rejected conventional ideas of time</a:t>
            </a:r>
            <a:endParaRPr sz="3300" u="sng"/>
          </a:p>
          <a:p>
            <a:pPr lvl="0" marL="444500" indent="-444500">
              <a:defRPr sz="1800"/>
            </a:pPr>
            <a:r>
              <a:rPr sz="3300"/>
              <a:t>Past experiences + future expectations = people</a:t>
            </a:r>
            <a:endParaRPr sz="3300"/>
          </a:p>
          <a:p>
            <a:pPr lvl="0" marL="444500" indent="-444500">
              <a:defRPr sz="1800"/>
            </a:pPr>
            <a:endParaRPr sz="3300"/>
          </a:p>
          <a:p>
            <a:pPr lvl="0" marL="444500" indent="-444500">
              <a:defRPr sz="1800"/>
            </a:pPr>
            <a:r>
              <a:rPr sz="3300"/>
              <a:t>Stream = rational + irrational (semiconscious level)</a:t>
            </a:r>
            <a:endParaRPr sz="3300"/>
          </a:p>
          <a:p>
            <a:pPr lvl="0" marL="444500" indent="-444500">
              <a:defRPr sz="1800"/>
            </a:pPr>
            <a:r>
              <a:rPr sz="3300"/>
              <a:t>Importance of irrational in people action = </a:t>
            </a:r>
            <a:r>
              <a:rPr b="1" sz="3300">
                <a:latin typeface="Helvetica"/>
                <a:ea typeface="Helvetica"/>
                <a:cs typeface="Helvetica"/>
                <a:sym typeface="Helvetica"/>
              </a:rPr>
              <a:t>SIGMUND FREUD</a:t>
            </a:r>
          </a:p>
        </p:txBody>
      </p:sp>
      <p:sp>
        <p:nvSpPr>
          <p:cNvPr id="67" name="Shape 67"/>
          <p:cNvSpPr/>
          <p:nvPr/>
        </p:nvSpPr>
        <p:spPr>
          <a:xfrm rot="5400000">
            <a:off x="6070004" y="5650474"/>
            <a:ext cx="864792" cy="689042"/>
          </a:xfrm>
          <a:prstGeom prst="rightArrow">
            <a:avLst>
              <a:gd name="adj1" fmla="val 32000"/>
              <a:gd name="adj2" fmla="val 80324"/>
            </a:avLst>
          </a:pr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68" name="Shape 68"/>
          <p:cNvSpPr/>
          <p:nvPr/>
        </p:nvSpPr>
        <p:spPr>
          <a:xfrm>
            <a:off x="4441005" y="6510866"/>
            <a:ext cx="4122790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i="1" sz="2300"/>
            </a:lvl1pPr>
          </a:lstStyle>
          <a:p>
            <a:pPr lvl="0">
              <a:defRPr i="0" sz="1800"/>
            </a:pPr>
            <a:r>
              <a:rPr i="1" sz="2300"/>
              <a:t>STREAM OF CONCIOUSNESS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Human psychology</a:t>
            </a:r>
          </a:p>
        </p:txBody>
      </p:sp>
      <p:sp>
        <p:nvSpPr>
          <p:cNvPr id="71" name="Shape 7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408940" indent="-408940" defTabSz="537463">
              <a:spcBef>
                <a:spcPts val="3800"/>
              </a:spcBef>
              <a:defRPr sz="1800"/>
            </a:pPr>
            <a:r>
              <a:rPr sz="3312"/>
              <a:t>Carl Jung = importance of a primitive element in human psychology</a:t>
            </a:r>
            <a:endParaRPr sz="3312"/>
          </a:p>
          <a:p>
            <a:pPr lvl="0" marL="0" indent="0" defTabSz="537463">
              <a:spcBef>
                <a:spcPts val="3800"/>
              </a:spcBef>
              <a:buSzTx/>
              <a:buNone/>
              <a:defRPr sz="1800"/>
            </a:pPr>
            <a:r>
              <a:rPr sz="3312"/>
              <a:t>Racial memory = primitive memory connected to </a:t>
            </a:r>
            <a:r>
              <a:rPr sz="3312" u="sng"/>
              <a:t>evolution</a:t>
            </a:r>
            <a:endParaRPr sz="3312" u="sng"/>
          </a:p>
          <a:p>
            <a:pPr lvl="0" marL="0" indent="0" defTabSz="537463">
              <a:spcBef>
                <a:spcPts val="3800"/>
              </a:spcBef>
              <a:buSzTx/>
              <a:buNone/>
              <a:defRPr sz="1800"/>
            </a:pPr>
            <a:endParaRPr sz="3312" u="sng"/>
          </a:p>
          <a:p>
            <a:pPr lvl="0" marL="0" indent="0" defTabSz="537463">
              <a:spcBef>
                <a:spcPts val="3800"/>
              </a:spcBef>
              <a:buSzTx/>
              <a:buNone/>
              <a:defRPr sz="1800"/>
            </a:pPr>
            <a:endParaRPr sz="3312" u="sng"/>
          </a:p>
          <a:p>
            <a:pPr lvl="0" marL="0" indent="0" defTabSz="537463">
              <a:spcBef>
                <a:spcPts val="3800"/>
              </a:spcBef>
              <a:buSzTx/>
              <a:buNone/>
              <a:defRPr sz="1800"/>
            </a:pPr>
            <a:endParaRPr sz="3312" u="sng"/>
          </a:p>
        </p:txBody>
      </p:sp>
      <p:sp>
        <p:nvSpPr>
          <p:cNvPr id="72" name="Shape 72"/>
          <p:cNvSpPr/>
          <p:nvPr/>
        </p:nvSpPr>
        <p:spPr>
          <a:xfrm rot="5400000">
            <a:off x="6025157" y="5016896"/>
            <a:ext cx="954486" cy="758959"/>
          </a:xfrm>
          <a:prstGeom prst="rightArrow">
            <a:avLst>
              <a:gd name="adj1" fmla="val 32000"/>
              <a:gd name="adj2" fmla="val 80488"/>
            </a:avLst>
          </a:pr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  <p:sp>
        <p:nvSpPr>
          <p:cNvPr id="73" name="Shape 73"/>
          <p:cNvSpPr/>
          <p:nvPr/>
        </p:nvSpPr>
        <p:spPr>
          <a:xfrm>
            <a:off x="5236102" y="6043083"/>
            <a:ext cx="2532596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300"/>
            </a:lvl1pPr>
          </a:lstStyle>
          <a:p>
            <a:pPr lvl="0">
              <a:defRPr sz="1800"/>
            </a:pPr>
            <a:r>
              <a:rPr sz="2300"/>
              <a:t>SYMBOLIC LEVEL</a:t>
            </a:r>
          </a:p>
        </p:txBody>
      </p:sp>
      <p:sp>
        <p:nvSpPr>
          <p:cNvPr id="74" name="Shape 74"/>
          <p:cNvSpPr/>
          <p:nvPr/>
        </p:nvSpPr>
        <p:spPr>
          <a:xfrm>
            <a:off x="3907631" y="7793698"/>
            <a:ext cx="5189538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spcBef>
                <a:spcPts val="4200"/>
              </a:spcBef>
              <a:defRPr sz="2300"/>
            </a:lvl1pPr>
          </a:lstStyle>
          <a:p>
            <a:pPr lvl="0">
              <a:defRPr sz="1800"/>
            </a:pPr>
            <a:r>
              <a:rPr sz="2300"/>
              <a:t>Figures or objects had symbolic power</a:t>
            </a:r>
          </a:p>
        </p:txBody>
      </p:sp>
      <p:sp>
        <p:nvSpPr>
          <p:cNvPr id="75" name="Shape 75"/>
          <p:cNvSpPr/>
          <p:nvPr/>
        </p:nvSpPr>
        <p:spPr>
          <a:xfrm>
            <a:off x="1148895" y="8625413"/>
            <a:ext cx="10707010" cy="6477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THE </a:t>
            </a:r>
            <a:r>
              <a:rPr b="1" sz="3600">
                <a:latin typeface="Helvetica"/>
                <a:ea typeface="Helvetica"/>
                <a:cs typeface="Helvetica"/>
                <a:sym typeface="Helvetica"/>
              </a:rPr>
              <a:t>POET</a:t>
            </a:r>
            <a:r>
              <a:rPr sz="3600"/>
              <a:t> DISCOVER THE SYMBOLIC MEANINGS</a:t>
            </a:r>
          </a:p>
        </p:txBody>
      </p:sp>
      <p:sp>
        <p:nvSpPr>
          <p:cNvPr id="76" name="Shape 76"/>
          <p:cNvSpPr/>
          <p:nvPr/>
        </p:nvSpPr>
        <p:spPr>
          <a:xfrm rot="5400000">
            <a:off x="6025157" y="6767512"/>
            <a:ext cx="954486" cy="758958"/>
          </a:xfrm>
          <a:prstGeom prst="rightArrow">
            <a:avLst>
              <a:gd name="adj1" fmla="val 32000"/>
              <a:gd name="adj2" fmla="val 80488"/>
            </a:avLst>
          </a:prstGeom>
          <a:blipFill>
            <a:blip r:embed="rId2"/>
          </a:blipFill>
          <a:ln w="12700"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lvl="0">
              <a:defRPr sz="2400"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type="title"/>
          </p:nvPr>
        </p:nvSpPr>
        <p:spPr>
          <a:xfrm>
            <a:off x="952500" y="444500"/>
            <a:ext cx="11099800" cy="1417836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THE SYMBOLISM</a:t>
            </a:r>
          </a:p>
        </p:txBody>
      </p:sp>
      <p:sp>
        <p:nvSpPr>
          <p:cNvPr id="79" name="Shape 79"/>
          <p:cNvSpPr/>
          <p:nvPr>
            <p:ph type="body" idx="1"/>
          </p:nvPr>
        </p:nvSpPr>
        <p:spPr>
          <a:xfrm>
            <a:off x="952500" y="2153972"/>
            <a:ext cx="11099800" cy="7198256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LANGUAGE USED: spoke to the irrational rather than the rational in the reader</a:t>
            </a:r>
            <a:endParaRPr sz="3600"/>
          </a:p>
          <a:p>
            <a:pPr lvl="0">
              <a:defRPr sz="1800"/>
            </a:pPr>
            <a:endParaRPr sz="3600"/>
          </a:p>
          <a:p>
            <a:pPr lvl="0">
              <a:defRPr sz="1800"/>
            </a:pPr>
            <a:r>
              <a:rPr sz="3600"/>
              <a:t>Aesthetic movement = poetry which broke completely with the Victorian tradition</a:t>
            </a:r>
            <a:endParaRPr sz="3600"/>
          </a:p>
          <a:p>
            <a:pPr lvl="0">
              <a:defRPr sz="1800"/>
            </a:pPr>
            <a:endParaRPr sz="3600"/>
          </a:p>
          <a:p>
            <a:pPr lvl="0">
              <a:defRPr sz="1800"/>
            </a:pPr>
            <a:r>
              <a:rPr sz="3600"/>
              <a:t>NEW DRAMATIC NOVEL = the narrator is invisible, story self-told, the analysis is transferred from the novel to the reader, ambiguity and uncertainty.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0" indent="0" defTabSz="449833">
              <a:spcBef>
                <a:spcPts val="3200"/>
              </a:spcBef>
              <a:buSzTx/>
              <a:buNone/>
              <a:defRPr sz="1800"/>
            </a:pPr>
            <a:r>
              <a:rPr sz="2772"/>
              <a:t>OLD AND NEW NOVEL = narrative VS dramatic</a:t>
            </a:r>
            <a:endParaRPr sz="2772"/>
          </a:p>
          <a:p>
            <a:pPr lvl="0" marL="0" indent="0" defTabSz="449833">
              <a:spcBef>
                <a:spcPts val="3200"/>
              </a:spcBef>
              <a:buSzTx/>
              <a:buNone/>
              <a:defRPr sz="1800"/>
            </a:pPr>
            <a:endParaRPr sz="2772"/>
          </a:p>
          <a:p>
            <a:pPr lvl="0" marL="342264" indent="-342264" defTabSz="449833">
              <a:spcBef>
                <a:spcPts val="3200"/>
              </a:spcBef>
              <a:defRPr sz="1800"/>
            </a:pPr>
            <a:r>
              <a:rPr sz="2772"/>
              <a:t>OLD NOVEL:</a:t>
            </a:r>
            <a:endParaRPr sz="2772"/>
          </a:p>
          <a:p>
            <a:pPr lvl="1" marL="977900" indent="-488950" defTabSz="449833">
              <a:spcBef>
                <a:spcPts val="3200"/>
              </a:spcBef>
              <a:buSzPct val="100000"/>
              <a:buAutoNum type="alphaUcPeriod" startAt="1"/>
              <a:defRPr sz="1800"/>
            </a:pPr>
            <a:r>
              <a:rPr sz="2772"/>
              <a:t>narrative structure</a:t>
            </a:r>
            <a:endParaRPr sz="2772"/>
          </a:p>
          <a:p>
            <a:pPr lvl="1" marL="977900" indent="-488950" defTabSz="449833">
              <a:spcBef>
                <a:spcPts val="3200"/>
              </a:spcBef>
              <a:buSzPct val="100000"/>
              <a:buAutoNum type="alphaUcPeriod" startAt="1"/>
              <a:defRPr sz="1800"/>
            </a:pPr>
            <a:r>
              <a:rPr sz="2772"/>
              <a:t>omniscient narrator</a:t>
            </a:r>
            <a:endParaRPr sz="2772"/>
          </a:p>
          <a:p>
            <a:pPr lvl="0" marL="342264" indent="-342264" defTabSz="449833">
              <a:spcBef>
                <a:spcPts val="3200"/>
              </a:spcBef>
              <a:defRPr sz="1800"/>
            </a:pPr>
            <a:r>
              <a:rPr sz="2772"/>
              <a:t>ELIOT’S MYTHICAL METHOD = interest in </a:t>
            </a:r>
            <a:r>
              <a:rPr sz="2772" u="sng"/>
              <a:t>anthropology</a:t>
            </a:r>
            <a:endParaRPr sz="2772"/>
          </a:p>
          <a:p>
            <a:pPr lvl="1" marL="977900" indent="-488950" defTabSz="449833">
              <a:spcBef>
                <a:spcPts val="3200"/>
              </a:spcBef>
              <a:buSzPct val="100000"/>
              <a:buAutoNum type="alphaUcPeriod" startAt="1"/>
              <a:defRPr sz="1800"/>
            </a:pPr>
            <a:r>
              <a:rPr sz="2772"/>
              <a:t>for ordering contemporary society</a:t>
            </a:r>
            <a:endParaRPr sz="2772"/>
          </a:p>
          <a:p>
            <a:pPr lvl="1" marL="977900" indent="-488950" defTabSz="449833">
              <a:spcBef>
                <a:spcPts val="3200"/>
              </a:spcBef>
              <a:buSzPct val="100000"/>
              <a:buAutoNum type="alphaUcPeriod" startAt="1"/>
              <a:defRPr sz="1800"/>
            </a:pPr>
            <a:r>
              <a:rPr sz="2772"/>
              <a:t>objective correlative</a:t>
            </a:r>
            <a:endParaRPr sz="2772"/>
          </a:p>
          <a:p>
            <a:pPr lvl="1" marL="977900" indent="-488950" defTabSz="449833">
              <a:spcBef>
                <a:spcPts val="3200"/>
              </a:spcBef>
              <a:buSzPct val="100000"/>
              <a:buAutoNum type="alphaUcPeriod" startAt="1"/>
              <a:defRPr sz="1800"/>
            </a:pPr>
            <a:r>
              <a:rPr sz="2772"/>
              <a:t>balance between form and matters</a:t>
            </a:r>
          </a:p>
        </p:txBody>
      </p:sp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