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F653C-38B3-4184-9219-65826A1F5630}" type="datetimeFigureOut">
              <a:rPr lang="en-GB" smtClean="0"/>
              <a:pPr/>
              <a:t>13/04/2015</a:t>
            </a:fld>
            <a:endParaRPr lang="en-GB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35607-93BA-4CC8-BF8F-791B8D2EEE6A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F653C-38B3-4184-9219-65826A1F5630}" type="datetimeFigureOut">
              <a:rPr lang="en-GB" smtClean="0"/>
              <a:pPr/>
              <a:t>13/04/2015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35607-93BA-4CC8-BF8F-791B8D2EEE6A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F653C-38B3-4184-9219-65826A1F5630}" type="datetimeFigureOut">
              <a:rPr lang="en-GB" smtClean="0"/>
              <a:pPr/>
              <a:t>13/04/2015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35607-93BA-4CC8-BF8F-791B8D2EEE6A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F653C-38B3-4184-9219-65826A1F5630}" type="datetimeFigureOut">
              <a:rPr lang="en-GB" smtClean="0"/>
              <a:pPr/>
              <a:t>13/04/2015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35607-93BA-4CC8-BF8F-791B8D2EEE6A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F653C-38B3-4184-9219-65826A1F5630}" type="datetimeFigureOut">
              <a:rPr lang="en-GB" smtClean="0"/>
              <a:pPr/>
              <a:t>13/04/2015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35607-93BA-4CC8-BF8F-791B8D2EEE6A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F653C-38B3-4184-9219-65826A1F5630}" type="datetimeFigureOut">
              <a:rPr lang="en-GB" smtClean="0"/>
              <a:pPr/>
              <a:t>13/04/2015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35607-93BA-4CC8-BF8F-791B8D2EEE6A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F653C-38B3-4184-9219-65826A1F5630}" type="datetimeFigureOut">
              <a:rPr lang="en-GB" smtClean="0"/>
              <a:pPr/>
              <a:t>13/04/2015</a:t>
            </a:fld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35607-93BA-4CC8-BF8F-791B8D2EEE6A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F653C-38B3-4184-9219-65826A1F5630}" type="datetimeFigureOut">
              <a:rPr lang="en-GB" smtClean="0"/>
              <a:pPr/>
              <a:t>13/04/2015</a:t>
            </a:fld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35607-93BA-4CC8-BF8F-791B8D2EEE6A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F653C-38B3-4184-9219-65826A1F5630}" type="datetimeFigureOut">
              <a:rPr lang="en-GB" smtClean="0"/>
              <a:pPr/>
              <a:t>13/04/2015</a:t>
            </a:fld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35607-93BA-4CC8-BF8F-791B8D2EEE6A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F653C-38B3-4184-9219-65826A1F5630}" type="datetimeFigureOut">
              <a:rPr lang="en-GB" smtClean="0"/>
              <a:pPr/>
              <a:t>13/04/2015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35607-93BA-4CC8-BF8F-791B8D2EEE6A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F653C-38B3-4184-9219-65826A1F5630}" type="datetimeFigureOut">
              <a:rPr lang="en-GB" smtClean="0"/>
              <a:pPr/>
              <a:t>13/04/2015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2E35607-93BA-4CC8-BF8F-791B8D2EEE6A}" type="slidenum">
              <a:rPr lang="en-GB" smtClean="0"/>
              <a:pPr/>
              <a:t>‹N›</a:t>
            </a:fld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8F653C-38B3-4184-9219-65826A1F5630}" type="datetimeFigureOut">
              <a:rPr lang="en-GB" smtClean="0"/>
              <a:pPr/>
              <a:t>13/04/2015</a:t>
            </a:fld>
            <a:endParaRPr lang="en-GB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2E35607-93BA-4CC8-BF8F-791B8D2EEE6A}" type="slidenum">
              <a:rPr lang="en-GB" smtClean="0"/>
              <a:pPr/>
              <a:t>‹N›</a:t>
            </a:fld>
            <a:endParaRPr lang="en-GB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39552" y="1916832"/>
            <a:ext cx="7851648" cy="1828800"/>
          </a:xfrm>
        </p:spPr>
        <p:txBody>
          <a:bodyPr/>
          <a:lstStyle/>
          <a:p>
            <a:r>
              <a:rPr lang="en-GB" dirty="0" smtClean="0"/>
              <a:t>THE MODERN AGE</a:t>
            </a:r>
            <a:br>
              <a:rPr lang="en-GB" dirty="0" smtClean="0"/>
            </a:br>
            <a:r>
              <a:rPr lang="en-GB" dirty="0" smtClean="0"/>
              <a:t>1890-1930</a:t>
            </a:r>
            <a:endParaRPr lang="en-GB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39552" y="4437112"/>
            <a:ext cx="7854696" cy="1752600"/>
          </a:xfrm>
        </p:spPr>
        <p:txBody>
          <a:bodyPr/>
          <a:lstStyle/>
          <a:p>
            <a:r>
              <a:rPr lang="en-GB" dirty="0" err="1" smtClean="0"/>
              <a:t>Bianchin</a:t>
            </a:r>
            <a:r>
              <a:rPr lang="en-GB" dirty="0" smtClean="0"/>
              <a:t> </a:t>
            </a:r>
            <a:r>
              <a:rPr lang="en-GB" dirty="0" err="1" smtClean="0"/>
              <a:t>Ilaria</a:t>
            </a:r>
            <a:endParaRPr lang="en-GB" dirty="0" smtClean="0"/>
          </a:p>
          <a:p>
            <a:r>
              <a:rPr lang="en-GB" dirty="0" smtClean="0"/>
              <a:t>5^ALS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Context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By 1890 modernization had been so successful in countries such as France, Germany, Japan and the United States.</a:t>
            </a:r>
          </a:p>
          <a:p>
            <a:r>
              <a:rPr lang="en-GB" dirty="0" smtClean="0"/>
              <a:t>Science and industry had not produced a better world, they had only brutalized men and made their powers of destruction greater.</a:t>
            </a:r>
          </a:p>
          <a:p>
            <a:r>
              <a:rPr lang="en-GB" dirty="0" smtClean="0"/>
              <a:t>Marxism offered an optimistic secure view of the future to a generation which had lost faith in the traditional virtues of liberalism and democracy.</a:t>
            </a:r>
          </a:p>
          <a:p>
            <a:endParaRPr lang="en-GB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Ideology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Sense of man’s isolation and of his spiritual vulnerability.</a:t>
            </a:r>
          </a:p>
          <a:p>
            <a:r>
              <a:rPr lang="en-GB" dirty="0" smtClean="0"/>
              <a:t>Doubt and insecurity, sense of isolation is clear in the works of writers of the period, but it produced different responses in different cases.</a:t>
            </a:r>
          </a:p>
          <a:p>
            <a:r>
              <a:rPr lang="en-GB" dirty="0" smtClean="0"/>
              <a:t>The only sure point of reference that any individual had was himself.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Philosophy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/>
              <a:t>1906 Albert Einstein’s </a:t>
            </a:r>
            <a:r>
              <a:rPr lang="en-GB" u="sng" dirty="0" smtClean="0"/>
              <a:t>General Theory of Relativity:</a:t>
            </a:r>
          </a:p>
          <a:p>
            <a:pPr lvl="1"/>
            <a:r>
              <a:rPr lang="en-GB" dirty="0" smtClean="0"/>
              <a:t>did not exist as separate, absolute phenomena, but changed according to the point of view of the observer.</a:t>
            </a:r>
            <a:endParaRPr lang="en-GB" u="sng" dirty="0" smtClean="0"/>
          </a:p>
          <a:p>
            <a:r>
              <a:rPr lang="en-GB" dirty="0" smtClean="0"/>
              <a:t>Henri Bergson (1859 - 1941) William James (1842 - 1910) rejected conventional ideas of time:</a:t>
            </a:r>
          </a:p>
          <a:p>
            <a:pPr lvl="1"/>
            <a:r>
              <a:rPr lang="en-GB" dirty="0" smtClean="0"/>
              <a:t>Past and future (as memory and anticipation) exist together with the present in people’s mind.</a:t>
            </a:r>
          </a:p>
          <a:p>
            <a:r>
              <a:rPr lang="en-GB" dirty="0" smtClean="0"/>
              <a:t>Sigmund Freud (1856-1939) in </a:t>
            </a:r>
            <a:r>
              <a:rPr lang="en-GB" u="sng" dirty="0" smtClean="0"/>
              <a:t>The Interpretation of Dreams</a:t>
            </a:r>
            <a:r>
              <a:rPr lang="en-GB" dirty="0" smtClean="0"/>
              <a:t> (1900) argued that people’s behaviour depends very largely on the unconscious part of their minds.</a:t>
            </a:r>
          </a:p>
          <a:p>
            <a:r>
              <a:rPr lang="en-GB" dirty="0" smtClean="0"/>
              <a:t>Carl Jung (1875-1961) in </a:t>
            </a:r>
            <a:r>
              <a:rPr lang="en-GB" u="sng" dirty="0" smtClean="0"/>
              <a:t>The Psychology of the Unconscious </a:t>
            </a:r>
            <a:r>
              <a:rPr lang="en-GB" dirty="0" smtClean="0"/>
              <a:t>(1916) argued that a basic element of man’s unconscious mind was formed by his racial memory, that is the primitive memory.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Literature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Characters speak for themselves, present their own version of reality, without interviewing to offer the reader an alternative point of view.</a:t>
            </a:r>
          </a:p>
          <a:p>
            <a:r>
              <a:rPr lang="en-GB" dirty="0" smtClean="0"/>
              <a:t>The novelist disappeared from his own work.</a:t>
            </a:r>
          </a:p>
          <a:p>
            <a:r>
              <a:rPr lang="en-GB" dirty="0" smtClean="0"/>
              <a:t>The French Symbolist poets had tried to do giving mystical significance to their impressions of the observed world.</a:t>
            </a:r>
          </a:p>
          <a:p>
            <a:r>
              <a:rPr lang="en-GB" dirty="0" smtClean="0"/>
              <a:t>The Symbolist poets influenced the writers of the Aesthetic Movement.</a:t>
            </a:r>
          </a:p>
          <a:p>
            <a:r>
              <a:rPr lang="en-GB" dirty="0" smtClean="0"/>
              <a:t>The Imagist Movement wanted produce poetry which reflected the cold, mechanical reality of the modern world.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New </a:t>
            </a:r>
            <a:r>
              <a:rPr lang="en-GB" dirty="0" smtClean="0"/>
              <a:t>novel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story is self-told: the narrator is invisible, characters tell and represents the story. </a:t>
            </a:r>
          </a:p>
          <a:p>
            <a:r>
              <a:rPr lang="en-GB" dirty="0" smtClean="0"/>
              <a:t>The reader has the task to discover the meaning and the judgment is left to him.</a:t>
            </a:r>
          </a:p>
          <a:p>
            <a:r>
              <a:rPr lang="en-GB" dirty="0" smtClean="0"/>
              <a:t>The author turns inside people’s consciences to explore the flux of his mental experience.</a:t>
            </a:r>
          </a:p>
          <a:p>
            <a:r>
              <a:rPr lang="en-GB" dirty="0" smtClean="0"/>
              <a:t>The reader must not only reconstruct the characters, but discover his identity.</a:t>
            </a:r>
            <a:endParaRPr lang="it-IT" dirty="0" smtClean="0"/>
          </a:p>
          <a:p>
            <a:endParaRPr lang="en-GB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Old novel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 difference between the old novel and the new novel is that the first is a narrative novel and the latter is a dramatic novel.</a:t>
            </a:r>
          </a:p>
          <a:p>
            <a:r>
              <a:rPr lang="en-GB" dirty="0" smtClean="0"/>
              <a:t>It presents a narrative structure.</a:t>
            </a:r>
          </a:p>
          <a:p>
            <a:r>
              <a:rPr lang="en-GB" dirty="0" smtClean="0"/>
              <a:t>In the old novel the story is told by an omniscient narrator, present in 3</a:t>
            </a:r>
            <a:r>
              <a:rPr lang="en-GB" baseline="30000" dirty="0" smtClean="0"/>
              <a:t>rd</a:t>
            </a:r>
            <a:r>
              <a:rPr lang="en-GB" dirty="0" smtClean="0"/>
              <a:t> person and in 1</a:t>
            </a:r>
            <a:r>
              <a:rPr lang="en-GB" baseline="30000" dirty="0" smtClean="0"/>
              <a:t>st</a:t>
            </a:r>
            <a:r>
              <a:rPr lang="en-GB" dirty="0" smtClean="0"/>
              <a:t> person narrations and where most of the times the protagonist speaks with the same voice of the author.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T. S. Eliot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Eliot sees myth and ritual as a potential means of ordering and transforming into significance contemporary experience:</a:t>
            </a:r>
          </a:p>
          <a:p>
            <a:pPr lvl="1"/>
            <a:r>
              <a:rPr lang="en-GB" i="1" smtClean="0"/>
              <a:t>“It </a:t>
            </a:r>
            <a:r>
              <a:rPr lang="en-GB" i="1" dirty="0" smtClean="0"/>
              <a:t>is simply a way of controlling and ordering, of giving a shape and a significance to the immense panorama of futility and anarchy which is </a:t>
            </a:r>
            <a:r>
              <a:rPr lang="en-GB" i="1" smtClean="0"/>
              <a:t>contemporary history”.</a:t>
            </a:r>
            <a:endParaRPr lang="en-GB" dirty="0" smtClean="0"/>
          </a:p>
          <a:p>
            <a:r>
              <a:rPr lang="en-GB" dirty="0" smtClean="0"/>
              <a:t>A successful artistic creation requires an exquisite balance between, and coalescence of form and matter:</a:t>
            </a:r>
          </a:p>
          <a:p>
            <a:pPr lvl="1"/>
            <a:r>
              <a:rPr lang="en-GB" i="1" dirty="0" smtClean="0"/>
              <a:t>The only way of expressing emotion in the form of art is by finding an “objective correlative”.</a:t>
            </a:r>
            <a:endParaRPr lang="en-GB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39</TotalTime>
  <Words>568</Words>
  <Application>Microsoft Office PowerPoint</Application>
  <PresentationFormat>Presentazione su schermo (4:3)</PresentationFormat>
  <Paragraphs>38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Equinozio</vt:lpstr>
      <vt:lpstr>THE MODERN AGE 1890-1930</vt:lpstr>
      <vt:lpstr>Context</vt:lpstr>
      <vt:lpstr>Ideology</vt:lpstr>
      <vt:lpstr>Philosophy</vt:lpstr>
      <vt:lpstr>Literature</vt:lpstr>
      <vt:lpstr>New novel</vt:lpstr>
      <vt:lpstr>Old novel</vt:lpstr>
      <vt:lpstr>T. S. Eliot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MODERN AGE 1890-1930</dc:title>
  <dc:creator>Luca</dc:creator>
  <cp:lastModifiedBy>Luca</cp:lastModifiedBy>
  <cp:revision>5</cp:revision>
  <dcterms:created xsi:type="dcterms:W3CDTF">2015-04-12T13:54:03Z</dcterms:created>
  <dcterms:modified xsi:type="dcterms:W3CDTF">2015-04-13T16:32:44Z</dcterms:modified>
</cp:coreProperties>
</file>