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58" r:id="rId5"/>
    <p:sldId id="261" r:id="rId6"/>
    <p:sldId id="262" r:id="rId7"/>
    <p:sldId id="266" r:id="rId8"/>
    <p:sldId id="267" r:id="rId9"/>
    <p:sldId id="268" r:id="rId10"/>
    <p:sldId id="263" r:id="rId11"/>
    <p:sldId id="265" r:id="rId12"/>
    <p:sldId id="271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F186E-4F59-4B36-A44D-DD7660603FF9}" type="datetimeFigureOut">
              <a:rPr lang="it-IT" smtClean="0"/>
              <a:t>13/03/2015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5D2B4-5DD6-4EFA-8FF0-6113C2DEC4F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5D2B4-5DD6-4EFA-8FF0-6113C2DEC4F2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 descr="Line-Divi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97396" y="188640"/>
            <a:ext cx="6349207" cy="25396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8" name="Immagine 7" descr="Line-Divi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97396" y="188640"/>
            <a:ext cx="6349207" cy="25396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57059-83C9-482F-ACC4-51CE12DFC697}" type="datetimeFigureOut">
              <a:rPr lang="it-IT" smtClean="0"/>
              <a:pPr/>
              <a:t>13/03/2015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A816B-4050-4572-B6FD-00999750534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4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600" b="1" dirty="0" smtClean="0">
                <a:solidFill>
                  <a:srgbClr val="7030A0"/>
                </a:solidFill>
                <a:latin typeface="+mn-lt"/>
              </a:rPr>
              <a:t>The </a:t>
            </a:r>
            <a:r>
              <a:rPr lang="it-IT" sz="6600" b="1" dirty="0" err="1" smtClean="0">
                <a:solidFill>
                  <a:srgbClr val="7030A0"/>
                </a:solidFill>
                <a:latin typeface="+mn-lt"/>
              </a:rPr>
              <a:t>Modern</a:t>
            </a:r>
            <a:r>
              <a:rPr lang="it-IT" sz="6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6600" b="1" dirty="0" err="1" smtClean="0">
                <a:solidFill>
                  <a:srgbClr val="7030A0"/>
                </a:solidFill>
                <a:latin typeface="+mn-lt"/>
              </a:rPr>
              <a:t>Age</a:t>
            </a:r>
            <a:endParaRPr lang="it-IT" sz="6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it-IT" sz="1800" dirty="0" smtClean="0">
                <a:solidFill>
                  <a:schemeClr val="tx1"/>
                </a:solidFill>
              </a:rPr>
              <a:t>Liceo Scientifico “A. Einstein”</a:t>
            </a:r>
          </a:p>
          <a:p>
            <a:pPr algn="r"/>
            <a:r>
              <a:rPr lang="it-IT" sz="1800" dirty="0" err="1" smtClean="0">
                <a:solidFill>
                  <a:schemeClr val="tx1"/>
                </a:solidFill>
              </a:rPr>
              <a:t>School</a:t>
            </a:r>
            <a:r>
              <a:rPr lang="it-IT" sz="1800" dirty="0" smtClean="0">
                <a:solidFill>
                  <a:schemeClr val="tx1"/>
                </a:solidFill>
              </a:rPr>
              <a:t> </a:t>
            </a:r>
            <a:r>
              <a:rPr lang="it-IT" sz="1800" dirty="0" err="1" smtClean="0">
                <a:solidFill>
                  <a:schemeClr val="tx1"/>
                </a:solidFill>
              </a:rPr>
              <a:t>year</a:t>
            </a:r>
            <a:r>
              <a:rPr lang="it-IT" sz="1800" dirty="0" smtClean="0">
                <a:solidFill>
                  <a:schemeClr val="tx1"/>
                </a:solidFill>
              </a:rPr>
              <a:t>: 2014 – 2015</a:t>
            </a:r>
          </a:p>
          <a:p>
            <a:pPr algn="r"/>
            <a:r>
              <a:rPr lang="it-IT" sz="1800" dirty="0" err="1" smtClean="0">
                <a:solidFill>
                  <a:schemeClr val="tx1"/>
                </a:solidFill>
              </a:rPr>
              <a:t>Class</a:t>
            </a:r>
            <a:r>
              <a:rPr lang="it-IT" sz="1800" dirty="0" smtClean="0">
                <a:solidFill>
                  <a:schemeClr val="tx1"/>
                </a:solidFill>
              </a:rPr>
              <a:t>: 5 ALS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err="1" smtClean="0">
                <a:solidFill>
                  <a:schemeClr val="tx1"/>
                </a:solidFill>
              </a:rPr>
              <a:t>Student</a:t>
            </a:r>
            <a:r>
              <a:rPr lang="it-IT" sz="1800" dirty="0" smtClean="0">
                <a:solidFill>
                  <a:schemeClr val="tx1"/>
                </a:solidFill>
              </a:rPr>
              <a:t>: </a:t>
            </a:r>
            <a:r>
              <a:rPr lang="it-IT" sz="1800" dirty="0" err="1" smtClean="0">
                <a:solidFill>
                  <a:schemeClr val="tx1"/>
                </a:solidFill>
              </a:rPr>
              <a:t>Iacumin</a:t>
            </a:r>
            <a:r>
              <a:rPr lang="it-IT" sz="1800" dirty="0" smtClean="0">
                <a:solidFill>
                  <a:schemeClr val="tx1"/>
                </a:solidFill>
              </a:rPr>
              <a:t> Jessica</a:t>
            </a:r>
            <a:endParaRPr lang="it-I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Modern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Literature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: the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Novel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67544" y="1772816"/>
            <a:ext cx="5616624" cy="4464496"/>
          </a:xfrm>
        </p:spPr>
        <p:txBody>
          <a:bodyPr>
            <a:noAutofit/>
          </a:bodyPr>
          <a:lstStyle/>
          <a:p>
            <a:r>
              <a:rPr lang="en-GB" dirty="0" smtClean="0"/>
              <a:t>The reader is invited to interact with the literary work:</a:t>
            </a:r>
            <a:endParaRPr lang="it-IT" dirty="0" smtClean="0"/>
          </a:p>
          <a:p>
            <a:pPr lvl="1"/>
            <a:r>
              <a:rPr lang="en-GB" sz="2400" dirty="0" smtClean="0"/>
              <a:t>No judgement, comments, observations from the narrator</a:t>
            </a:r>
            <a:endParaRPr lang="it-IT" sz="2400" dirty="0" smtClean="0"/>
          </a:p>
          <a:p>
            <a:pPr lvl="1"/>
            <a:r>
              <a:rPr lang="en-GB" sz="2400" dirty="0" smtClean="0"/>
              <a:t>The narrator hides behind characters</a:t>
            </a:r>
            <a:endParaRPr lang="it-IT" sz="2400" dirty="0" smtClean="0"/>
          </a:p>
          <a:p>
            <a:pPr lvl="1"/>
            <a:r>
              <a:rPr lang="en-GB" sz="2400" dirty="0" smtClean="0"/>
              <a:t>Identification with characters</a:t>
            </a:r>
            <a:endParaRPr lang="it-IT" sz="2400" dirty="0" smtClean="0"/>
          </a:p>
          <a:p>
            <a:r>
              <a:rPr lang="en-GB" dirty="0" smtClean="0"/>
              <a:t>New idea of time</a:t>
            </a:r>
            <a:endParaRPr lang="it-IT" dirty="0" smtClean="0"/>
          </a:p>
          <a:p>
            <a:pPr lvl="1"/>
            <a:r>
              <a:rPr lang="en-GB" sz="2400" dirty="0" smtClean="0"/>
              <a:t>Stream of consciousness</a:t>
            </a:r>
            <a:endParaRPr lang="it-IT" sz="2400" dirty="0" smtClean="0"/>
          </a:p>
          <a:p>
            <a:pPr lvl="1"/>
            <a:r>
              <a:rPr lang="en-GB" sz="2400" dirty="0" smtClean="0"/>
              <a:t>Dramatic structure of the novel</a:t>
            </a:r>
            <a:endParaRPr lang="it-IT" sz="2400" dirty="0" smtClean="0"/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Modern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Literature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hlinkClick r:id="rId2" action="ppaction://hlinksldjump"/>
              </a:rPr>
              <a:t>T. S. Eliot</a:t>
            </a:r>
            <a:endParaRPr lang="it-IT" dirty="0" smtClean="0">
              <a:hlinkClick r:id="rId3" action="ppaction://hlinksldjump"/>
            </a:endParaRPr>
          </a:p>
          <a:p>
            <a:r>
              <a:rPr lang="it-IT" dirty="0" smtClean="0">
                <a:hlinkClick r:id="rId3" action="ppaction://hlinksldjump"/>
              </a:rPr>
              <a:t>James </a:t>
            </a:r>
            <a:r>
              <a:rPr lang="it-IT" dirty="0" smtClean="0">
                <a:hlinkClick r:id="rId3" action="ppaction://hlinksldjump"/>
              </a:rPr>
              <a:t>Fraser</a:t>
            </a:r>
            <a:endParaRPr lang="it-IT" dirty="0" smtClean="0"/>
          </a:p>
          <a:p>
            <a:r>
              <a:rPr lang="it-IT" dirty="0" smtClean="0">
                <a:hlinkClick r:id="rId4" action="ppaction://hlinksldjump"/>
              </a:rPr>
              <a:t>Jesse </a:t>
            </a:r>
            <a:r>
              <a:rPr lang="it-IT" dirty="0" err="1" smtClean="0">
                <a:hlinkClick r:id="rId4" action="ppaction://hlinksldjump"/>
              </a:rPr>
              <a:t>Weston</a:t>
            </a:r>
            <a:endParaRPr lang="it-IT" dirty="0" smtClean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7030A0"/>
                </a:solidFill>
                <a:latin typeface="+mn-lt"/>
              </a:rPr>
              <a:t>T. S. </a:t>
            </a:r>
            <a:r>
              <a:rPr lang="it-IT" b="1" dirty="0" smtClean="0">
                <a:solidFill>
                  <a:srgbClr val="7030A0"/>
                </a:solidFill>
                <a:latin typeface="+mn-lt"/>
              </a:rPr>
              <a:t>Eliot</a:t>
            </a:r>
            <a:endParaRPr lang="it-IT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Mythical</a:t>
            </a:r>
            <a:r>
              <a:rPr lang="it-IT" dirty="0" smtClean="0"/>
              <a:t> </a:t>
            </a:r>
            <a:r>
              <a:rPr lang="it-IT" dirty="0" err="1" smtClean="0"/>
              <a:t>method</a:t>
            </a:r>
            <a:endParaRPr lang="it-IT" dirty="0" smtClean="0"/>
          </a:p>
          <a:p>
            <a:r>
              <a:rPr lang="it-IT" dirty="0" smtClean="0"/>
              <a:t>Correlative </a:t>
            </a:r>
            <a:r>
              <a:rPr lang="it-IT" dirty="0" err="1" smtClean="0"/>
              <a:t>objective</a:t>
            </a:r>
            <a:r>
              <a:rPr lang="it-IT" dirty="0" smtClean="0"/>
              <a:t>: </a:t>
            </a:r>
          </a:p>
          <a:p>
            <a:r>
              <a:rPr lang="en-GB" dirty="0" smtClean="0"/>
              <a:t>Immediate evocation of emotions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7030A0"/>
                </a:solidFill>
                <a:latin typeface="+mn-lt"/>
              </a:rPr>
              <a:t>James </a:t>
            </a:r>
            <a:r>
              <a:rPr lang="it-IT" b="1" dirty="0" smtClean="0">
                <a:solidFill>
                  <a:srgbClr val="7030A0"/>
                </a:solidFill>
                <a:latin typeface="+mn-lt"/>
              </a:rPr>
              <a:t>Fraser</a:t>
            </a:r>
            <a:endParaRPr lang="it-IT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Interest in </a:t>
            </a:r>
            <a:endParaRPr lang="it-IT" sz="2000" dirty="0" smtClean="0"/>
          </a:p>
          <a:p>
            <a:pPr lvl="1"/>
            <a:r>
              <a:rPr lang="en-GB" dirty="0" smtClean="0"/>
              <a:t>Darwin’s theories</a:t>
            </a:r>
            <a:endParaRPr lang="it-IT" dirty="0" smtClean="0"/>
          </a:p>
          <a:p>
            <a:pPr lvl="1"/>
            <a:r>
              <a:rPr lang="en-GB" dirty="0" smtClean="0"/>
              <a:t>Symbolist poetry</a:t>
            </a:r>
            <a:endParaRPr lang="it-IT" dirty="0" smtClean="0"/>
          </a:p>
          <a:p>
            <a:pPr lvl="1"/>
            <a:r>
              <a:rPr lang="en-GB" dirty="0" smtClean="0"/>
              <a:t>Mythology and pre-history</a:t>
            </a:r>
            <a:endParaRPr lang="it-IT" dirty="0" smtClean="0"/>
          </a:p>
          <a:p>
            <a:pPr lvl="1"/>
            <a:r>
              <a:rPr lang="en-GB" dirty="0" smtClean="0"/>
              <a:t>Civilization (study of society) </a:t>
            </a:r>
            <a:endParaRPr lang="it-IT" dirty="0" smtClean="0"/>
          </a:p>
          <a:p>
            <a:r>
              <a:rPr lang="en-GB" sz="2000" dirty="0" smtClean="0"/>
              <a:t>Unconscious conveyed through  symbols</a:t>
            </a:r>
            <a:endParaRPr lang="it-IT" sz="20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7030A0"/>
                </a:solidFill>
                <a:latin typeface="+mn-lt"/>
              </a:rPr>
              <a:t>Jesse </a:t>
            </a:r>
            <a:r>
              <a:rPr lang="it-IT" b="1" dirty="0" err="1" smtClean="0">
                <a:solidFill>
                  <a:srgbClr val="7030A0"/>
                </a:solidFill>
                <a:latin typeface="+mn-lt"/>
              </a:rPr>
              <a:t>Weston</a:t>
            </a:r>
            <a:endParaRPr lang="it-IT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Synthesis of geography and history </a:t>
            </a:r>
          </a:p>
          <a:p>
            <a:r>
              <a:rPr lang="en-GB" dirty="0" smtClean="0"/>
              <a:t>Interest in the Middle Ages and Grail legends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+mn-lt"/>
              </a:rPr>
              <a:t>The Modern Age: </a:t>
            </a:r>
            <a:br>
              <a:rPr lang="en-GB" sz="3600" b="1" dirty="0" smtClean="0">
                <a:solidFill>
                  <a:srgbClr val="7030A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7030A0"/>
                </a:solidFill>
                <a:latin typeface="+mn-lt"/>
              </a:rPr>
              <a:t>political and economical crisis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b="1" dirty="0" smtClean="0"/>
              <a:t>1890 </a:t>
            </a:r>
            <a:r>
              <a:rPr lang="en-GB" sz="2200" b="1" dirty="0"/>
              <a:t>– 1930</a:t>
            </a:r>
            <a:endParaRPr lang="it-IT" sz="2200" b="1" dirty="0"/>
          </a:p>
          <a:p>
            <a:r>
              <a:rPr lang="en-GB" sz="2200" dirty="0"/>
              <a:t>Tension between European </a:t>
            </a:r>
            <a:r>
              <a:rPr lang="en-GB" sz="2200" dirty="0" smtClean="0"/>
              <a:t>nations </a:t>
            </a:r>
            <a:r>
              <a:rPr lang="en-GB" sz="2200" dirty="0"/>
              <a:t>because of </a:t>
            </a:r>
            <a:endParaRPr lang="it-IT" sz="2200" dirty="0"/>
          </a:p>
          <a:p>
            <a:pPr lvl="1"/>
            <a:r>
              <a:rPr lang="en-GB" sz="2200" dirty="0" smtClean="0"/>
              <a:t>Colonialism</a:t>
            </a:r>
          </a:p>
          <a:p>
            <a:pPr lvl="1"/>
            <a:r>
              <a:rPr lang="en-GB" sz="2200" dirty="0" smtClean="0"/>
              <a:t>Trade</a:t>
            </a:r>
            <a:endParaRPr lang="it-IT" sz="2200" dirty="0"/>
          </a:p>
          <a:p>
            <a:r>
              <a:rPr lang="en-GB" sz="2200" dirty="0" smtClean="0"/>
              <a:t>Tension led </a:t>
            </a:r>
            <a:r>
              <a:rPr lang="en-GB" sz="2200" dirty="0"/>
              <a:t>to </a:t>
            </a:r>
            <a:r>
              <a:rPr lang="en-GB" sz="2200" b="1" dirty="0"/>
              <a:t>World War </a:t>
            </a:r>
            <a:r>
              <a:rPr lang="en-GB" sz="2200" b="1" dirty="0" smtClean="0"/>
              <a:t>I (1914 – 1918)</a:t>
            </a:r>
            <a:endParaRPr lang="it-IT" sz="2200" b="1" dirty="0"/>
          </a:p>
          <a:p>
            <a:pPr lvl="1"/>
            <a:r>
              <a:rPr lang="en-GB" sz="2200" dirty="0" smtClean="0"/>
              <a:t>New technologies: shocking </a:t>
            </a:r>
            <a:r>
              <a:rPr lang="en-GB" sz="2200" dirty="0"/>
              <a:t>power of destruction</a:t>
            </a:r>
            <a:endParaRPr lang="it-IT" sz="2200" dirty="0"/>
          </a:p>
          <a:p>
            <a:pPr lvl="1"/>
            <a:r>
              <a:rPr lang="en-GB" sz="2200" dirty="0"/>
              <a:t>Battleground included Europe, Asia and </a:t>
            </a:r>
            <a:r>
              <a:rPr lang="en-GB" sz="2200" dirty="0" smtClean="0"/>
              <a:t>Africa</a:t>
            </a:r>
          </a:p>
          <a:p>
            <a:r>
              <a:rPr lang="en-GB" sz="2200" dirty="0" smtClean="0"/>
              <a:t>Consequences:</a:t>
            </a:r>
          </a:p>
          <a:p>
            <a:pPr lvl="1"/>
            <a:r>
              <a:rPr lang="en-GB" sz="2200" dirty="0" smtClean="0"/>
              <a:t>Europe lost self confidence</a:t>
            </a:r>
            <a:endParaRPr lang="it-IT" sz="2200" dirty="0" smtClean="0"/>
          </a:p>
          <a:p>
            <a:pPr lvl="1"/>
            <a:r>
              <a:rPr lang="en-GB" sz="2200" dirty="0" smtClean="0"/>
              <a:t>URSS and USA became the leading nations in the world</a:t>
            </a:r>
          </a:p>
          <a:p>
            <a:pPr lvl="1"/>
            <a:r>
              <a:rPr lang="en-GB" sz="2200" dirty="0" smtClean="0"/>
              <a:t>People lost faith in liberal democracy, capitalism, the idea of progress</a:t>
            </a:r>
            <a:endParaRPr lang="it-IT" sz="2200" dirty="0" smtClean="0"/>
          </a:p>
          <a:p>
            <a:pPr lvl="1"/>
            <a:r>
              <a:rPr lang="en-GB" sz="2200" dirty="0" smtClean="0"/>
              <a:t>People lost faith in religion</a:t>
            </a:r>
            <a:endParaRPr lang="it-IT" sz="2200" dirty="0" smtClean="0"/>
          </a:p>
          <a:p>
            <a:pPr lvl="0"/>
            <a:endParaRPr lang="it-IT" sz="2000" dirty="0" smtClean="0"/>
          </a:p>
          <a:p>
            <a:endParaRPr lang="it-IT" sz="2000" dirty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The rise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of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the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working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class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b="1" dirty="0" smtClean="0"/>
              <a:t>1917</a:t>
            </a:r>
            <a:r>
              <a:rPr lang="en-GB" sz="2400" dirty="0" smtClean="0"/>
              <a:t>: October revolution led by Lenin</a:t>
            </a:r>
            <a:endParaRPr lang="it-IT" sz="2400" dirty="0" smtClean="0"/>
          </a:p>
          <a:p>
            <a:r>
              <a:rPr lang="en-GB" sz="2400" dirty="0" smtClean="0"/>
              <a:t>The working class wanted to achieve a better position</a:t>
            </a:r>
          </a:p>
          <a:p>
            <a:pPr lvl="1"/>
            <a:r>
              <a:rPr lang="en-GB" sz="2400" dirty="0" smtClean="0"/>
              <a:t>People lost faith in liberal democracy and capitalism </a:t>
            </a:r>
            <a:endParaRPr lang="it-IT" sz="2400" dirty="0" smtClean="0"/>
          </a:p>
          <a:p>
            <a:pPr lvl="1"/>
            <a:r>
              <a:rPr lang="en-GB" sz="2400" dirty="0" smtClean="0"/>
              <a:t>1870s – 1880s: economic and financial crisis caused unemployment </a:t>
            </a:r>
          </a:p>
          <a:p>
            <a:pPr lvl="1"/>
            <a:r>
              <a:rPr lang="en-GB" sz="2400" dirty="0" smtClean="0">
                <a:sym typeface="Wingdings"/>
              </a:rPr>
              <a:t>Karl Marx’s “Communist Manifesto” (1848) encourages the rise of the working </a:t>
            </a:r>
            <a:r>
              <a:rPr lang="en-GB" sz="2400" dirty="0" smtClean="0">
                <a:sym typeface="Wingdings"/>
              </a:rPr>
              <a:t>class</a:t>
            </a:r>
          </a:p>
          <a:p>
            <a:pPr lvl="1">
              <a:buNone/>
            </a:pPr>
            <a:endParaRPr lang="en-GB" sz="2400" dirty="0" smtClean="0">
              <a:sym typeface="Wingdings"/>
            </a:endParaRPr>
          </a:p>
          <a:p>
            <a:r>
              <a:rPr lang="en-GB" sz="2400" dirty="0" smtClean="0"/>
              <a:t>The middle class introduced</a:t>
            </a:r>
            <a:endParaRPr lang="it-IT" sz="2400" dirty="0" smtClean="0"/>
          </a:p>
          <a:p>
            <a:pPr lvl="1"/>
            <a:r>
              <a:rPr lang="en-GB" sz="2400" dirty="0" smtClean="0"/>
              <a:t>National insurance</a:t>
            </a:r>
            <a:endParaRPr lang="it-IT" sz="2400" dirty="0" smtClean="0"/>
          </a:p>
          <a:p>
            <a:pPr lvl="1"/>
            <a:r>
              <a:rPr lang="en-GB" sz="2400" dirty="0" smtClean="0"/>
              <a:t>Unemployment pay</a:t>
            </a:r>
            <a:endParaRPr lang="it-IT" sz="2400" dirty="0" smtClean="0"/>
          </a:p>
          <a:p>
            <a:pPr lvl="1"/>
            <a:r>
              <a:rPr lang="en-GB" sz="2400" dirty="0" smtClean="0"/>
              <a:t>Medical treatment</a:t>
            </a:r>
            <a:endParaRPr lang="it-IT" sz="2400" dirty="0" smtClean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Religious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crisis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Absence </a:t>
            </a:r>
            <a:r>
              <a:rPr lang="en-GB" sz="2400" dirty="0" smtClean="0"/>
              <a:t>of God </a:t>
            </a:r>
            <a:r>
              <a:rPr lang="en-GB" sz="2400" dirty="0" smtClean="0">
                <a:sym typeface="Wingdings" pitchFamily="2" charset="2"/>
              </a:rPr>
              <a:t></a:t>
            </a:r>
            <a:r>
              <a:rPr lang="en-GB" sz="2400" dirty="0" smtClean="0"/>
              <a:t> </a:t>
            </a:r>
            <a:r>
              <a:rPr lang="en-GB" sz="2400" dirty="0" smtClean="0"/>
              <a:t>Man’s </a:t>
            </a:r>
            <a:r>
              <a:rPr lang="en-GB" sz="2400" dirty="0" smtClean="0"/>
              <a:t>isolation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Consequences:</a:t>
            </a:r>
            <a:endParaRPr lang="en-GB" sz="2400" b="1" dirty="0" smtClean="0"/>
          </a:p>
          <a:p>
            <a:pPr lvl="0"/>
            <a:r>
              <a:rPr lang="en-GB" sz="2400" dirty="0" smtClean="0"/>
              <a:t>Pessimism </a:t>
            </a:r>
            <a:r>
              <a:rPr lang="en-GB" sz="2400" dirty="0" smtClean="0"/>
              <a:t>and </a:t>
            </a:r>
            <a:r>
              <a:rPr lang="en-GB" sz="2400" dirty="0" smtClean="0"/>
              <a:t>acceptance</a:t>
            </a:r>
            <a:endParaRPr lang="it-IT" sz="2400" dirty="0" smtClean="0"/>
          </a:p>
          <a:p>
            <a:pPr lvl="0"/>
            <a:r>
              <a:rPr lang="en-GB" sz="2400" dirty="0" smtClean="0"/>
              <a:t>Personal relationship replaced divine love </a:t>
            </a:r>
            <a:endParaRPr lang="it-IT" sz="2400" dirty="0" smtClean="0"/>
          </a:p>
          <a:p>
            <a:pPr lvl="0"/>
            <a:r>
              <a:rPr lang="en-GB" sz="2400" dirty="0" smtClean="0"/>
              <a:t>Adhesion to Christianity </a:t>
            </a:r>
            <a:endParaRPr lang="it-IT" sz="2400" dirty="0" smtClean="0"/>
          </a:p>
          <a:p>
            <a:pPr lvl="0"/>
            <a:r>
              <a:rPr lang="en-GB" sz="2400" dirty="0" smtClean="0"/>
              <a:t>Social commitment </a:t>
            </a:r>
            <a:endParaRPr lang="it-IT" sz="2400" dirty="0" smtClean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+mn-lt"/>
              </a:rPr>
              <a:t>New discoveries and ideas</a:t>
            </a:r>
            <a:endParaRPr lang="en-GB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b="1" dirty="0" smtClean="0"/>
              <a:t>Science</a:t>
            </a:r>
            <a:endParaRPr lang="it-IT" sz="2400" dirty="0" smtClean="0"/>
          </a:p>
          <a:p>
            <a:r>
              <a:rPr lang="en-GB" sz="2400" dirty="0" smtClean="0"/>
              <a:t>Euclidean geometry </a:t>
            </a:r>
            <a:r>
              <a:rPr lang="en-GB" sz="2400" dirty="0" smtClean="0">
                <a:sym typeface="Wingdings"/>
              </a:rPr>
              <a:t></a:t>
            </a:r>
            <a:r>
              <a:rPr lang="en-GB" sz="2400" dirty="0" smtClean="0"/>
              <a:t> non Euclidean geometries</a:t>
            </a:r>
            <a:endParaRPr lang="it-IT" sz="2400" dirty="0" smtClean="0"/>
          </a:p>
          <a:p>
            <a:r>
              <a:rPr lang="en-GB" sz="2400" dirty="0" smtClean="0"/>
              <a:t>Newtonian physics </a:t>
            </a:r>
            <a:r>
              <a:rPr lang="en-GB" sz="2400" dirty="0" smtClean="0">
                <a:sym typeface="Wingdings"/>
              </a:rPr>
              <a:t></a:t>
            </a:r>
            <a:r>
              <a:rPr lang="en-GB" sz="2400" dirty="0" smtClean="0"/>
              <a:t> 1905: Albert Einstein’s relativity</a:t>
            </a:r>
            <a:endParaRPr lang="it-IT" sz="2400" dirty="0" smtClean="0"/>
          </a:p>
          <a:p>
            <a:pPr>
              <a:buNone/>
            </a:pPr>
            <a:endParaRPr lang="en-GB" sz="2000" b="1" dirty="0" smtClean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Modern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Literature</a:t>
            </a:r>
            <a:r>
              <a:rPr lang="it-IT" sz="3600" b="1" dirty="0" smtClean="0">
                <a:solidFill>
                  <a:srgbClr val="7030A0"/>
                </a:solidFill>
                <a:latin typeface="+mn-lt"/>
              </a:rPr>
              <a:t>: </a:t>
            </a:r>
            <a:r>
              <a:rPr lang="it-IT" sz="3600" b="1" dirty="0" err="1" smtClean="0">
                <a:solidFill>
                  <a:srgbClr val="7030A0"/>
                </a:solidFill>
                <a:latin typeface="+mn-lt"/>
              </a:rPr>
              <a:t>Poetry</a:t>
            </a:r>
            <a:endParaRPr lang="it-IT" sz="36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525963"/>
          </a:xfrm>
        </p:spPr>
        <p:txBody>
          <a:bodyPr>
            <a:noAutofit/>
          </a:bodyPr>
          <a:lstStyle/>
          <a:p>
            <a:r>
              <a:rPr lang="en-GB" sz="2400" dirty="0" smtClean="0">
                <a:hlinkClick r:id="rId2" action="ppaction://hlinksldjump"/>
              </a:rPr>
              <a:t>War </a:t>
            </a:r>
            <a:r>
              <a:rPr lang="en-GB" sz="2400" dirty="0" smtClean="0">
                <a:hlinkClick r:id="rId2" action="ppaction://hlinksldjump"/>
              </a:rPr>
              <a:t>poetry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>
                <a:hlinkClick r:id="rId3" action="ppaction://hlinksldjump"/>
              </a:rPr>
              <a:t>Symbolist </a:t>
            </a:r>
            <a:r>
              <a:rPr lang="en-GB" sz="2400" dirty="0" smtClean="0">
                <a:hlinkClick r:id="rId3" action="ppaction://hlinksldjump"/>
              </a:rPr>
              <a:t>poetry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>
                <a:hlinkClick r:id="rId4" action="ppaction://hlinksldjump"/>
              </a:rPr>
              <a:t> </a:t>
            </a:r>
            <a:r>
              <a:rPr lang="en-GB" sz="2400" dirty="0" smtClean="0">
                <a:hlinkClick r:id="rId4" action="ppaction://hlinksldjump"/>
              </a:rPr>
              <a:t>The </a:t>
            </a:r>
            <a:r>
              <a:rPr lang="en-GB" sz="2400" dirty="0" err="1" smtClean="0">
                <a:hlinkClick r:id="rId4" action="ppaction://hlinksldjump"/>
              </a:rPr>
              <a:t>Imaginist</a:t>
            </a:r>
            <a:r>
              <a:rPr lang="en-GB" sz="2400" dirty="0" smtClean="0">
                <a:hlinkClick r:id="rId4" action="ppaction://hlinksldjump"/>
              </a:rPr>
              <a:t> Movement</a:t>
            </a:r>
            <a:endParaRPr lang="it-IT" sz="2400" dirty="0" smtClean="0"/>
          </a:p>
          <a:p>
            <a:pPr>
              <a:buNone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+mn-lt"/>
              </a:rPr>
              <a:t>War 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poetry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400" dirty="0" smtClean="0"/>
              <a:t>Importance </a:t>
            </a:r>
            <a:r>
              <a:rPr lang="en-GB" sz="2400" dirty="0" smtClean="0"/>
              <a:t>given to sounds</a:t>
            </a:r>
          </a:p>
          <a:p>
            <a:r>
              <a:rPr lang="en-GB" sz="2400" dirty="0" smtClean="0"/>
              <a:t>Irony</a:t>
            </a:r>
          </a:p>
          <a:p>
            <a:r>
              <a:rPr lang="en-GB" sz="2400" dirty="0" smtClean="0"/>
              <a:t>Realism, details</a:t>
            </a:r>
          </a:p>
          <a:p>
            <a:r>
              <a:rPr lang="en-GB" sz="2400" dirty="0" smtClean="0"/>
              <a:t>Unconventional structure, punctuation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+mn-lt"/>
              </a:rPr>
              <a:t>Symbolist 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poetry</a:t>
            </a:r>
            <a:endParaRPr lang="it-IT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GB" sz="2400" dirty="0" smtClean="0"/>
              <a:t>The </a:t>
            </a:r>
            <a:r>
              <a:rPr lang="en-GB" sz="2400" dirty="0" smtClean="0"/>
              <a:t>poet understands the unconscious</a:t>
            </a:r>
            <a:endParaRPr lang="it-IT" sz="2400" dirty="0" smtClean="0"/>
          </a:p>
          <a:p>
            <a:pPr lvl="0"/>
            <a:r>
              <a:rPr lang="en-GB" sz="2400" dirty="0" smtClean="0"/>
              <a:t>Literary language speaks to the irrational part of the reader</a:t>
            </a:r>
            <a:endParaRPr lang="it-IT" sz="2400" dirty="0" smtClean="0"/>
          </a:p>
          <a:p>
            <a:pPr lvl="0"/>
            <a:r>
              <a:rPr lang="en-GB" sz="2400" dirty="0" smtClean="0"/>
              <a:t>Importance given to sounds</a:t>
            </a:r>
            <a:endParaRPr lang="it-IT" sz="2400" dirty="0" smtClean="0"/>
          </a:p>
          <a:p>
            <a:pPr lvl="0"/>
            <a:r>
              <a:rPr lang="en-GB" sz="2400" dirty="0" smtClean="0"/>
              <a:t>Free verse</a:t>
            </a:r>
            <a:endParaRPr lang="it-IT" sz="24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+mn-lt"/>
              </a:rPr>
              <a:t>The </a:t>
            </a:r>
            <a:r>
              <a:rPr lang="en-GB" b="1" dirty="0" err="1" smtClean="0">
                <a:solidFill>
                  <a:srgbClr val="7030A0"/>
                </a:solidFill>
                <a:latin typeface="+mn-lt"/>
              </a:rPr>
              <a:t>Imaginist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Movement</a:t>
            </a:r>
            <a:endParaRPr lang="it-IT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GB" sz="2400" dirty="0" smtClean="0"/>
              <a:t>Dry </a:t>
            </a:r>
            <a:r>
              <a:rPr lang="en-GB" sz="2400" dirty="0" smtClean="0"/>
              <a:t>and hard language</a:t>
            </a:r>
            <a:endParaRPr lang="it-IT" sz="2400" dirty="0" smtClean="0"/>
          </a:p>
          <a:p>
            <a:pPr lvl="0"/>
            <a:r>
              <a:rPr lang="en-GB" sz="2400" dirty="0" smtClean="0"/>
              <a:t>Clear precise images</a:t>
            </a:r>
            <a:endParaRPr lang="it-IT" sz="2400" dirty="0" smtClean="0"/>
          </a:p>
          <a:p>
            <a:pPr lvl="0"/>
            <a:r>
              <a:rPr lang="en-GB" sz="2400" dirty="0" smtClean="0"/>
              <a:t>Reflects modern reality</a:t>
            </a:r>
            <a:endParaRPr lang="it-IT" sz="2400" dirty="0" smtClean="0"/>
          </a:p>
          <a:p>
            <a:pPr lvl="0"/>
            <a:r>
              <a:rPr lang="en-GB" sz="2400" dirty="0" smtClean="0"/>
              <a:t>Literary references: poetry addresses a small audience</a:t>
            </a:r>
            <a:endParaRPr lang="it-IT" sz="24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375</Words>
  <Application>Microsoft Office PowerPoint</Application>
  <PresentationFormat>Presentazione su schermo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The Modern Age</vt:lpstr>
      <vt:lpstr>The Modern Age:  political and economical crisis</vt:lpstr>
      <vt:lpstr>The rise of the working class</vt:lpstr>
      <vt:lpstr>Religious crisis</vt:lpstr>
      <vt:lpstr>New discoveries and ideas</vt:lpstr>
      <vt:lpstr>Modern Literature: Poetry</vt:lpstr>
      <vt:lpstr>War poetry</vt:lpstr>
      <vt:lpstr>Symbolist poetry</vt:lpstr>
      <vt:lpstr>The Imaginist Movement</vt:lpstr>
      <vt:lpstr>Modern Literature: the Novel</vt:lpstr>
      <vt:lpstr>Modern Literature</vt:lpstr>
      <vt:lpstr>T. S. Eliot</vt:lpstr>
      <vt:lpstr>James Fraser</vt:lpstr>
      <vt:lpstr>Jesse Weston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>Renato</dc:creator>
  <cp:lastModifiedBy>User-PC</cp:lastModifiedBy>
  <cp:revision>51</cp:revision>
  <dcterms:created xsi:type="dcterms:W3CDTF">2015-04-12T13:44:20Z</dcterms:created>
  <dcterms:modified xsi:type="dcterms:W3CDTF">2015-03-13T20:53:45Z</dcterms:modified>
</cp:coreProperties>
</file>