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963073-E583-4052-9AD3-CF7BB80AE594}" type="datetimeFigureOut">
              <a:rPr lang="it-IT" smtClean="0"/>
              <a:pPr/>
              <a:t>04/03/2015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5313C30-098A-420F-B94A-37328029CB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63073-E583-4052-9AD3-CF7BB80AE594}" type="datetimeFigureOut">
              <a:rPr lang="it-IT" smtClean="0"/>
              <a:pPr/>
              <a:t>04/03/2015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13C30-098A-420F-B94A-37328029CB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63073-E583-4052-9AD3-CF7BB80AE594}" type="datetimeFigureOut">
              <a:rPr lang="it-IT" smtClean="0"/>
              <a:pPr/>
              <a:t>04/03/2015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13C30-098A-420F-B94A-37328029CB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63073-E583-4052-9AD3-CF7BB80AE594}" type="datetimeFigureOut">
              <a:rPr lang="it-IT" smtClean="0"/>
              <a:pPr/>
              <a:t>04/03/2015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13C30-098A-420F-B94A-37328029CB1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63073-E583-4052-9AD3-CF7BB80AE594}" type="datetimeFigureOut">
              <a:rPr lang="it-IT" smtClean="0"/>
              <a:pPr/>
              <a:t>04/03/2015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13C30-098A-420F-B94A-37328029CB1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63073-E583-4052-9AD3-CF7BB80AE594}" type="datetimeFigureOut">
              <a:rPr lang="it-IT" smtClean="0"/>
              <a:pPr/>
              <a:t>04/03/2015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13C30-098A-420F-B94A-37328029CB1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63073-E583-4052-9AD3-CF7BB80AE594}" type="datetimeFigureOut">
              <a:rPr lang="it-IT" smtClean="0"/>
              <a:pPr/>
              <a:t>04/03/2015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13C30-098A-420F-B94A-37328029CB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63073-E583-4052-9AD3-CF7BB80AE594}" type="datetimeFigureOut">
              <a:rPr lang="it-IT" smtClean="0"/>
              <a:pPr/>
              <a:t>04/03/2015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13C30-098A-420F-B94A-37328029CB1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63073-E583-4052-9AD3-CF7BB80AE594}" type="datetimeFigureOut">
              <a:rPr lang="it-IT" smtClean="0"/>
              <a:pPr/>
              <a:t>04/03/2015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13C30-098A-420F-B94A-37328029CB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F963073-E583-4052-9AD3-CF7BB80AE594}" type="datetimeFigureOut">
              <a:rPr lang="it-IT" smtClean="0"/>
              <a:pPr/>
              <a:t>04/03/2015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313C30-098A-420F-B94A-37328029CB1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963073-E583-4052-9AD3-CF7BB80AE594}" type="datetimeFigureOut">
              <a:rPr lang="it-IT" smtClean="0"/>
              <a:pPr/>
              <a:t>04/03/2015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5313C30-098A-420F-B94A-37328029CB1B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F963073-E583-4052-9AD3-CF7BB80AE594}" type="datetimeFigureOut">
              <a:rPr lang="it-IT" smtClean="0"/>
              <a:pPr/>
              <a:t>04/03/2015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5313C30-098A-420F-B94A-37328029CB1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harlesdickenspage.com/dickens_london.html" TargetMode="External"/><Relationship Id="rId7" Type="http://schemas.openxmlformats.org/officeDocument/2006/relationships/hyperlink" Target="http://en.wikipedia.org/wiki/Urbanization" TargetMode="External"/><Relationship Id="rId2" Type="http://schemas.openxmlformats.org/officeDocument/2006/relationships/hyperlink" Target="http://www.telegraph.co.uk/culture/charles-dickens/9018185/Dickenss-London-in-picture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l.uk/romantics-and-victorians/articles/henry-mayhews-london-labour-and-the-london-poor" TargetMode="External"/><Relationship Id="rId5" Type="http://schemas.openxmlformats.org/officeDocument/2006/relationships/hyperlink" Target="http://data.un.org/Default.aspx" TargetMode="External"/><Relationship Id="rId4" Type="http://schemas.openxmlformats.org/officeDocument/2006/relationships/hyperlink" Target="https://emiliashop.wordpress.com/2012/02/09/charles-dickens-e-henry-mayhew-un-doppio-bicentenario-ignorato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THE </a:t>
            </a:r>
            <a:r>
              <a:rPr lang="it-IT" dirty="0" smtClean="0"/>
              <a:t>DICKENS' </a:t>
            </a:r>
            <a:r>
              <a:rPr lang="it-IT" dirty="0" smtClean="0"/>
              <a:t>LONDON: </a:t>
            </a:r>
            <a:br>
              <a:rPr lang="it-IT" dirty="0" smtClean="0"/>
            </a:br>
            <a:r>
              <a:rPr lang="it-IT" dirty="0" smtClean="0"/>
              <a:t>A MODERN MEGALOPOLIS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Similarities and Differences: </a:t>
            </a:r>
          </a:p>
          <a:p>
            <a:r>
              <a:rPr lang="en-US" dirty="0" smtClean="0"/>
              <a:t>C. Dickens' </a:t>
            </a:r>
            <a:r>
              <a:rPr lang="en-US" dirty="0" smtClean="0"/>
              <a:t>fiction and contemporary reality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egnaposto contenuto 6"/>
          <p:cNvGraphicFramePr>
            <a:graphicFrameLocks noGrp="1"/>
          </p:cNvGraphicFramePr>
          <p:nvPr>
            <p:ph idx="1"/>
          </p:nvPr>
        </p:nvGraphicFramePr>
        <p:xfrm>
          <a:off x="467544" y="2276872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GROWTH</a:t>
                      </a:r>
                      <a:r>
                        <a:rPr lang="it-IT" baseline="0" dirty="0" smtClean="0"/>
                        <a:t> OF POPULATION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1800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1900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London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900.000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6.000.000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1970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2000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Bombay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6.000.000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16.000.000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San Paolo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7.000.000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18.000.000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Shanghai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5.000.000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13.000.000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Law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averages</a:t>
            </a:r>
            <a:endParaRPr lang="it-IT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2699792" y="5229200"/>
          <a:ext cx="6096000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CHILD LABOUR</a:t>
                      </a:r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London (1850)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120.000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Bombay (2008)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68.000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467544" y="1196752"/>
          <a:ext cx="820891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2736304"/>
                <a:gridCol w="2736304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URBAN</a:t>
                      </a:r>
                      <a:r>
                        <a:rPr lang="it-IT" baseline="0" dirty="0" smtClean="0"/>
                        <a:t> POPULATION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1900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err="1" smtClean="0"/>
                        <a:t>Nowadays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3%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50%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2808312"/>
          </a:xfrm>
        </p:spPr>
        <p:txBody>
          <a:bodyPr>
            <a:normAutofit fontScale="92500" lnSpcReduction="20000"/>
          </a:bodyPr>
          <a:lstStyle/>
          <a:p>
            <a:r>
              <a:rPr lang="it-IT" dirty="0" err="1" smtClean="0"/>
              <a:t>It</a:t>
            </a:r>
            <a:r>
              <a:rPr lang="it-IT" dirty="0" smtClean="0"/>
              <a:t>’s </a:t>
            </a:r>
            <a:r>
              <a:rPr lang="it-IT" dirty="0" err="1" smtClean="0"/>
              <a:t>possible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say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London </a:t>
            </a:r>
            <a:r>
              <a:rPr lang="it-IT" dirty="0" err="1" smtClean="0"/>
              <a:t>was</a:t>
            </a:r>
            <a:r>
              <a:rPr lang="it-IT" dirty="0" smtClean="0"/>
              <a:t> the first “</a:t>
            </a:r>
            <a:r>
              <a:rPr lang="it-IT" dirty="0" err="1" smtClean="0"/>
              <a:t>megalopolis</a:t>
            </a:r>
            <a:r>
              <a:rPr lang="it-IT" dirty="0" smtClean="0"/>
              <a:t>”, </a:t>
            </a:r>
            <a:r>
              <a:rPr lang="it-IT" dirty="0" err="1" smtClean="0"/>
              <a:t>thanks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the </a:t>
            </a:r>
            <a:r>
              <a:rPr lang="it-IT" dirty="0" err="1" smtClean="0"/>
              <a:t>Agricultural</a:t>
            </a:r>
            <a:r>
              <a:rPr lang="it-IT" dirty="0" smtClean="0"/>
              <a:t> and the Industrial </a:t>
            </a:r>
            <a:r>
              <a:rPr lang="it-IT" dirty="0" err="1" smtClean="0"/>
              <a:t>revolutions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developed</a:t>
            </a:r>
            <a:r>
              <a:rPr lang="it-IT" dirty="0" smtClean="0"/>
              <a:t> London </a:t>
            </a:r>
            <a:r>
              <a:rPr lang="it-IT" dirty="0" err="1" smtClean="0"/>
              <a:t>urbanization</a:t>
            </a:r>
            <a:endParaRPr lang="it-IT" dirty="0" smtClean="0"/>
          </a:p>
          <a:p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happened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London </a:t>
            </a:r>
            <a:r>
              <a:rPr lang="it-IT" dirty="0" err="1" smtClean="0"/>
              <a:t>continues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happen</a:t>
            </a:r>
            <a:r>
              <a:rPr lang="it-IT" dirty="0" smtClean="0"/>
              <a:t> </a:t>
            </a:r>
            <a:r>
              <a:rPr lang="it-IT" dirty="0" err="1" smtClean="0"/>
              <a:t>even</a:t>
            </a:r>
            <a:r>
              <a:rPr lang="it-IT" dirty="0" smtClean="0"/>
              <a:t> more </a:t>
            </a:r>
            <a:r>
              <a:rPr lang="it-IT" dirty="0" err="1" smtClean="0"/>
              <a:t>faster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several</a:t>
            </a:r>
            <a:r>
              <a:rPr lang="it-IT" dirty="0" smtClean="0"/>
              <a:t> </a:t>
            </a:r>
            <a:r>
              <a:rPr lang="it-IT" dirty="0" err="1" smtClean="0"/>
              <a:t>cities</a:t>
            </a:r>
            <a:r>
              <a:rPr lang="it-IT" dirty="0" smtClean="0"/>
              <a:t> </a:t>
            </a:r>
            <a:r>
              <a:rPr lang="it-IT" dirty="0" err="1" smtClean="0"/>
              <a:t>nowadays</a:t>
            </a:r>
            <a:r>
              <a:rPr lang="it-IT" dirty="0" smtClean="0"/>
              <a:t> </a:t>
            </a:r>
          </a:p>
          <a:p>
            <a:r>
              <a:rPr lang="it-IT" dirty="0" smtClean="0"/>
              <a:t>Dickens </a:t>
            </a:r>
            <a:r>
              <a:rPr lang="it-IT" dirty="0" err="1" smtClean="0"/>
              <a:t>seems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understood</a:t>
            </a:r>
            <a:r>
              <a:rPr lang="it-IT" dirty="0" smtClean="0"/>
              <a:t> the </a:t>
            </a:r>
            <a:r>
              <a:rPr lang="it-IT" dirty="0" err="1" smtClean="0"/>
              <a:t>problems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such</a:t>
            </a:r>
            <a:r>
              <a:rPr lang="it-IT" dirty="0" smtClean="0"/>
              <a:t> a </a:t>
            </a:r>
            <a:r>
              <a:rPr lang="it-IT" dirty="0" err="1" smtClean="0"/>
              <a:t>process</a:t>
            </a:r>
            <a:r>
              <a:rPr lang="it-IT" dirty="0" smtClean="0"/>
              <a:t> and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tried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report </a:t>
            </a:r>
            <a:r>
              <a:rPr lang="it-IT" dirty="0" err="1" smtClean="0"/>
              <a:t>it</a:t>
            </a:r>
            <a:r>
              <a:rPr lang="it-IT" dirty="0" smtClean="0"/>
              <a:t>   </a:t>
            </a:r>
          </a:p>
          <a:p>
            <a:endParaRPr lang="en-US" dirty="0" smtClean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it-IT" dirty="0" err="1" smtClean="0"/>
              <a:t>Conclusion</a:t>
            </a:r>
            <a:endParaRPr lang="it-IT" dirty="0"/>
          </a:p>
        </p:txBody>
      </p:sp>
      <p:pic>
        <p:nvPicPr>
          <p:cNvPr id="2050" name="Picture 2" descr="http://i.telegraph.co.uk/multimedia/archive/02110/060_2110599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501008"/>
            <a:ext cx="3523235" cy="2204864"/>
          </a:xfrm>
          <a:prstGeom prst="rect">
            <a:avLst/>
          </a:prstGeom>
          <a:noFill/>
        </p:spPr>
      </p:pic>
      <p:pic>
        <p:nvPicPr>
          <p:cNvPr id="2052" name="Picture 4" descr="http://www.shunya.net/Pictures/NorthIndia/Calcutta/CalcuttaStreet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501008"/>
            <a:ext cx="3312368" cy="2200884"/>
          </a:xfrm>
          <a:prstGeom prst="rect">
            <a:avLst/>
          </a:prstGeom>
          <a:noFill/>
        </p:spPr>
      </p:pic>
      <p:sp>
        <p:nvSpPr>
          <p:cNvPr id="6" name="Segnaposto contenuto 2"/>
          <p:cNvSpPr txBox="1">
            <a:spLocks/>
          </p:cNvSpPr>
          <p:nvPr/>
        </p:nvSpPr>
        <p:spPr>
          <a:xfrm>
            <a:off x="2447256" y="5589240"/>
            <a:ext cx="6696744" cy="980728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“…but Dickens has done more: he has remained modern”                        - G. K. Chesterton</a:t>
            </a:r>
            <a:endParaRPr kumimoji="0" lang="it-IT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>
                <a:hlinkClick r:id="rId2"/>
              </a:rPr>
              <a:t>http://www.telegraph.co.uk/culture/</a:t>
            </a:r>
            <a:r>
              <a:rPr lang="it-IT" dirty="0" err="1" smtClean="0">
                <a:hlinkClick r:id="rId2"/>
              </a:rPr>
              <a:t>charles-dickens</a:t>
            </a:r>
            <a:r>
              <a:rPr lang="it-IT" dirty="0" smtClean="0">
                <a:hlinkClick r:id="rId2"/>
              </a:rPr>
              <a:t>/9018185/</a:t>
            </a:r>
            <a:r>
              <a:rPr lang="it-IT" dirty="0" err="1" smtClean="0">
                <a:hlinkClick r:id="rId2"/>
              </a:rPr>
              <a:t>Dickenss-London-in-pictures.html</a:t>
            </a:r>
            <a:endParaRPr lang="it-IT" dirty="0" smtClean="0"/>
          </a:p>
          <a:p>
            <a:r>
              <a:rPr lang="it-IT" dirty="0" smtClean="0">
                <a:hlinkClick r:id="rId3"/>
              </a:rPr>
              <a:t>http://charlesdickenspage.com/dickens_london.html</a:t>
            </a:r>
            <a:endParaRPr lang="it-IT" dirty="0" smtClean="0"/>
          </a:p>
          <a:p>
            <a:r>
              <a:rPr lang="it-IT" dirty="0" smtClean="0">
                <a:hlinkClick r:id="rId4"/>
              </a:rPr>
              <a:t>https://emiliashop.wordpress.com/2012/02/09/charles-dickens-e-henry-mayhew-un-doppio-bicentenario-ignorato/</a:t>
            </a:r>
            <a:endParaRPr lang="it-IT" dirty="0" smtClean="0"/>
          </a:p>
          <a:p>
            <a:r>
              <a:rPr lang="it-IT" dirty="0" smtClean="0">
                <a:hlinkClick r:id="rId5"/>
              </a:rPr>
              <a:t>http://data.un.org/Default.aspx</a:t>
            </a:r>
            <a:endParaRPr lang="it-IT" dirty="0" smtClean="0"/>
          </a:p>
          <a:p>
            <a:r>
              <a:rPr lang="it-IT" dirty="0" smtClean="0">
                <a:hlinkClick r:id="rId6"/>
              </a:rPr>
              <a:t>http://www.bl.uk/</a:t>
            </a:r>
            <a:r>
              <a:rPr lang="it-IT" dirty="0" err="1" smtClean="0">
                <a:hlinkClick r:id="rId6"/>
              </a:rPr>
              <a:t>romantics-and-victorians</a:t>
            </a:r>
            <a:r>
              <a:rPr lang="it-IT" dirty="0" smtClean="0">
                <a:hlinkClick r:id="rId6"/>
              </a:rPr>
              <a:t>/</a:t>
            </a:r>
            <a:r>
              <a:rPr lang="it-IT" dirty="0" err="1" smtClean="0">
                <a:hlinkClick r:id="rId6"/>
              </a:rPr>
              <a:t>articles</a:t>
            </a:r>
            <a:r>
              <a:rPr lang="it-IT" dirty="0" smtClean="0">
                <a:hlinkClick r:id="rId6"/>
              </a:rPr>
              <a:t>/</a:t>
            </a:r>
            <a:r>
              <a:rPr lang="it-IT" dirty="0" err="1" smtClean="0">
                <a:hlinkClick r:id="rId6"/>
              </a:rPr>
              <a:t>henry-mayhews-london-labour-and-the-london-poor</a:t>
            </a:r>
            <a:endParaRPr lang="it-IT" dirty="0" smtClean="0"/>
          </a:p>
          <a:p>
            <a:r>
              <a:rPr lang="it-IT" dirty="0" smtClean="0">
                <a:hlinkClick r:id="rId7"/>
              </a:rPr>
              <a:t>http://en.wikipedia.org/wiki/Urbanization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Sitography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purposes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work are:</a:t>
            </a:r>
          </a:p>
          <a:p>
            <a:endParaRPr lang="it-IT" dirty="0" smtClean="0"/>
          </a:p>
          <a:p>
            <a:pPr lvl="1">
              <a:buFont typeface="Arial" pitchFamily="34" charset="0"/>
              <a:buChar char="•"/>
            </a:pP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actualize</a:t>
            </a:r>
            <a:r>
              <a:rPr lang="it-IT" dirty="0" smtClean="0"/>
              <a:t> </a:t>
            </a:r>
            <a:r>
              <a:rPr lang="it-IT" dirty="0" err="1" smtClean="0"/>
              <a:t>themes</a:t>
            </a:r>
            <a:r>
              <a:rPr lang="it-IT" dirty="0" smtClean="0"/>
              <a:t> and </a:t>
            </a:r>
            <a:r>
              <a:rPr lang="it-IT" dirty="0" err="1" smtClean="0"/>
              <a:t>problems</a:t>
            </a:r>
            <a:r>
              <a:rPr lang="it-IT" dirty="0" smtClean="0"/>
              <a:t> </a:t>
            </a:r>
            <a:r>
              <a:rPr lang="it-IT" dirty="0" err="1" smtClean="0"/>
              <a:t>surfaced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smtClean="0"/>
              <a:t>Dickens’ </a:t>
            </a:r>
            <a:r>
              <a:rPr lang="it-IT" dirty="0" err="1" smtClean="0"/>
              <a:t>analysis</a:t>
            </a:r>
            <a:endParaRPr lang="it-IT" dirty="0" smtClean="0"/>
          </a:p>
          <a:p>
            <a:pPr lvl="1">
              <a:buFont typeface="Arial" pitchFamily="34" charset="0"/>
              <a:buChar char="•"/>
            </a:pPr>
            <a:endParaRPr lang="it-IT" dirty="0" smtClean="0"/>
          </a:p>
          <a:p>
            <a:pPr lvl="1">
              <a:buFont typeface="Arial" pitchFamily="34" charset="0"/>
              <a:buChar char="•"/>
            </a:pP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make</a:t>
            </a:r>
            <a:r>
              <a:rPr lang="it-IT" dirty="0" smtClean="0"/>
              <a:t> a </a:t>
            </a:r>
            <a:r>
              <a:rPr lang="it-IT" dirty="0" err="1" smtClean="0"/>
              <a:t>comparison</a:t>
            </a:r>
            <a:r>
              <a:rPr lang="it-IT" dirty="0" smtClean="0"/>
              <a:t> </a:t>
            </a:r>
            <a:r>
              <a:rPr lang="it-IT" dirty="0" err="1" smtClean="0"/>
              <a:t>between</a:t>
            </a:r>
            <a:r>
              <a:rPr lang="it-IT" dirty="0" smtClean="0"/>
              <a:t> the </a:t>
            </a:r>
            <a:r>
              <a:rPr lang="it-IT" dirty="0" err="1" smtClean="0"/>
              <a:t>past</a:t>
            </a:r>
            <a:r>
              <a:rPr lang="it-IT" dirty="0" smtClean="0"/>
              <a:t> and the </a:t>
            </a:r>
            <a:r>
              <a:rPr lang="it-IT" dirty="0" err="1" smtClean="0"/>
              <a:t>contemporary</a:t>
            </a:r>
            <a:r>
              <a:rPr lang="it-IT" dirty="0" smtClean="0"/>
              <a:t> </a:t>
            </a:r>
            <a:r>
              <a:rPr lang="it-IT" dirty="0" err="1" smtClean="0"/>
              <a:t>societies</a:t>
            </a:r>
            <a:endParaRPr lang="it-IT" dirty="0" smtClean="0"/>
          </a:p>
          <a:p>
            <a:pPr lvl="1">
              <a:buFont typeface="Arial" pitchFamily="34" charset="0"/>
              <a:buChar char="•"/>
            </a:pPr>
            <a:endParaRPr lang="it-IT" dirty="0" smtClean="0"/>
          </a:p>
          <a:p>
            <a:pPr lvl="1">
              <a:buFont typeface="Arial" pitchFamily="34" charset="0"/>
              <a:buChar char="•"/>
            </a:pP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find</a:t>
            </a:r>
            <a:r>
              <a:rPr lang="it-IT" dirty="0" smtClean="0"/>
              <a:t> out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past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remained</a:t>
            </a:r>
            <a:r>
              <a:rPr lang="it-IT" dirty="0" smtClean="0"/>
              <a:t> and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changed</a:t>
            </a:r>
            <a:endParaRPr lang="it-IT" dirty="0" smtClean="0"/>
          </a:p>
          <a:p>
            <a:pPr lvl="1">
              <a:buFont typeface="Arial" pitchFamily="34" charset="0"/>
              <a:buChar char="•"/>
            </a:pPr>
            <a:endParaRPr lang="it-IT" dirty="0" smtClean="0"/>
          </a:p>
          <a:p>
            <a:pPr lvl="1">
              <a:buFont typeface="Arial" pitchFamily="34" charset="0"/>
              <a:buChar char="•"/>
            </a:pPr>
            <a:endParaRPr lang="it-IT" dirty="0" smtClean="0"/>
          </a:p>
          <a:p>
            <a:pPr lvl="1">
              <a:buFont typeface="Arial" pitchFamily="34" charset="0"/>
              <a:buChar char="•"/>
            </a:pPr>
            <a:endParaRPr lang="it-IT" dirty="0" smtClean="0"/>
          </a:p>
          <a:p>
            <a:pPr lvl="1"/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AIMS AND OBJECTIVES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467951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Dickens’ </a:t>
            </a:r>
            <a:r>
              <a:rPr lang="it-IT" dirty="0" smtClean="0"/>
              <a:t>London</a:t>
            </a:r>
          </a:p>
          <a:p>
            <a:endParaRPr lang="it-IT" dirty="0" smtClean="0"/>
          </a:p>
          <a:p>
            <a:r>
              <a:rPr lang="it-IT" dirty="0" smtClean="0"/>
              <a:t>Henry </a:t>
            </a:r>
            <a:r>
              <a:rPr lang="it-IT" dirty="0" err="1" smtClean="0"/>
              <a:t>Mayhew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err="1" smtClean="0"/>
              <a:t>Modern</a:t>
            </a:r>
            <a:r>
              <a:rPr lang="it-IT" dirty="0" smtClean="0"/>
              <a:t> </a:t>
            </a:r>
            <a:r>
              <a:rPr lang="it-IT" dirty="0" err="1" smtClean="0"/>
              <a:t>Megalopolis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smtClean="0"/>
              <a:t>Dickens’ </a:t>
            </a:r>
            <a:r>
              <a:rPr lang="it-IT" dirty="0" smtClean="0"/>
              <a:t>London: a </a:t>
            </a:r>
            <a:r>
              <a:rPr lang="it-IT" dirty="0" err="1" smtClean="0"/>
              <a:t>Megalopolis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err="1" smtClean="0"/>
              <a:t>Law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averages</a:t>
            </a:r>
            <a:endParaRPr lang="it-IT" dirty="0" smtClean="0"/>
          </a:p>
          <a:p>
            <a:endParaRPr lang="it-IT" dirty="0" smtClean="0"/>
          </a:p>
          <a:p>
            <a:r>
              <a:rPr lang="it-IT" dirty="0" err="1" smtClean="0"/>
              <a:t>Conclusions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SUMMARY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2564904"/>
            <a:ext cx="8697144" cy="3589859"/>
          </a:xfrm>
        </p:spPr>
        <p:txBody>
          <a:bodyPr>
            <a:normAutofit/>
          </a:bodyPr>
          <a:lstStyle/>
          <a:p>
            <a:pPr lvl="1"/>
            <a:endParaRPr lang="it-IT" dirty="0" smtClean="0"/>
          </a:p>
          <a:p>
            <a:pPr lvl="1">
              <a:buFont typeface="Arial" pitchFamily="34" charset="0"/>
              <a:buChar char="•"/>
            </a:pPr>
            <a:r>
              <a:rPr lang="it-IT" dirty="0" smtClean="0"/>
              <a:t>A </a:t>
            </a:r>
            <a:r>
              <a:rPr lang="it-IT" dirty="0" err="1" smtClean="0"/>
              <a:t>great</a:t>
            </a:r>
            <a:r>
              <a:rPr lang="it-IT" dirty="0" smtClean="0"/>
              <a:t> </a:t>
            </a:r>
            <a:r>
              <a:rPr lang="it-IT" dirty="0" err="1" smtClean="0"/>
              <a:t>difference</a:t>
            </a:r>
            <a:r>
              <a:rPr lang="it-IT" dirty="0" smtClean="0"/>
              <a:t> </a:t>
            </a:r>
            <a:r>
              <a:rPr lang="it-IT" dirty="0" err="1" smtClean="0"/>
              <a:t>between</a:t>
            </a:r>
            <a:r>
              <a:rPr lang="it-IT" dirty="0" smtClean="0"/>
              <a:t> upper and middle </a:t>
            </a:r>
            <a:r>
              <a:rPr lang="it-IT" dirty="0" err="1" smtClean="0"/>
              <a:t>class</a:t>
            </a:r>
            <a:r>
              <a:rPr lang="it-IT" dirty="0" smtClean="0"/>
              <a:t> and </a:t>
            </a:r>
            <a:r>
              <a:rPr lang="it-IT" dirty="0" err="1" smtClean="0"/>
              <a:t>working</a:t>
            </a:r>
            <a:r>
              <a:rPr lang="it-IT" dirty="0" smtClean="0"/>
              <a:t> </a:t>
            </a:r>
            <a:r>
              <a:rPr lang="it-IT" dirty="0" err="1" smtClean="0"/>
              <a:t>class</a:t>
            </a:r>
            <a:r>
              <a:rPr lang="it-IT" dirty="0" smtClean="0"/>
              <a:t> and </a:t>
            </a:r>
            <a:r>
              <a:rPr lang="it-IT" dirty="0" err="1" smtClean="0"/>
              <a:t>paupers</a:t>
            </a:r>
            <a:r>
              <a:rPr lang="it-IT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it-IT" dirty="0" err="1" smtClean="0"/>
              <a:t>Largely</a:t>
            </a:r>
            <a:r>
              <a:rPr lang="it-IT" dirty="0" smtClean="0"/>
              <a:t> </a:t>
            </a:r>
            <a:r>
              <a:rPr lang="it-IT" dirty="0" err="1" smtClean="0"/>
              <a:t>diffused</a:t>
            </a:r>
            <a:r>
              <a:rPr lang="it-IT" dirty="0" smtClean="0"/>
              <a:t> </a:t>
            </a:r>
            <a:r>
              <a:rPr lang="it-IT" dirty="0" err="1" smtClean="0"/>
              <a:t>poverty</a:t>
            </a:r>
            <a:endParaRPr lang="it-IT" dirty="0" smtClean="0"/>
          </a:p>
          <a:p>
            <a:pPr lvl="1">
              <a:buFont typeface="Arial" pitchFamily="34" charset="0"/>
              <a:buChar char="•"/>
            </a:pPr>
            <a:r>
              <a:rPr lang="it-IT" dirty="0" err="1" smtClean="0"/>
              <a:t>Crowed</a:t>
            </a:r>
            <a:r>
              <a:rPr lang="it-IT" dirty="0" smtClean="0"/>
              <a:t> </a:t>
            </a:r>
            <a:r>
              <a:rPr lang="it-IT" dirty="0" err="1" smtClean="0"/>
              <a:t>places</a:t>
            </a:r>
            <a:r>
              <a:rPr lang="it-IT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it-IT" dirty="0" err="1" smtClean="0"/>
              <a:t>Mud</a:t>
            </a:r>
            <a:r>
              <a:rPr lang="it-IT" dirty="0" smtClean="0"/>
              <a:t> and </a:t>
            </a:r>
            <a:r>
              <a:rPr lang="it-IT" dirty="0" err="1" smtClean="0"/>
              <a:t>dirt</a:t>
            </a:r>
            <a:endParaRPr lang="it-IT" dirty="0" smtClean="0"/>
          </a:p>
          <a:p>
            <a:pPr lvl="1">
              <a:buFont typeface="Arial" pitchFamily="34" charset="0"/>
              <a:buChar char="•"/>
            </a:pPr>
            <a:r>
              <a:rPr lang="it-IT" dirty="0" err="1" smtClean="0"/>
              <a:t>Hawkers</a:t>
            </a:r>
            <a:r>
              <a:rPr lang="it-IT" dirty="0" smtClean="0"/>
              <a:t>, </a:t>
            </a:r>
            <a:r>
              <a:rPr lang="it-IT" dirty="0" err="1" smtClean="0"/>
              <a:t>thieves</a:t>
            </a:r>
            <a:r>
              <a:rPr lang="it-IT" dirty="0" smtClean="0"/>
              <a:t> and </a:t>
            </a:r>
            <a:r>
              <a:rPr lang="it-IT" dirty="0" err="1" smtClean="0"/>
              <a:t>vagabonds</a:t>
            </a:r>
            <a:endParaRPr lang="it-IT" dirty="0" smtClean="0"/>
          </a:p>
          <a:p>
            <a:pPr lvl="1">
              <a:buFont typeface="Arial" pitchFamily="34" charset="0"/>
              <a:buChar char="•"/>
            </a:pPr>
            <a:r>
              <a:rPr lang="it-IT" dirty="0" err="1" smtClean="0"/>
              <a:t>Child</a:t>
            </a:r>
            <a:r>
              <a:rPr lang="it-IT" dirty="0" smtClean="0"/>
              <a:t> </a:t>
            </a:r>
            <a:r>
              <a:rPr lang="it-IT" dirty="0" err="1" smtClean="0"/>
              <a:t>labour</a:t>
            </a:r>
            <a:r>
              <a:rPr lang="it-IT" dirty="0" smtClean="0"/>
              <a:t> and more </a:t>
            </a:r>
            <a:r>
              <a:rPr lang="it-IT" dirty="0" err="1" smtClean="0"/>
              <a:t>generally</a:t>
            </a:r>
            <a:r>
              <a:rPr lang="it-IT" dirty="0" smtClean="0"/>
              <a:t> </a:t>
            </a:r>
            <a:r>
              <a:rPr lang="it-IT" dirty="0" err="1" smtClean="0"/>
              <a:t>terrible</a:t>
            </a:r>
            <a:r>
              <a:rPr lang="it-IT" dirty="0" smtClean="0"/>
              <a:t> </a:t>
            </a:r>
            <a:r>
              <a:rPr lang="it-IT" dirty="0" err="1" smtClean="0"/>
              <a:t>conditions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</a:t>
            </a:r>
            <a:r>
              <a:rPr lang="it-IT" dirty="0" err="1" smtClean="0"/>
              <a:t>childood</a:t>
            </a:r>
            <a:r>
              <a:rPr lang="it-IT" dirty="0" smtClean="0"/>
              <a:t>, </a:t>
            </a:r>
            <a:r>
              <a:rPr lang="it-IT" dirty="0" err="1" smtClean="0"/>
              <a:t>as</a:t>
            </a:r>
            <a:r>
              <a:rPr lang="it-IT" dirty="0" smtClean="0"/>
              <a:t> no </a:t>
            </a:r>
            <a:r>
              <a:rPr lang="it-IT" dirty="0" err="1" smtClean="0"/>
              <a:t>education</a:t>
            </a:r>
            <a:r>
              <a:rPr lang="it-IT" dirty="0" smtClean="0"/>
              <a:t> and </a:t>
            </a:r>
            <a:r>
              <a:rPr lang="it-IT" dirty="0" err="1" smtClean="0"/>
              <a:t>starvation</a:t>
            </a:r>
            <a:r>
              <a:rPr lang="it-IT" dirty="0" smtClean="0"/>
              <a:t>  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3635896" cy="1484784"/>
          </a:xfrm>
        </p:spPr>
        <p:txBody>
          <a:bodyPr>
            <a:normAutofit/>
          </a:bodyPr>
          <a:lstStyle/>
          <a:p>
            <a:r>
              <a:rPr lang="it-IT" dirty="0" smtClean="0"/>
              <a:t>Dickens’ </a:t>
            </a:r>
            <a:r>
              <a:rPr lang="it-IT" dirty="0" smtClean="0"/>
              <a:t>London</a:t>
            </a:r>
            <a:endParaRPr lang="it-IT" dirty="0"/>
          </a:p>
        </p:txBody>
      </p:sp>
      <p:pic>
        <p:nvPicPr>
          <p:cNvPr id="5" name="Picture 2" descr="http://thumbs.media.smithsonianmag.com/filer/Sketches-by-Boz-Seven-Dials-631.jpg__800x600_q85_cro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77156" y="116632"/>
            <a:ext cx="5603902" cy="2664296"/>
          </a:xfrm>
          <a:prstGeom prst="rect">
            <a:avLst/>
          </a:prstGeom>
          <a:noFill/>
        </p:spPr>
      </p:pic>
      <p:sp>
        <p:nvSpPr>
          <p:cNvPr id="6" name="Segnaposto contenuto 2"/>
          <p:cNvSpPr txBox="1">
            <a:spLocks/>
          </p:cNvSpPr>
          <p:nvPr/>
        </p:nvSpPr>
        <p:spPr>
          <a:xfrm>
            <a:off x="0" y="1628800"/>
            <a:ext cx="3419872" cy="24482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it-IT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London </a:t>
            </a:r>
            <a:r>
              <a:rPr kumimoji="0" lang="it-IT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described</a:t>
            </a:r>
            <a:r>
              <a:rPr kumimoji="0" lang="it-IT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by</a:t>
            </a:r>
            <a:r>
              <a:rPr kumimoji="0" lang="it-IT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</a:t>
            </a:r>
            <a:r>
              <a:rPr kumimoji="0" lang="it-IT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charaterized</a:t>
            </a:r>
            <a:r>
              <a:rPr kumimoji="0" lang="it-IT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by</a:t>
            </a:r>
            <a:r>
              <a:rPr kumimoji="0" lang="it-IT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3356992"/>
            <a:ext cx="6588224" cy="2952328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Mayhew’s studies confirm that London was: </a:t>
            </a:r>
          </a:p>
          <a:p>
            <a:pPr lvl="1">
              <a:buFont typeface="Arial" pitchFamily="34" charset="0"/>
              <a:buChar char="•"/>
            </a:pPr>
            <a:r>
              <a:rPr lang="it-IT" dirty="0" err="1" smtClean="0"/>
              <a:t>Characterizeb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err="1" smtClean="0"/>
              <a:t>squalor</a:t>
            </a:r>
            <a:r>
              <a:rPr lang="it-IT" dirty="0" smtClean="0"/>
              <a:t> and </a:t>
            </a:r>
            <a:r>
              <a:rPr lang="it-IT" dirty="0" err="1" smtClean="0"/>
              <a:t>filth</a:t>
            </a:r>
            <a:endParaRPr lang="it-IT" dirty="0" smtClean="0"/>
          </a:p>
          <a:p>
            <a:pPr lvl="1">
              <a:buFont typeface="Arial" pitchFamily="34" charset="0"/>
              <a:buChar char="•"/>
            </a:pPr>
            <a:r>
              <a:rPr lang="it-IT" dirty="0" err="1" smtClean="0"/>
              <a:t>Lack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sanitation</a:t>
            </a:r>
            <a:r>
              <a:rPr lang="it-IT" dirty="0" smtClean="0"/>
              <a:t> and </a:t>
            </a:r>
            <a:r>
              <a:rPr lang="it-IT" dirty="0" err="1" smtClean="0"/>
              <a:t>hotbed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numerous</a:t>
            </a:r>
            <a:r>
              <a:rPr lang="it-IT" dirty="0" smtClean="0"/>
              <a:t> </a:t>
            </a:r>
            <a:r>
              <a:rPr lang="it-IT" dirty="0" err="1" smtClean="0"/>
              <a:t>diseases</a:t>
            </a:r>
            <a:r>
              <a:rPr lang="it-IT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it-IT" dirty="0" err="1" smtClean="0"/>
              <a:t>Overpopulated</a:t>
            </a:r>
            <a:r>
              <a:rPr lang="it-IT" dirty="0" smtClean="0"/>
              <a:t>, full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poors</a:t>
            </a:r>
            <a:r>
              <a:rPr lang="it-IT" dirty="0" smtClean="0"/>
              <a:t> </a:t>
            </a:r>
            <a:r>
              <a:rPr lang="it-IT" dirty="0" err="1" smtClean="0"/>
              <a:t>thath</a:t>
            </a:r>
            <a:r>
              <a:rPr lang="it-IT" dirty="0" smtClean="0"/>
              <a:t> </a:t>
            </a:r>
            <a:r>
              <a:rPr lang="it-IT" dirty="0" err="1" smtClean="0"/>
              <a:t>lived</a:t>
            </a:r>
            <a:r>
              <a:rPr lang="it-IT" dirty="0" smtClean="0"/>
              <a:t> in </a:t>
            </a:r>
            <a:r>
              <a:rPr lang="it-IT" dirty="0" err="1" smtClean="0"/>
              <a:t>awful</a:t>
            </a:r>
            <a:r>
              <a:rPr lang="it-IT" dirty="0" smtClean="0"/>
              <a:t> </a:t>
            </a:r>
            <a:r>
              <a:rPr lang="it-IT" dirty="0" err="1" smtClean="0"/>
              <a:t>conditions</a:t>
            </a:r>
            <a:endParaRPr lang="it-IT" dirty="0" smtClean="0"/>
          </a:p>
          <a:p>
            <a:pPr lvl="1" algn="r">
              <a:buFont typeface="Arial" pitchFamily="34" charset="0"/>
              <a:buChar char="•"/>
            </a:pPr>
            <a:r>
              <a:rPr lang="it-IT" dirty="0" err="1" smtClean="0"/>
              <a:t>Divided</a:t>
            </a:r>
            <a:r>
              <a:rPr lang="it-IT" dirty="0" smtClean="0"/>
              <a:t> </a:t>
            </a:r>
            <a:r>
              <a:rPr lang="it-IT" dirty="0" err="1" smtClean="0"/>
              <a:t>into</a:t>
            </a:r>
            <a:r>
              <a:rPr lang="it-IT" dirty="0" smtClean="0"/>
              <a:t> </a:t>
            </a:r>
            <a:r>
              <a:rPr lang="it-IT" dirty="0" err="1" smtClean="0"/>
              <a:t>two</a:t>
            </a:r>
            <a:r>
              <a:rPr lang="it-IT" dirty="0" smtClean="0"/>
              <a:t> big side: the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rich</a:t>
            </a:r>
            <a:r>
              <a:rPr lang="it-IT" dirty="0" smtClean="0"/>
              <a:t> </a:t>
            </a:r>
            <a:r>
              <a:rPr lang="it-IT" dirty="0" err="1" smtClean="0"/>
              <a:t>classes</a:t>
            </a:r>
            <a:r>
              <a:rPr lang="it-IT" dirty="0" smtClean="0"/>
              <a:t> and the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working</a:t>
            </a:r>
            <a:r>
              <a:rPr lang="it-IT" dirty="0" smtClean="0"/>
              <a:t> </a:t>
            </a:r>
            <a:r>
              <a:rPr lang="it-IT" dirty="0" err="1" smtClean="0"/>
              <a:t>calss</a:t>
            </a:r>
            <a:r>
              <a:rPr lang="it-IT" dirty="0" smtClean="0"/>
              <a:t>, </a:t>
            </a:r>
            <a:r>
              <a:rPr lang="it-IT" dirty="0" err="1" smtClean="0"/>
              <a:t>need</a:t>
            </a:r>
            <a:r>
              <a:rPr lang="it-IT" dirty="0" smtClean="0"/>
              <a:t>                                             and </a:t>
            </a:r>
            <a:r>
              <a:rPr lang="it-IT" dirty="0" err="1" smtClean="0"/>
              <a:t>criminality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it-IT" dirty="0" smtClean="0"/>
              <a:t>Henry </a:t>
            </a:r>
            <a:r>
              <a:rPr lang="it-IT" dirty="0" err="1" smtClean="0"/>
              <a:t>Mayhew</a:t>
            </a:r>
            <a:endParaRPr lang="it-IT" dirty="0"/>
          </a:p>
        </p:txBody>
      </p:sp>
      <p:pic>
        <p:nvPicPr>
          <p:cNvPr id="8194" name="Picture 2" descr="http://blogoup.electricstudiolt.netdna-cdn.com/wp-content/uploads/2010/10/London-Labou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1196752"/>
            <a:ext cx="2548830" cy="3901270"/>
          </a:xfrm>
          <a:prstGeom prst="rect">
            <a:avLst/>
          </a:prstGeom>
          <a:noFill/>
        </p:spPr>
      </p:pic>
      <p:sp>
        <p:nvSpPr>
          <p:cNvPr id="8" name="Segnaposto contenuto 2"/>
          <p:cNvSpPr txBox="1">
            <a:spLocks/>
          </p:cNvSpPr>
          <p:nvPr/>
        </p:nvSpPr>
        <p:spPr>
          <a:xfrm>
            <a:off x="0" y="1052736"/>
            <a:ext cx="6228184" cy="2520280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it-IT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H. </a:t>
            </a:r>
            <a:r>
              <a:rPr kumimoji="0" lang="it-IT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Mayhew</a:t>
            </a:r>
            <a:r>
              <a:rPr kumimoji="0" lang="it-IT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(1812-1887) </a:t>
            </a:r>
            <a:r>
              <a:rPr kumimoji="0" lang="it-IT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was</a:t>
            </a:r>
            <a:r>
              <a:rPr kumimoji="0" lang="it-IT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</a:t>
            </a:r>
            <a:r>
              <a:rPr kumimoji="0" lang="it-IT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english </a:t>
            </a:r>
            <a:r>
              <a:rPr kumimoji="0" lang="it-IT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journalist</a:t>
            </a:r>
            <a:r>
              <a:rPr kumimoji="0" lang="it-IT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social </a:t>
            </a:r>
            <a:r>
              <a:rPr kumimoji="0" lang="it-IT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researcher</a:t>
            </a:r>
            <a:endParaRPr kumimoji="0" lang="it-IT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 published the book series </a:t>
            </a:r>
            <a:r>
              <a:rPr kumimoji="0" lang="en-US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London </a:t>
            </a:r>
            <a:r>
              <a:rPr kumimoji="0" lang="en-US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Labour</a:t>
            </a:r>
            <a:r>
              <a:rPr kumimoji="0" lang="en-US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the London Poor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(1851), a groundbreaking and influential survey of the city's poor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Dickens gained at Mayhew’s research to recreate London as the setting of his novels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4176464"/>
          </a:xfrm>
        </p:spPr>
        <p:txBody>
          <a:bodyPr>
            <a:normAutofit/>
          </a:bodyPr>
          <a:lstStyle/>
          <a:p>
            <a:r>
              <a:rPr lang="it-IT" dirty="0" smtClean="0"/>
              <a:t>Dickens’ </a:t>
            </a:r>
            <a:r>
              <a:rPr lang="it-IT" dirty="0" smtClean="0"/>
              <a:t>London </a:t>
            </a:r>
            <a:r>
              <a:rPr lang="it-IT" dirty="0" err="1" smtClean="0"/>
              <a:t>seems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some in common </a:t>
            </a:r>
            <a:r>
              <a:rPr lang="it-IT" dirty="0" err="1" smtClean="0"/>
              <a:t>with</a:t>
            </a:r>
            <a:r>
              <a:rPr lang="it-IT" dirty="0" smtClean="0"/>
              <a:t> the </a:t>
            </a:r>
            <a:r>
              <a:rPr lang="it-IT" dirty="0" err="1" smtClean="0"/>
              <a:t>modern</a:t>
            </a:r>
            <a:r>
              <a:rPr lang="it-IT" dirty="0" smtClean="0"/>
              <a:t> </a:t>
            </a:r>
            <a:r>
              <a:rPr lang="it-IT" dirty="0" err="1" smtClean="0"/>
              <a:t>megalopolis</a:t>
            </a:r>
            <a:r>
              <a:rPr lang="it-IT" dirty="0" smtClean="0"/>
              <a:t>. </a:t>
            </a:r>
            <a:r>
              <a:rPr lang="it-IT" dirty="0" err="1" smtClean="0"/>
              <a:t>Indeed</a:t>
            </a:r>
            <a:r>
              <a:rPr lang="it-IT" dirty="0" smtClean="0"/>
              <a:t>, </a:t>
            </a:r>
            <a:r>
              <a:rPr lang="it-IT" dirty="0" err="1" smtClean="0"/>
              <a:t>also</a:t>
            </a:r>
            <a:r>
              <a:rPr lang="it-IT" dirty="0" smtClean="0"/>
              <a:t> the </a:t>
            </a:r>
            <a:r>
              <a:rPr lang="it-IT" dirty="0" err="1" smtClean="0"/>
              <a:t>problems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mega-cities</a:t>
            </a:r>
            <a:r>
              <a:rPr lang="it-IT" dirty="0" smtClean="0"/>
              <a:t> </a:t>
            </a:r>
            <a:r>
              <a:rPr lang="it-IT" dirty="0" err="1" smtClean="0"/>
              <a:t>nowadays</a:t>
            </a:r>
            <a:r>
              <a:rPr lang="it-IT" dirty="0" smtClean="0"/>
              <a:t> are:</a:t>
            </a:r>
          </a:p>
          <a:p>
            <a:pPr lvl="1">
              <a:buFont typeface="Arial" pitchFamily="34" charset="0"/>
              <a:buChar char="•"/>
            </a:pPr>
            <a:r>
              <a:rPr lang="it-IT" dirty="0" err="1" smtClean="0"/>
              <a:t>Overpopulation</a:t>
            </a:r>
            <a:endParaRPr lang="it-IT" dirty="0" smtClean="0"/>
          </a:p>
          <a:p>
            <a:pPr lvl="1">
              <a:buFont typeface="Arial" pitchFamily="34" charset="0"/>
              <a:buChar char="•"/>
            </a:pPr>
            <a:r>
              <a:rPr lang="it-IT" dirty="0" smtClean="0"/>
              <a:t>An </a:t>
            </a:r>
            <a:r>
              <a:rPr lang="it-IT" dirty="0" err="1" smtClean="0"/>
              <a:t>huge</a:t>
            </a:r>
            <a:r>
              <a:rPr lang="it-IT" dirty="0" smtClean="0"/>
              <a:t> gap </a:t>
            </a:r>
            <a:r>
              <a:rPr lang="it-IT" dirty="0" err="1" smtClean="0"/>
              <a:t>between</a:t>
            </a:r>
            <a:r>
              <a:rPr lang="it-IT" dirty="0" smtClean="0"/>
              <a:t> the </a:t>
            </a:r>
            <a:r>
              <a:rPr lang="it-IT" dirty="0" err="1" smtClean="0"/>
              <a:t>riches</a:t>
            </a:r>
            <a:r>
              <a:rPr lang="it-IT" dirty="0" smtClean="0"/>
              <a:t> and the </a:t>
            </a:r>
            <a:r>
              <a:rPr lang="it-IT" dirty="0" err="1" smtClean="0"/>
              <a:t>poors</a:t>
            </a:r>
            <a:endParaRPr lang="it-IT" dirty="0" smtClean="0"/>
          </a:p>
          <a:p>
            <a:pPr lvl="1">
              <a:buFont typeface="Arial" pitchFamily="34" charset="0"/>
              <a:buChar char="•"/>
            </a:pPr>
            <a:r>
              <a:rPr lang="it-IT" dirty="0" err="1" smtClean="0"/>
              <a:t>Ambiental</a:t>
            </a:r>
            <a:r>
              <a:rPr lang="it-IT" dirty="0" smtClean="0"/>
              <a:t> </a:t>
            </a:r>
            <a:r>
              <a:rPr lang="it-IT" dirty="0" err="1" smtClean="0"/>
              <a:t>sustainability</a:t>
            </a:r>
            <a:r>
              <a:rPr lang="it-IT" dirty="0" smtClean="0"/>
              <a:t> and </a:t>
            </a:r>
            <a:r>
              <a:rPr lang="it-IT" dirty="0" err="1" smtClean="0"/>
              <a:t>pollution</a:t>
            </a:r>
            <a:endParaRPr lang="it-IT" dirty="0" smtClean="0"/>
          </a:p>
          <a:p>
            <a:pPr lvl="1">
              <a:buFont typeface="Arial" pitchFamily="34" charset="0"/>
              <a:buChar char="•"/>
            </a:pPr>
            <a:r>
              <a:rPr lang="it-IT" dirty="0" err="1" smtClean="0"/>
              <a:t>Criminality</a:t>
            </a:r>
            <a:r>
              <a:rPr lang="it-IT" dirty="0" smtClean="0"/>
              <a:t> and </a:t>
            </a:r>
            <a:r>
              <a:rPr lang="it-IT" dirty="0" err="1" smtClean="0"/>
              <a:t>noneffective</a:t>
            </a:r>
            <a:r>
              <a:rPr lang="it-IT" dirty="0" smtClean="0"/>
              <a:t> </a:t>
            </a:r>
            <a:r>
              <a:rPr lang="it-IT" dirty="0" err="1" smtClean="0"/>
              <a:t>laws</a:t>
            </a:r>
            <a:endParaRPr lang="it-IT" dirty="0" smtClean="0"/>
          </a:p>
          <a:p>
            <a:pPr lvl="1">
              <a:buFont typeface="Arial" pitchFamily="34" charset="0"/>
              <a:buChar char="•"/>
            </a:pPr>
            <a:r>
              <a:rPr lang="it-IT" dirty="0" err="1" smtClean="0"/>
              <a:t>Extended</a:t>
            </a:r>
            <a:r>
              <a:rPr lang="it-IT" dirty="0" smtClean="0"/>
              <a:t> </a:t>
            </a:r>
            <a:r>
              <a:rPr lang="it-IT" dirty="0" err="1" smtClean="0"/>
              <a:t>destitute</a:t>
            </a:r>
            <a:r>
              <a:rPr lang="it-IT" dirty="0" smtClean="0"/>
              <a:t> and </a:t>
            </a:r>
            <a:r>
              <a:rPr lang="it-IT" dirty="0" err="1" smtClean="0"/>
              <a:t>not-healty</a:t>
            </a:r>
            <a:r>
              <a:rPr lang="it-IT" dirty="0" smtClean="0"/>
              <a:t> </a:t>
            </a:r>
            <a:r>
              <a:rPr lang="it-IT" dirty="0" err="1" smtClean="0"/>
              <a:t>areas</a:t>
            </a:r>
            <a:r>
              <a:rPr lang="it-IT" dirty="0" smtClean="0"/>
              <a:t> </a:t>
            </a:r>
            <a:r>
              <a:rPr lang="it-IT" dirty="0" err="1" smtClean="0"/>
              <a:t>lacking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services</a:t>
            </a:r>
            <a:r>
              <a:rPr lang="it-IT" dirty="0" smtClean="0"/>
              <a:t> and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food</a:t>
            </a:r>
            <a:r>
              <a:rPr lang="it-IT" dirty="0" smtClean="0"/>
              <a:t> and water </a:t>
            </a:r>
            <a:r>
              <a:rPr lang="it-IT" dirty="0" err="1" smtClean="0"/>
              <a:t>provisions</a:t>
            </a:r>
            <a:r>
              <a:rPr lang="it-IT" dirty="0" smtClean="0"/>
              <a:t>, </a:t>
            </a:r>
            <a:r>
              <a:rPr lang="it-IT" dirty="0" err="1" smtClean="0"/>
              <a:t>wracked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err="1" smtClean="0"/>
              <a:t>criminality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0"/>
            <a:ext cx="7859216" cy="1143000"/>
          </a:xfrm>
        </p:spPr>
        <p:txBody>
          <a:bodyPr/>
          <a:lstStyle/>
          <a:p>
            <a:r>
              <a:rPr lang="it-IT" dirty="0" err="1" smtClean="0"/>
              <a:t>Modern</a:t>
            </a:r>
            <a:r>
              <a:rPr lang="it-IT" dirty="0" smtClean="0"/>
              <a:t> </a:t>
            </a:r>
            <a:r>
              <a:rPr lang="it-IT" dirty="0" err="1" smtClean="0"/>
              <a:t>Megalopolis</a:t>
            </a:r>
            <a:endParaRPr lang="it-IT" dirty="0"/>
          </a:p>
        </p:txBody>
      </p:sp>
      <p:pic>
        <p:nvPicPr>
          <p:cNvPr id="7170" name="Picture 2" descr="http://www.valledaostamontagna.com/wp-content/uploads/2010/12/DSC_02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581128"/>
            <a:ext cx="3240360" cy="21518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err="1" smtClean="0"/>
              <a:t>Both</a:t>
            </a:r>
            <a:r>
              <a:rPr lang="it-IT" dirty="0" smtClean="0"/>
              <a:t> London in the IX </a:t>
            </a:r>
            <a:r>
              <a:rPr lang="it-IT" dirty="0" err="1" smtClean="0"/>
              <a:t>century</a:t>
            </a:r>
            <a:r>
              <a:rPr lang="it-IT" dirty="0" smtClean="0"/>
              <a:t> and </a:t>
            </a:r>
            <a:r>
              <a:rPr lang="it-IT" dirty="0" err="1" smtClean="0"/>
              <a:t>modern</a:t>
            </a:r>
            <a:r>
              <a:rPr lang="it-IT" dirty="0" smtClean="0"/>
              <a:t> </a:t>
            </a:r>
            <a:r>
              <a:rPr lang="it-IT" dirty="0" err="1" smtClean="0"/>
              <a:t>megalopolis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in common the </a:t>
            </a:r>
            <a:r>
              <a:rPr lang="it-IT" dirty="0" err="1" smtClean="0"/>
              <a:t>process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urbanization</a:t>
            </a:r>
            <a:r>
              <a:rPr lang="it-IT" dirty="0" smtClean="0"/>
              <a:t>, </a:t>
            </a:r>
            <a:r>
              <a:rPr lang="it-IT" dirty="0" err="1" smtClean="0"/>
              <a:t>made</a:t>
            </a:r>
            <a:r>
              <a:rPr lang="it-IT" dirty="0" smtClean="0"/>
              <a:t> up </a:t>
            </a:r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err="1" smtClean="0"/>
              <a:t>three</a:t>
            </a:r>
            <a:r>
              <a:rPr lang="it-IT" dirty="0" smtClean="0"/>
              <a:t> </a:t>
            </a:r>
            <a:r>
              <a:rPr lang="it-IT" dirty="0" err="1" smtClean="0"/>
              <a:t>phases</a:t>
            </a:r>
            <a:r>
              <a:rPr lang="it-IT" dirty="0" smtClean="0"/>
              <a:t>: the </a:t>
            </a:r>
            <a:r>
              <a:rPr lang="it-IT" dirty="0" err="1" smtClean="0"/>
              <a:t>migration</a:t>
            </a:r>
            <a:r>
              <a:rPr lang="it-IT" dirty="0" smtClean="0"/>
              <a:t>, the </a:t>
            </a:r>
            <a:r>
              <a:rPr lang="it-IT" dirty="0" err="1" smtClean="0"/>
              <a:t>economic</a:t>
            </a:r>
            <a:r>
              <a:rPr lang="it-IT" dirty="0" smtClean="0"/>
              <a:t> </a:t>
            </a:r>
            <a:r>
              <a:rPr lang="it-IT" dirty="0" err="1" smtClean="0"/>
              <a:t>development</a:t>
            </a:r>
            <a:r>
              <a:rPr lang="it-IT" dirty="0" smtClean="0"/>
              <a:t> and the </a:t>
            </a:r>
            <a:r>
              <a:rPr lang="it-IT" dirty="0" err="1" smtClean="0"/>
              <a:t>evolution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transport</a:t>
            </a:r>
            <a:r>
              <a:rPr lang="it-IT" dirty="0" smtClean="0"/>
              <a:t>.</a:t>
            </a:r>
          </a:p>
          <a:p>
            <a:pPr lvl="1"/>
            <a:endParaRPr lang="it-IT" dirty="0" smtClean="0"/>
          </a:p>
          <a:p>
            <a:r>
              <a:rPr lang="it-IT" dirty="0" smtClean="0"/>
              <a:t>The </a:t>
            </a:r>
            <a:r>
              <a:rPr lang="it-IT" dirty="0" err="1" smtClean="0"/>
              <a:t>migration</a:t>
            </a:r>
            <a:r>
              <a:rPr lang="it-IT" dirty="0" smtClean="0"/>
              <a:t>: the </a:t>
            </a:r>
            <a:r>
              <a:rPr lang="it-IT" dirty="0" err="1" smtClean="0"/>
              <a:t>move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many</a:t>
            </a:r>
            <a:r>
              <a:rPr lang="it-IT" dirty="0" smtClean="0"/>
              <a:t> people </a:t>
            </a:r>
            <a:r>
              <a:rPr lang="it-IT" dirty="0" err="1" smtClean="0"/>
              <a:t>to</a:t>
            </a:r>
            <a:r>
              <a:rPr lang="it-IT" dirty="0" smtClean="0"/>
              <a:t> the </a:t>
            </a:r>
            <a:r>
              <a:rPr lang="it-IT" dirty="0" err="1" smtClean="0"/>
              <a:t>cities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the first cause </a:t>
            </a:r>
            <a:r>
              <a:rPr lang="it-IT" dirty="0" err="1" smtClean="0"/>
              <a:t>of</a:t>
            </a:r>
            <a:r>
              <a:rPr lang="it-IT" dirty="0" smtClean="0"/>
              <a:t> the city </a:t>
            </a:r>
            <a:r>
              <a:rPr lang="it-IT" dirty="0" err="1" smtClean="0"/>
              <a:t>development</a:t>
            </a:r>
            <a:r>
              <a:rPr lang="it-IT" dirty="0" smtClean="0"/>
              <a:t>. </a:t>
            </a:r>
          </a:p>
          <a:p>
            <a:pPr lvl="1">
              <a:buFont typeface="Arial" pitchFamily="34" charset="0"/>
              <a:buChar char="•"/>
            </a:pPr>
            <a:r>
              <a:rPr lang="it-IT" dirty="0" smtClean="0"/>
              <a:t>The </a:t>
            </a:r>
            <a:r>
              <a:rPr lang="it-IT" dirty="0" err="1" smtClean="0"/>
              <a:t>migration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smtClean="0"/>
              <a:t>Dickens’ </a:t>
            </a:r>
            <a:r>
              <a:rPr lang="it-IT" dirty="0" smtClean="0"/>
              <a:t>London </a:t>
            </a: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dirty="0" err="1" smtClean="0"/>
              <a:t>generated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the </a:t>
            </a:r>
            <a:r>
              <a:rPr lang="it-IT" dirty="0" err="1" smtClean="0"/>
              <a:t>Agricultural</a:t>
            </a:r>
            <a:r>
              <a:rPr lang="it-IT" dirty="0" smtClean="0"/>
              <a:t> </a:t>
            </a:r>
            <a:r>
              <a:rPr lang="it-IT" dirty="0" err="1" smtClean="0"/>
              <a:t>revolution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caused</a:t>
            </a:r>
            <a:r>
              <a:rPr lang="it-IT" dirty="0" smtClean="0"/>
              <a:t> </a:t>
            </a:r>
            <a:r>
              <a:rPr lang="it-IT" dirty="0" err="1" smtClean="0"/>
              <a:t>many</a:t>
            </a:r>
            <a:r>
              <a:rPr lang="it-IT" dirty="0" smtClean="0"/>
              <a:t> </a:t>
            </a:r>
            <a:r>
              <a:rPr lang="it-IT" dirty="0" err="1" smtClean="0"/>
              <a:t>unemployed</a:t>
            </a:r>
            <a:r>
              <a:rPr lang="it-IT" dirty="0" smtClean="0"/>
              <a:t> </a:t>
            </a:r>
            <a:r>
              <a:rPr lang="it-IT" dirty="0" err="1" smtClean="0"/>
              <a:t>who</a:t>
            </a:r>
            <a:r>
              <a:rPr lang="it-IT" dirty="0" smtClean="0"/>
              <a:t> </a:t>
            </a:r>
            <a:r>
              <a:rPr lang="it-IT" dirty="0" err="1" smtClean="0"/>
              <a:t>moved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the city</a:t>
            </a:r>
          </a:p>
          <a:p>
            <a:pPr lvl="1">
              <a:buFont typeface="Arial" pitchFamily="34" charset="0"/>
              <a:buChar char="•"/>
            </a:pPr>
            <a:r>
              <a:rPr lang="it-IT" dirty="0" err="1" smtClean="0"/>
              <a:t>Here</a:t>
            </a:r>
            <a:r>
              <a:rPr lang="it-IT" dirty="0" smtClean="0"/>
              <a:t> and </a:t>
            </a:r>
            <a:r>
              <a:rPr lang="it-IT" dirty="0" err="1" smtClean="0"/>
              <a:t>now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natural</a:t>
            </a:r>
            <a:r>
              <a:rPr lang="it-IT" dirty="0" smtClean="0"/>
              <a:t> </a:t>
            </a:r>
            <a:r>
              <a:rPr lang="it-IT" dirty="0" err="1" smtClean="0"/>
              <a:t>consequence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baby boom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Dickens’ </a:t>
            </a:r>
            <a:r>
              <a:rPr lang="it-IT" dirty="0" smtClean="0"/>
              <a:t>London: a </a:t>
            </a:r>
            <a:r>
              <a:rPr lang="it-IT" dirty="0" err="1" smtClean="0"/>
              <a:t>Megalopolis</a:t>
            </a: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412776"/>
            <a:ext cx="5976664" cy="4525963"/>
          </a:xfrm>
        </p:spPr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economic</a:t>
            </a:r>
            <a:r>
              <a:rPr lang="it-IT" dirty="0" smtClean="0"/>
              <a:t> </a:t>
            </a:r>
            <a:r>
              <a:rPr lang="it-IT" dirty="0" err="1" smtClean="0"/>
              <a:t>development</a:t>
            </a:r>
            <a:r>
              <a:rPr lang="it-IT" dirty="0" smtClean="0"/>
              <a:t>: </a:t>
            </a:r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both</a:t>
            </a:r>
            <a:r>
              <a:rPr lang="it-IT" dirty="0" smtClean="0"/>
              <a:t> a </a:t>
            </a:r>
            <a:r>
              <a:rPr lang="it-IT" dirty="0" err="1" smtClean="0"/>
              <a:t>consequence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new</a:t>
            </a:r>
            <a:r>
              <a:rPr lang="it-IT" dirty="0" smtClean="0"/>
              <a:t> </a:t>
            </a:r>
            <a:r>
              <a:rPr lang="it-IT" dirty="0" err="1" smtClean="0"/>
              <a:t>manpower</a:t>
            </a:r>
            <a:r>
              <a:rPr lang="it-IT" dirty="0" smtClean="0"/>
              <a:t> and a cause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boosts</a:t>
            </a:r>
            <a:r>
              <a:rPr lang="it-IT" dirty="0" smtClean="0"/>
              <a:t> the </a:t>
            </a:r>
            <a:r>
              <a:rPr lang="it-IT" dirty="0" err="1" smtClean="0"/>
              <a:t>development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city.</a:t>
            </a:r>
          </a:p>
          <a:p>
            <a:pPr lvl="1">
              <a:buFont typeface="Arial" pitchFamily="34" charset="0"/>
              <a:buChar char="•"/>
            </a:pPr>
            <a:r>
              <a:rPr lang="it-IT" dirty="0" smtClean="0"/>
              <a:t>The Industrial </a:t>
            </a:r>
            <a:r>
              <a:rPr lang="it-IT" dirty="0" err="1" smtClean="0"/>
              <a:t>Revolution</a:t>
            </a:r>
            <a:r>
              <a:rPr lang="it-IT" dirty="0" smtClean="0"/>
              <a:t> </a:t>
            </a:r>
            <a:r>
              <a:rPr lang="it-IT" dirty="0" err="1" smtClean="0"/>
              <a:t>was</a:t>
            </a:r>
            <a:r>
              <a:rPr lang="it-IT" dirty="0" smtClean="0"/>
              <a:t> </a:t>
            </a:r>
            <a:r>
              <a:rPr lang="it-IT" dirty="0" err="1" smtClean="0"/>
              <a:t>fundamental</a:t>
            </a:r>
            <a:r>
              <a:rPr lang="it-IT" dirty="0" smtClean="0"/>
              <a:t> in London’s </a:t>
            </a:r>
            <a:r>
              <a:rPr lang="it-IT" dirty="0" err="1" smtClean="0"/>
              <a:t>advancement</a:t>
            </a:r>
            <a:r>
              <a:rPr lang="it-IT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it-IT" dirty="0" err="1" smtClean="0"/>
              <a:t>Nowadays</a:t>
            </a:r>
            <a:r>
              <a:rPr lang="it-IT" dirty="0" smtClean="0"/>
              <a:t> </a:t>
            </a:r>
            <a:r>
              <a:rPr lang="it-IT" dirty="0" err="1" smtClean="0"/>
              <a:t>growths</a:t>
            </a:r>
            <a:r>
              <a:rPr lang="it-IT" dirty="0" smtClean="0"/>
              <a:t> in industrial </a:t>
            </a:r>
            <a:r>
              <a:rPr lang="it-IT" dirty="0" err="1" smtClean="0"/>
              <a:t>productivity</a:t>
            </a:r>
            <a:r>
              <a:rPr lang="it-IT" dirty="0" smtClean="0"/>
              <a:t> and in </a:t>
            </a:r>
            <a:r>
              <a:rPr lang="it-IT" dirty="0" err="1" smtClean="0"/>
              <a:t>financy</a:t>
            </a:r>
            <a:r>
              <a:rPr lang="it-IT" dirty="0" smtClean="0"/>
              <a:t> </a:t>
            </a:r>
            <a:r>
              <a:rPr lang="it-IT" dirty="0" err="1" smtClean="0"/>
              <a:t>increase</a:t>
            </a:r>
            <a:r>
              <a:rPr lang="it-IT" dirty="0" smtClean="0"/>
              <a:t> the </a:t>
            </a:r>
            <a:r>
              <a:rPr lang="it-IT" dirty="0" err="1" smtClean="0"/>
              <a:t>urbanization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it-IT" dirty="0" smtClean="0"/>
              <a:t>Dickens’ </a:t>
            </a:r>
            <a:r>
              <a:rPr lang="it-IT" dirty="0" smtClean="0"/>
              <a:t>London: a </a:t>
            </a:r>
            <a:r>
              <a:rPr lang="it-IT" dirty="0" err="1" smtClean="0"/>
              <a:t>Megalopolis</a:t>
            </a:r>
            <a:endParaRPr lang="it-IT" dirty="0" smtClean="0"/>
          </a:p>
        </p:txBody>
      </p:sp>
      <p:pic>
        <p:nvPicPr>
          <p:cNvPr id="5122" name="Picture 2" descr="http://upload.wikimedia.org/wikipedia/commons/c/c8/Dore_Lond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7247" y="2060848"/>
            <a:ext cx="3456753" cy="29249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evolution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transport</a:t>
            </a:r>
            <a:r>
              <a:rPr lang="it-IT" dirty="0" smtClean="0"/>
              <a:t>: </a:t>
            </a:r>
            <a:r>
              <a:rPr lang="it-IT" dirty="0" err="1" smtClean="0"/>
              <a:t>cities</a:t>
            </a:r>
            <a:r>
              <a:rPr lang="it-IT" dirty="0" smtClean="0"/>
              <a:t> are </a:t>
            </a:r>
            <a:r>
              <a:rPr lang="it-IT" dirty="0" err="1" smtClean="0"/>
              <a:t>historically</a:t>
            </a:r>
            <a:r>
              <a:rPr lang="it-IT" dirty="0" smtClean="0"/>
              <a:t> </a:t>
            </a:r>
            <a:r>
              <a:rPr lang="it-IT" dirty="0" err="1" smtClean="0"/>
              <a:t>extended</a:t>
            </a:r>
            <a:r>
              <a:rPr lang="it-IT" dirty="0" smtClean="0"/>
              <a:t> in relation </a:t>
            </a:r>
            <a:r>
              <a:rPr lang="it-IT" dirty="0" err="1" smtClean="0"/>
              <a:t>to</a:t>
            </a:r>
            <a:r>
              <a:rPr lang="it-IT" dirty="0" smtClean="0"/>
              <a:t> the </a:t>
            </a:r>
            <a:r>
              <a:rPr lang="it-IT" dirty="0" err="1" smtClean="0"/>
              <a:t>predominant</a:t>
            </a:r>
            <a:r>
              <a:rPr lang="it-IT" dirty="0" smtClean="0"/>
              <a:t> </a:t>
            </a:r>
            <a:r>
              <a:rPr lang="it-IT" dirty="0" err="1" smtClean="0"/>
              <a:t>means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transport</a:t>
            </a:r>
            <a:r>
              <a:rPr lang="it-IT" dirty="0" smtClean="0"/>
              <a:t>. </a:t>
            </a:r>
          </a:p>
          <a:p>
            <a:pPr lvl="1">
              <a:buFont typeface="Arial" pitchFamily="34" charset="0"/>
              <a:buChar char="•"/>
            </a:pPr>
            <a:r>
              <a:rPr lang="it-IT" dirty="0" smtClean="0"/>
              <a:t>In the XIX </a:t>
            </a:r>
            <a:r>
              <a:rPr lang="it-IT" dirty="0" err="1" smtClean="0"/>
              <a:t>century</a:t>
            </a:r>
            <a:r>
              <a:rPr lang="it-IT" dirty="0" smtClean="0"/>
              <a:t>, the </a:t>
            </a:r>
            <a:r>
              <a:rPr lang="it-IT" dirty="0" err="1" smtClean="0"/>
              <a:t>development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cars</a:t>
            </a:r>
            <a:r>
              <a:rPr lang="it-IT" dirty="0" smtClean="0"/>
              <a:t> and </a:t>
            </a:r>
            <a:r>
              <a:rPr lang="it-IT" dirty="0" err="1" smtClean="0"/>
              <a:t>railways</a:t>
            </a:r>
            <a:r>
              <a:rPr lang="it-IT" dirty="0" smtClean="0"/>
              <a:t> </a:t>
            </a:r>
            <a:r>
              <a:rPr lang="it-IT" dirty="0" err="1" smtClean="0"/>
              <a:t>allowed</a:t>
            </a:r>
            <a:r>
              <a:rPr lang="it-IT" dirty="0" smtClean="0"/>
              <a:t> </a:t>
            </a:r>
            <a:r>
              <a:rPr lang="it-IT" dirty="0" err="1" smtClean="0"/>
              <a:t>faster</a:t>
            </a:r>
            <a:r>
              <a:rPr lang="it-IT" dirty="0" smtClean="0"/>
              <a:t> </a:t>
            </a:r>
            <a:r>
              <a:rPr lang="it-IT" dirty="0" err="1" smtClean="0"/>
              <a:t>transfers</a:t>
            </a:r>
            <a:r>
              <a:rPr lang="it-IT" dirty="0" smtClean="0"/>
              <a:t> and, </a:t>
            </a:r>
            <a:r>
              <a:rPr lang="it-IT" dirty="0" err="1" smtClean="0"/>
              <a:t>as</a:t>
            </a:r>
            <a:r>
              <a:rPr lang="it-IT" dirty="0" smtClean="0"/>
              <a:t> a </a:t>
            </a:r>
            <a:r>
              <a:rPr lang="it-IT" dirty="0" err="1" smtClean="0"/>
              <a:t>consequence</a:t>
            </a:r>
            <a:r>
              <a:rPr lang="it-IT" dirty="0" smtClean="0"/>
              <a:t>, the </a:t>
            </a:r>
            <a:r>
              <a:rPr lang="it-IT" dirty="0" err="1" smtClean="0"/>
              <a:t>growth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the </a:t>
            </a:r>
            <a:r>
              <a:rPr lang="it-IT" dirty="0" err="1" smtClean="0"/>
              <a:t>size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London. </a:t>
            </a:r>
          </a:p>
          <a:p>
            <a:pPr lvl="1">
              <a:buFont typeface="Arial" pitchFamily="34" charset="0"/>
              <a:buChar char="•"/>
            </a:pPr>
            <a:r>
              <a:rPr lang="it-IT" dirty="0" smtClean="0"/>
              <a:t>Tram, </a:t>
            </a:r>
            <a:r>
              <a:rPr lang="it-IT" dirty="0" err="1" smtClean="0"/>
              <a:t>trains</a:t>
            </a:r>
            <a:r>
              <a:rPr lang="it-IT" dirty="0" smtClean="0"/>
              <a:t> and underground </a:t>
            </a:r>
            <a:r>
              <a:rPr lang="it-IT" dirty="0" err="1" smtClean="0"/>
              <a:t>also</a:t>
            </a:r>
            <a:r>
              <a:rPr lang="it-IT" dirty="0" smtClean="0"/>
              <a:t> </a:t>
            </a:r>
            <a:r>
              <a:rPr lang="it-IT" dirty="0" err="1" smtClean="0"/>
              <a:t>contribute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the </a:t>
            </a:r>
            <a:r>
              <a:rPr lang="it-IT" dirty="0" err="1" smtClean="0"/>
              <a:t>extension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modern</a:t>
            </a:r>
            <a:r>
              <a:rPr lang="it-IT" dirty="0" smtClean="0"/>
              <a:t> </a:t>
            </a:r>
            <a:r>
              <a:rPr lang="it-IT" dirty="0" err="1" smtClean="0"/>
              <a:t>megalopolis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Dickens’ </a:t>
            </a:r>
            <a:r>
              <a:rPr lang="it-IT" dirty="0" smtClean="0"/>
              <a:t>London: a </a:t>
            </a:r>
            <a:r>
              <a:rPr lang="it-IT" dirty="0" err="1" smtClean="0"/>
              <a:t>Megalopolis</a:t>
            </a:r>
            <a:endParaRPr lang="it-IT" dirty="0" smtClean="0"/>
          </a:p>
        </p:txBody>
      </p:sp>
      <p:pic>
        <p:nvPicPr>
          <p:cNvPr id="4100" name="Picture 4" descr="http://i.telegraph.co.uk/multimedia/archive/01632/Underground_163233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581128"/>
            <a:ext cx="3419872" cy="21411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420</TotalTime>
  <Words>612</Words>
  <Application>Microsoft Office PowerPoint</Application>
  <PresentationFormat>Presentazione su schermo (4:3)</PresentationFormat>
  <Paragraphs>104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Viale</vt:lpstr>
      <vt:lpstr>THE DICKENS' LONDON:  A MODERN MEGALOPOLIS</vt:lpstr>
      <vt:lpstr>AIMS AND OBJECTIVES</vt:lpstr>
      <vt:lpstr>SUMMARY</vt:lpstr>
      <vt:lpstr>Dickens’ London</vt:lpstr>
      <vt:lpstr>Henry Mayhew</vt:lpstr>
      <vt:lpstr>Modern Megalopolis</vt:lpstr>
      <vt:lpstr>Dickens’ London: a Megalopolis</vt:lpstr>
      <vt:lpstr>Dickens’ London: a Megalopolis</vt:lpstr>
      <vt:lpstr>Dickens’ London: a Megalopolis</vt:lpstr>
      <vt:lpstr>Law of averages</vt:lpstr>
      <vt:lpstr>Conclusion</vt:lpstr>
      <vt:lpstr>Sitography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DICKENSIAN LONDON: A MODERN MEGALOPOLIS</dc:title>
  <dc:creator>utente</dc:creator>
  <cp:lastModifiedBy>utente</cp:lastModifiedBy>
  <cp:revision>137</cp:revision>
  <dcterms:created xsi:type="dcterms:W3CDTF">2015-03-02T16:57:20Z</dcterms:created>
  <dcterms:modified xsi:type="dcterms:W3CDTF">2015-03-04T06:33:25Z</dcterms:modified>
</cp:coreProperties>
</file>