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1" r:id="rId3"/>
    <p:sldId id="260" r:id="rId4"/>
    <p:sldId id="257" r:id="rId5"/>
    <p:sldId id="259" r:id="rId6"/>
    <p:sldId id="262" r:id="rId7"/>
    <p:sldId id="263" r:id="rId8"/>
    <p:sldId id="264" r:id="rId9"/>
    <p:sldId id="266" r:id="rId10"/>
    <p:sldId id="268" r:id="rId11"/>
    <p:sldId id="269" r:id="rId1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4643" autoAdjust="0"/>
  </p:normalViewPr>
  <p:slideViewPr>
    <p:cSldViewPr snapToGrid="0" snapToObjects="1">
      <p:cViewPr varScale="1">
        <p:scale>
          <a:sx n="106" d="100"/>
          <a:sy n="106" d="100"/>
        </p:scale>
        <p:origin x="-11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8FEBD5-1862-4F03-A9F6-5F55AA89840F}" type="datetimeFigureOut">
              <a:rPr lang="it-IT" smtClean="0"/>
              <a:pPr/>
              <a:t>16/11/2014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B869AB-CA3E-4D80-9142-B0EC9DE3273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Ho tolto i</a:t>
            </a:r>
            <a:r>
              <a:rPr lang="it-IT" baseline="0" dirty="0" smtClean="0"/>
              <a:t> collegamenti ipertestuali visto che non funzionano. Ho tolto il punto 7 bibliografia e </a:t>
            </a:r>
            <a:r>
              <a:rPr lang="it-IT" baseline="0" dirty="0" err="1" smtClean="0"/>
              <a:t>sitografia</a:t>
            </a:r>
            <a:r>
              <a:rPr lang="it-IT" baseline="0" dirty="0" smtClean="0"/>
              <a:t> visto che non sono categorie utili ma strumenti utili alla realizzazione del </a:t>
            </a:r>
            <a:r>
              <a:rPr lang="it-IT" baseline="0" dirty="0" err="1" smtClean="0"/>
              <a:t>ppt</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2</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Elimino ogni riferimento al</a:t>
            </a:r>
            <a:r>
              <a:rPr lang="it-IT" baseline="0" dirty="0" smtClean="0"/>
              <a:t> susseguirsi delle azioni ( l’elenco puntato già mette in ordine in modo cronologico). Eliminato ogni personalizzazione come “noi prendiamo” che rende il lavoro </a:t>
            </a:r>
            <a:r>
              <a:rPr lang="it-IT" baseline="0" dirty="0" err="1" smtClean="0"/>
              <a:t>piu</a:t>
            </a:r>
            <a:r>
              <a:rPr lang="it-IT" baseline="0" dirty="0" smtClean="0"/>
              <a:t> informale.</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3</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Secondo me bisogna dare una definizione più specifica.</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4</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Aggiusterei</a:t>
            </a:r>
            <a:r>
              <a:rPr lang="it-IT" baseline="0" dirty="0" smtClean="0"/>
              <a:t> la formattazione o distanziare i punti o magari creare una tabella</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5</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Ho formattato le parole chiame in corsivo</a:t>
            </a:r>
            <a:endParaRPr lang="it-IT" dirty="0"/>
          </a:p>
        </p:txBody>
      </p:sp>
      <p:sp>
        <p:nvSpPr>
          <p:cNvPr id="4" name="Segnaposto numero diapositiva 3"/>
          <p:cNvSpPr>
            <a:spLocks noGrp="1"/>
          </p:cNvSpPr>
          <p:nvPr>
            <p:ph type="sldNum" sz="quarter" idx="10"/>
          </p:nvPr>
        </p:nvSpPr>
        <p:spPr/>
        <p:txBody>
          <a:bodyPr/>
          <a:lstStyle/>
          <a:p>
            <a:fld id="{A8B869AB-CA3E-4D80-9142-B0EC9DE32734}" type="slidenum">
              <a:rPr lang="it-IT" smtClean="0"/>
              <a:pPr/>
              <a:t>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DE091A8-C116-944A-BEE5-203A31B898ED}" type="datetimeFigureOut">
              <a:rPr lang="it-IT" smtClean="0"/>
              <a:pPr/>
              <a:t>16/11/2014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7314CE-5ED7-4E4D-847E-E2C5EFB947DE}"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091A8-C116-944A-BEE5-203A31B898ED}" type="datetimeFigureOut">
              <a:rPr lang="it-IT" smtClean="0"/>
              <a:pPr/>
              <a:t>16/11/2014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314CE-5ED7-4E4D-847E-E2C5EFB947D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laltro-siamo-noi.jpg"/>
          <p:cNvPicPr>
            <a:picLocks noChangeAspect="1"/>
          </p:cNvPicPr>
          <p:nvPr/>
        </p:nvPicPr>
        <p:blipFill>
          <a:blip r:embed="rId2"/>
          <a:stretch>
            <a:fillRect/>
          </a:stretch>
        </p:blipFill>
        <p:spPr>
          <a:xfrm>
            <a:off x="2591228" y="320494"/>
            <a:ext cx="3940355" cy="3947666"/>
          </a:xfrm>
          <a:prstGeom prst="rect">
            <a:avLst/>
          </a:prstGeom>
        </p:spPr>
      </p:pic>
      <p:sp>
        <p:nvSpPr>
          <p:cNvPr id="2" name="Titolo 1"/>
          <p:cNvSpPr>
            <a:spLocks noGrp="1"/>
          </p:cNvSpPr>
          <p:nvPr>
            <p:ph type="ctrTitle"/>
          </p:nvPr>
        </p:nvSpPr>
        <p:spPr>
          <a:xfrm>
            <a:off x="719667" y="4268160"/>
            <a:ext cx="7738533" cy="1470025"/>
          </a:xfrm>
        </p:spPr>
        <p:txBody>
          <a:bodyPr>
            <a:noAutofit/>
          </a:bodyPr>
          <a:lstStyle/>
          <a:p>
            <a:r>
              <a:rPr lang="it-IT" sz="4800" dirty="0" smtClean="0"/>
              <a:t>L’altro siamo noi</a:t>
            </a:r>
            <a:endParaRPr lang="it-IT" sz="4800" dirty="0"/>
          </a:p>
        </p:txBody>
      </p:sp>
      <p:sp>
        <p:nvSpPr>
          <p:cNvPr id="4" name="CasellaDiTesto 3"/>
          <p:cNvSpPr txBox="1"/>
          <p:nvPr/>
        </p:nvSpPr>
        <p:spPr>
          <a:xfrm>
            <a:off x="1666010" y="6404096"/>
            <a:ext cx="5850467" cy="276999"/>
          </a:xfrm>
          <a:prstGeom prst="rect">
            <a:avLst/>
          </a:prstGeom>
          <a:noFill/>
        </p:spPr>
        <p:txBody>
          <a:bodyPr wrap="square" rtlCol="0">
            <a:spAutoFit/>
          </a:bodyPr>
          <a:lstStyle/>
          <a:p>
            <a:pPr algn="ctr"/>
            <a:r>
              <a:rPr lang="it-IT" sz="1200" dirty="0" err="1" smtClean="0"/>
              <a:t>Abetini</a:t>
            </a:r>
            <a:r>
              <a:rPr lang="it-IT" sz="1200" dirty="0" smtClean="0"/>
              <a:t> </a:t>
            </a:r>
            <a:r>
              <a:rPr lang="it-IT" sz="1200" dirty="0" err="1" smtClean="0"/>
              <a:t>M</a:t>
            </a:r>
            <a:r>
              <a:rPr lang="it-IT" sz="1200" dirty="0" smtClean="0"/>
              <a:t>, Cecchetto </a:t>
            </a:r>
            <a:r>
              <a:rPr lang="it-IT" sz="1200" dirty="0" err="1" smtClean="0"/>
              <a:t>G</a:t>
            </a:r>
            <a:r>
              <a:rPr lang="it-IT" sz="1200" dirty="0" smtClean="0"/>
              <a:t>, Mazza L. </a:t>
            </a:r>
            <a:r>
              <a:rPr lang="it-IT" sz="1200" dirty="0" err="1" smtClean="0"/>
              <a:t>–</a:t>
            </a:r>
            <a:r>
              <a:rPr lang="it-IT" sz="1200" dirty="0" smtClean="0"/>
              <a:t> Liceo Scientifico A. Einstein </a:t>
            </a:r>
            <a:r>
              <a:rPr lang="it-IT" sz="1200" dirty="0" err="1" smtClean="0"/>
              <a:t>–</a:t>
            </a:r>
            <a:r>
              <a:rPr lang="it-IT" sz="1200" dirty="0" smtClean="0"/>
              <a:t> AS 2014/2015 </a:t>
            </a:r>
            <a:endParaRPr lang="it-IT"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Il dialogo</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algn="l"/>
            <a:r>
              <a:rPr lang="it-IT" sz="2000" dirty="0" smtClean="0">
                <a:solidFill>
                  <a:srgbClr val="000000"/>
                </a:solidFill>
              </a:rPr>
              <a:t>FUNZIONE</a:t>
            </a:r>
            <a:r>
              <a:rPr lang="it-IT" sz="2000" dirty="0">
                <a:solidFill>
                  <a:srgbClr val="000000"/>
                </a:solidFill>
              </a:rPr>
              <a:t>:</a:t>
            </a:r>
          </a:p>
          <a:p>
            <a:pPr lvl="0" algn="l"/>
            <a:r>
              <a:rPr lang="it-IT" sz="2000" dirty="0" smtClean="0">
                <a:solidFill>
                  <a:srgbClr val="FF0000"/>
                </a:solidFill>
              </a:rPr>
              <a:t>(È </a:t>
            </a:r>
            <a:r>
              <a:rPr lang="it-IT" sz="2000" dirty="0">
                <a:solidFill>
                  <a:srgbClr val="FF0000"/>
                </a:solidFill>
              </a:rPr>
              <a:t>il </a:t>
            </a:r>
            <a:r>
              <a:rPr lang="it-IT" sz="2000" dirty="0" smtClean="0">
                <a:solidFill>
                  <a:srgbClr val="FF0000"/>
                </a:solidFill>
              </a:rPr>
              <a:t>dialogo il) </a:t>
            </a:r>
            <a:r>
              <a:rPr lang="it-IT" sz="2000" dirty="0" smtClean="0">
                <a:solidFill>
                  <a:srgbClr val="000000"/>
                </a:solidFill>
              </a:rPr>
              <a:t>mezzo di espressione </a:t>
            </a:r>
            <a:r>
              <a:rPr lang="it-IT" sz="2000" dirty="0">
                <a:solidFill>
                  <a:srgbClr val="000000"/>
                </a:solidFill>
              </a:rPr>
              <a:t>di identità e differenze, ma anche</a:t>
            </a:r>
            <a:r>
              <a:rPr lang="it-IT" sz="2000" dirty="0" smtClean="0">
                <a:solidFill>
                  <a:srgbClr val="000000"/>
                </a:solidFill>
              </a:rPr>
              <a:t> di condivisione </a:t>
            </a:r>
            <a:r>
              <a:rPr lang="it-IT" sz="2000" dirty="0">
                <a:solidFill>
                  <a:srgbClr val="000000"/>
                </a:solidFill>
              </a:rPr>
              <a:t>dei valori dell’altro, non per farli propri bensì per comprenderli.</a:t>
            </a:r>
            <a:endParaRPr lang="it-IT" sz="2000" dirty="0" smtClean="0">
              <a:solidFill>
                <a:srgbClr val="000000"/>
              </a:solidFill>
            </a:endParaRPr>
          </a:p>
          <a:p>
            <a:pPr lvl="0" algn="l"/>
            <a:endParaRPr lang="it-IT" sz="2000" dirty="0" smtClean="0">
              <a:solidFill>
                <a:srgbClr val="000000"/>
              </a:solidFill>
            </a:endParaRPr>
          </a:p>
          <a:p>
            <a:pPr lvl="0" algn="l"/>
            <a:r>
              <a:rPr lang="it-IT" sz="2000" dirty="0" smtClean="0">
                <a:solidFill>
                  <a:srgbClr val="000000"/>
                </a:solidFill>
              </a:rPr>
              <a:t>Dialogare </a:t>
            </a:r>
            <a:r>
              <a:rPr lang="it-IT" sz="2000" dirty="0">
                <a:solidFill>
                  <a:srgbClr val="000000"/>
                </a:solidFill>
              </a:rPr>
              <a:t>non è annullare le differenze</a:t>
            </a:r>
            <a:r>
              <a:rPr lang="it-IT" sz="2000" dirty="0" smtClean="0">
                <a:solidFill>
                  <a:srgbClr val="000000"/>
                </a:solidFill>
              </a:rPr>
              <a:t> ma </a:t>
            </a:r>
            <a:r>
              <a:rPr lang="it-IT" sz="2000" dirty="0">
                <a:solidFill>
                  <a:srgbClr val="000000"/>
                </a:solidFill>
              </a:rPr>
              <a:t>accettare le </a:t>
            </a:r>
            <a:r>
              <a:rPr lang="it-IT" sz="2000" dirty="0" smtClean="0">
                <a:solidFill>
                  <a:srgbClr val="000000"/>
                </a:solidFill>
              </a:rPr>
              <a:t>convergenze. </a:t>
            </a:r>
          </a:p>
          <a:p>
            <a:pPr lvl="0" algn="l"/>
            <a:endParaRPr lang="it-IT" sz="2000" dirty="0" smtClean="0">
              <a:solidFill>
                <a:srgbClr val="000000"/>
              </a:solidFill>
            </a:endParaRPr>
          </a:p>
          <a:p>
            <a:pPr lvl="0" algn="l"/>
            <a:r>
              <a:rPr lang="it-IT" sz="2000" dirty="0">
                <a:solidFill>
                  <a:srgbClr val="000000"/>
                </a:solidFill>
              </a:rPr>
              <a:t>Il dialogo non ha come fine il consenso ma un reciproco progresso, un avanzare insieme. Così nel dialogo avviene la contaminazione dei confini, avvengono le traversate nei territori sconosciuti, si aprono strade inesplorate.</a:t>
            </a:r>
            <a:r>
              <a:rPr lang="it-IT" sz="2000" dirty="0" smtClean="0"/>
              <a:t/>
            </a:r>
            <a:br>
              <a:rPr lang="it-IT" sz="2000" dirty="0" smtClean="0"/>
            </a:br>
            <a:r>
              <a:rPr lang="it-IT" sz="2000" dirty="0" err="1" smtClean="0"/>
              <a:t> </a:t>
            </a:r>
            <a:endParaRPr lang="it-IT" sz="2000" dirty="0"/>
          </a:p>
          <a:p>
            <a:pPr algn="l"/>
            <a:endParaRPr lang="it-IT" sz="2000" dirty="0"/>
          </a:p>
        </p:txBody>
      </p:sp>
      <p:sp>
        <p:nvSpPr>
          <p:cNvPr id="6" name="Freccia sinistra 5">
            <a:hlinkClick r:id="rId2"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Bibliografia e </a:t>
            </a:r>
            <a:r>
              <a:rPr lang="it-IT" dirty="0" err="1" smtClean="0"/>
              <a:t>sitografia</a:t>
            </a:r>
            <a:r>
              <a:rPr lang="it-IT" dirty="0" smtClean="0"/>
              <a:t> </a:t>
            </a:r>
            <a:endParaRPr lang="it-IT" dirty="0"/>
          </a:p>
        </p:txBody>
      </p:sp>
      <p:sp>
        <p:nvSpPr>
          <p:cNvPr id="3" name="Segnaposto contenuto 2"/>
          <p:cNvSpPr>
            <a:spLocks noGrp="1"/>
          </p:cNvSpPr>
          <p:nvPr>
            <p:ph idx="1"/>
          </p:nvPr>
        </p:nvSpPr>
        <p:spPr/>
        <p:txBody>
          <a:bodyPr/>
          <a:lstStyle/>
          <a:p>
            <a:r>
              <a:rPr lang="it-IT" dirty="0" err="1" smtClean="0"/>
              <a:t>E.Bianchi</a:t>
            </a:r>
            <a:r>
              <a:rPr lang="it-IT" dirty="0" smtClean="0"/>
              <a:t>, </a:t>
            </a:r>
            <a:r>
              <a:rPr lang="it-IT" i="1" dirty="0" smtClean="0"/>
              <a:t>L’ Altro siamo noi</a:t>
            </a:r>
            <a:r>
              <a:rPr lang="it-IT" dirty="0" smtClean="0"/>
              <a:t>, Einaudi, </a:t>
            </a:r>
            <a:r>
              <a:rPr lang="it-IT" dirty="0" smtClean="0"/>
              <a:t>2010</a:t>
            </a:r>
          </a:p>
          <a:p>
            <a:r>
              <a:rPr lang="it-IT" dirty="0" smtClean="0"/>
              <a:t>https://</a:t>
            </a:r>
            <a:r>
              <a:rPr lang="it-IT" dirty="0" smtClean="0"/>
              <a:t>it.wikipedia.org</a:t>
            </a:r>
          </a:p>
          <a:p>
            <a:r>
              <a:rPr lang="it-IT" smtClean="0"/>
              <a:t>http://www.etimo.it/</a:t>
            </a:r>
            <a:endParaRPr lang="it-IT" dirty="0"/>
          </a:p>
        </p:txBody>
      </p:sp>
      <p:sp>
        <p:nvSpPr>
          <p:cNvPr id="4" name="Freccia sinistra 3">
            <a:hlinkClick r:id="rId2"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40032"/>
            <a:ext cx="7772400" cy="1470025"/>
          </a:xfrm>
        </p:spPr>
        <p:txBody>
          <a:bodyPr/>
          <a:lstStyle/>
          <a:p>
            <a:r>
              <a:rPr lang="it-IT" dirty="0"/>
              <a:t>I</a:t>
            </a:r>
            <a:r>
              <a:rPr lang="it-IT" dirty="0" smtClean="0"/>
              <a:t>ndice</a:t>
            </a:r>
            <a:endParaRPr lang="it-IT" dirty="0"/>
          </a:p>
        </p:txBody>
      </p:sp>
      <p:sp>
        <p:nvSpPr>
          <p:cNvPr id="4" name="Sottotitolo 3"/>
          <p:cNvSpPr>
            <a:spLocks noGrp="1"/>
          </p:cNvSpPr>
          <p:nvPr>
            <p:ph type="subTitle" idx="1"/>
          </p:nvPr>
        </p:nvSpPr>
        <p:spPr>
          <a:xfrm>
            <a:off x="1865671" y="1910056"/>
            <a:ext cx="7772400" cy="4290395"/>
          </a:xfrm>
        </p:spPr>
        <p:txBody>
          <a:bodyPr>
            <a:normAutofit/>
          </a:bodyPr>
          <a:lstStyle/>
          <a:p>
            <a:pPr marL="457200" indent="-457200" algn="l">
              <a:buFont typeface="+mj-lt"/>
              <a:buAutoNum type="arabicPeriod"/>
            </a:pPr>
            <a:r>
              <a:rPr lang="it-IT" sz="2000" dirty="0" smtClean="0">
                <a:solidFill>
                  <a:schemeClr val="tx1"/>
                </a:solidFill>
              </a:rPr>
              <a:t>Modalità di lavoro</a:t>
            </a:r>
          </a:p>
          <a:p>
            <a:pPr marL="457200" indent="-457200" algn="l">
              <a:buFont typeface="+mj-lt"/>
              <a:buAutoNum type="arabicPeriod"/>
            </a:pPr>
            <a:endParaRPr lang="it-IT" sz="2000" dirty="0" smtClean="0">
              <a:solidFill>
                <a:schemeClr val="tx1"/>
              </a:solidFill>
            </a:endParaRPr>
          </a:p>
          <a:p>
            <a:pPr marL="457200" indent="-457200" algn="l">
              <a:buFont typeface="+mj-lt"/>
              <a:buAutoNum type="arabicPeriod"/>
            </a:pPr>
            <a:r>
              <a:rPr lang="it-IT" sz="2000" dirty="0" smtClean="0">
                <a:solidFill>
                  <a:schemeClr val="tx1"/>
                </a:solidFill>
              </a:rPr>
              <a:t>Definizione di “Altro”</a:t>
            </a:r>
          </a:p>
          <a:p>
            <a:pPr marL="457200" indent="-457200" algn="l">
              <a:buFont typeface="+mj-lt"/>
              <a:buAutoNum type="arabicPeriod"/>
            </a:pPr>
            <a:endParaRPr lang="it-IT" sz="2000" dirty="0" smtClean="0">
              <a:solidFill>
                <a:schemeClr val="tx1"/>
              </a:solidFill>
            </a:endParaRPr>
          </a:p>
          <a:p>
            <a:pPr marL="457200" indent="-457200" algn="l">
              <a:buFont typeface="+mj-lt"/>
              <a:buAutoNum type="arabicPeriod"/>
            </a:pPr>
            <a:r>
              <a:rPr lang="it-IT" sz="2000" dirty="0" smtClean="0">
                <a:solidFill>
                  <a:schemeClr val="tx1"/>
                </a:solidFill>
              </a:rPr>
              <a:t>Altre etimologie</a:t>
            </a:r>
          </a:p>
          <a:p>
            <a:pPr marL="457200" indent="-457200" algn="l">
              <a:buFont typeface="+mj-lt"/>
              <a:buAutoNum type="arabicPeriod"/>
            </a:pPr>
            <a:endParaRPr lang="it-IT" sz="2000" dirty="0" smtClean="0">
              <a:solidFill>
                <a:schemeClr val="tx1"/>
              </a:solidFill>
            </a:endParaRPr>
          </a:p>
          <a:p>
            <a:pPr marL="457200" indent="-457200" algn="l">
              <a:buFont typeface="+mj-lt"/>
              <a:buAutoNum type="arabicPeriod"/>
            </a:pPr>
            <a:r>
              <a:rPr lang="it-IT" sz="2000" dirty="0" smtClean="0">
                <a:solidFill>
                  <a:schemeClr val="tx1"/>
                </a:solidFill>
              </a:rPr>
              <a:t>Diversità e paure</a:t>
            </a:r>
          </a:p>
          <a:p>
            <a:pPr marL="457200" indent="-457200" algn="l">
              <a:buFont typeface="+mj-lt"/>
              <a:buAutoNum type="arabicPeriod"/>
            </a:pPr>
            <a:endParaRPr lang="it-IT" sz="2000" dirty="0" smtClean="0">
              <a:solidFill>
                <a:schemeClr val="tx1"/>
              </a:solidFill>
            </a:endParaRPr>
          </a:p>
          <a:p>
            <a:pPr marL="457200" indent="-457200" algn="l">
              <a:buFont typeface="+mj-lt"/>
              <a:buAutoNum type="arabicPeriod"/>
            </a:pPr>
            <a:r>
              <a:rPr lang="it-IT" sz="2000" dirty="0" smtClean="0">
                <a:solidFill>
                  <a:schemeClr val="tx1"/>
                </a:solidFill>
              </a:rPr>
              <a:t>L’ ascolto</a:t>
            </a:r>
          </a:p>
          <a:p>
            <a:pPr marL="457200" indent="-457200" algn="l">
              <a:buFont typeface="+mj-lt"/>
              <a:buAutoNum type="arabicPeriod"/>
            </a:pPr>
            <a:endParaRPr lang="it-IT" sz="2000" dirty="0" smtClean="0">
              <a:solidFill>
                <a:schemeClr val="tx1"/>
              </a:solidFill>
            </a:endParaRPr>
          </a:p>
          <a:p>
            <a:pPr marL="457200" indent="-457200" algn="l">
              <a:buFont typeface="+mj-lt"/>
              <a:buAutoNum type="arabicPeriod"/>
            </a:pPr>
            <a:r>
              <a:rPr lang="it-IT" sz="2000" dirty="0" smtClean="0">
                <a:solidFill>
                  <a:schemeClr val="tx1"/>
                </a:solidFill>
              </a:rPr>
              <a:t>Il dialogo</a:t>
            </a:r>
          </a:p>
          <a:p>
            <a:pPr marL="457200" indent="-457200" algn="l">
              <a:buFont typeface="+mj-lt"/>
              <a:buAutoNum type="arabicPeriod"/>
            </a:pPr>
            <a:endParaRPr lang="it-IT" sz="2000" dirty="0" smtClean="0">
              <a:solidFill>
                <a:schemeClr val="tx1"/>
              </a:solidFill>
            </a:endParaRPr>
          </a:p>
          <a:p>
            <a:pPr marL="457200" indent="-457200" algn="l">
              <a:buFont typeface="+mj-lt"/>
              <a:buAutoNum type="arabicPeriod"/>
            </a:pPr>
            <a:endParaRPr lang="it-IT"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10030"/>
            <a:ext cx="7772400" cy="1470025"/>
          </a:xfrm>
        </p:spPr>
        <p:txBody>
          <a:bodyPr/>
          <a:lstStyle/>
          <a:p>
            <a:r>
              <a:rPr lang="it-IT" dirty="0" smtClean="0"/>
              <a:t>Modalità di lavoro</a:t>
            </a:r>
            <a:endParaRPr lang="it-IT" dirty="0"/>
          </a:p>
        </p:txBody>
      </p:sp>
      <p:sp>
        <p:nvSpPr>
          <p:cNvPr id="8" name="Sottotitolo 7"/>
          <p:cNvSpPr>
            <a:spLocks noGrp="1"/>
          </p:cNvSpPr>
          <p:nvPr>
            <p:ph type="subTitle" idx="1"/>
          </p:nvPr>
        </p:nvSpPr>
        <p:spPr>
          <a:xfrm>
            <a:off x="1371600" y="2290085"/>
            <a:ext cx="7772400" cy="4350399"/>
          </a:xfrm>
        </p:spPr>
        <p:txBody>
          <a:bodyPr>
            <a:normAutofit/>
          </a:bodyPr>
          <a:lstStyle/>
          <a:p>
            <a:pPr algn="l">
              <a:buFont typeface="Arial"/>
              <a:buChar char="•"/>
            </a:pPr>
            <a:r>
              <a:rPr lang="it-IT" sz="2000" dirty="0" smtClean="0">
                <a:solidFill>
                  <a:srgbClr val="000000"/>
                </a:solidFill>
              </a:rPr>
              <a:t> prendere in considerazione dei testi forniti dagli insegnanti;</a:t>
            </a:r>
          </a:p>
          <a:p>
            <a:pPr algn="l">
              <a:buFont typeface="Arial"/>
              <a:buChar char="•"/>
            </a:pPr>
            <a:r>
              <a:rPr lang="it-IT" sz="2000" dirty="0" smtClean="0">
                <a:solidFill>
                  <a:srgbClr val="000000"/>
                </a:solidFill>
              </a:rPr>
              <a:t> ricerca autonoma nel web di contenuti aggiuntivi (testi e immagini);</a:t>
            </a:r>
          </a:p>
          <a:p>
            <a:pPr algn="l">
              <a:buFont typeface="Arial"/>
              <a:buChar char="•"/>
            </a:pPr>
            <a:r>
              <a:rPr lang="it-IT" sz="2000" dirty="0" smtClean="0">
                <a:solidFill>
                  <a:srgbClr val="000000"/>
                </a:solidFill>
              </a:rPr>
              <a:t> suddivisione lavoro di ricerca dei contenuti fondamentali;</a:t>
            </a:r>
          </a:p>
          <a:p>
            <a:pPr algn="l">
              <a:buFont typeface="Arial"/>
              <a:buChar char="•"/>
            </a:pPr>
            <a:r>
              <a:rPr lang="it-IT" sz="2000" dirty="0" smtClean="0">
                <a:solidFill>
                  <a:srgbClr val="000000"/>
                </a:solidFill>
              </a:rPr>
              <a:t> stesura di traccia in preparazione alla presentazione;</a:t>
            </a:r>
          </a:p>
          <a:p>
            <a:pPr algn="l">
              <a:buFont typeface="Arial"/>
              <a:buChar char="•"/>
            </a:pPr>
            <a:r>
              <a:rPr lang="it-IT" sz="2000" dirty="0" smtClean="0">
                <a:solidFill>
                  <a:srgbClr val="000000"/>
                </a:solidFill>
              </a:rPr>
              <a:t> preparazione delle presentazione.</a:t>
            </a:r>
            <a:endParaRPr lang="it-IT" sz="2000" dirty="0">
              <a:solidFill>
                <a:srgbClr val="000000"/>
              </a:solidFill>
            </a:endParaRPr>
          </a:p>
        </p:txBody>
      </p:sp>
      <p:sp>
        <p:nvSpPr>
          <p:cNvPr id="11" name="Freccia sinistra 10">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Definizione di “Altro”</a:t>
            </a:r>
            <a:endParaRPr lang="it-IT" dirty="0"/>
          </a:p>
        </p:txBody>
      </p:sp>
      <p:sp>
        <p:nvSpPr>
          <p:cNvPr id="5" name="CasellaDiTesto 4"/>
          <p:cNvSpPr txBox="1"/>
          <p:nvPr/>
        </p:nvSpPr>
        <p:spPr>
          <a:xfrm>
            <a:off x="457200" y="1595952"/>
            <a:ext cx="8229600" cy="5632312"/>
          </a:xfrm>
          <a:prstGeom prst="rect">
            <a:avLst/>
          </a:prstGeom>
          <a:noFill/>
        </p:spPr>
        <p:txBody>
          <a:bodyPr wrap="square" rtlCol="0">
            <a:spAutoFit/>
          </a:bodyPr>
          <a:lstStyle/>
          <a:p>
            <a:endParaRPr lang="it-IT" dirty="0" smtClean="0"/>
          </a:p>
          <a:p>
            <a:endParaRPr lang="it-IT" dirty="0" smtClean="0"/>
          </a:p>
          <a:p>
            <a:r>
              <a:rPr lang="it-IT" dirty="0" smtClean="0"/>
              <a:t>Dal latino alter, ( = diverso) </a:t>
            </a:r>
            <a:r>
              <a:rPr lang="it-IT" dirty="0" smtClean="0">
                <a:solidFill>
                  <a:srgbClr val="FF0000"/>
                </a:solidFill>
              </a:rPr>
              <a:t>(talora rinforzato da </a:t>
            </a:r>
            <a:r>
              <a:rPr lang="it-IT" i="1" dirty="0" smtClean="0">
                <a:solidFill>
                  <a:srgbClr val="FF0000"/>
                </a:solidFill>
              </a:rPr>
              <a:t>ben o tutto)</a:t>
            </a:r>
            <a:r>
              <a:rPr lang="it-IT" i="1" dirty="0" smtClean="0"/>
              <a:t>: </a:t>
            </a:r>
            <a:r>
              <a:rPr lang="it-IT" dirty="0" smtClean="0"/>
              <a:t>se si istituisce un confronto, il secondo termine è introdotto da rispetto a, da, che; posposto al nome per sottolineare la diversità</a:t>
            </a:r>
            <a:r>
              <a:rPr lang="it-IT" i="1" dirty="0" smtClean="0"/>
              <a:t>: “una cultura altra”</a:t>
            </a:r>
          </a:p>
          <a:p>
            <a:endParaRPr lang="it-IT" i="1" dirty="0" smtClean="0"/>
          </a:p>
          <a:p>
            <a:r>
              <a:rPr lang="it-IT" dirty="0" smtClean="0"/>
              <a:t>Indica qualcuno o qualcosa di diverso, differente da persona o cosa nominata prima o a cui tacitamente si illude.</a:t>
            </a:r>
          </a:p>
          <a:p>
            <a:endParaRPr lang="it-IT" i="1" dirty="0" smtClean="0"/>
          </a:p>
          <a:p>
            <a:endParaRPr lang="it-IT" i="1" dirty="0" smtClean="0"/>
          </a:p>
          <a:p>
            <a:endParaRPr lang="it-IT" i="1" dirty="0" smtClean="0"/>
          </a:p>
          <a:p>
            <a:endParaRPr lang="it-IT" i="1" dirty="0" smtClean="0"/>
          </a:p>
          <a:p>
            <a:endParaRPr lang="it-IT" i="1" dirty="0"/>
          </a:p>
          <a:p>
            <a:endParaRPr lang="it-IT" i="1" dirty="0" smtClean="0"/>
          </a:p>
          <a:p>
            <a:endParaRPr lang="it-IT" i="1" dirty="0" smtClean="0"/>
          </a:p>
          <a:p>
            <a:endParaRPr lang="it-IT" i="1" dirty="0" smtClean="0"/>
          </a:p>
          <a:p>
            <a:endParaRPr lang="it-IT" i="1" dirty="0" smtClean="0"/>
          </a:p>
          <a:p>
            <a:endParaRPr lang="it-IT" i="1" dirty="0" smtClean="0"/>
          </a:p>
          <a:p>
            <a:endParaRPr lang="it-IT" i="1" dirty="0" smtClean="0"/>
          </a:p>
          <a:p>
            <a:endParaRPr lang="it-IT" dirty="0"/>
          </a:p>
        </p:txBody>
      </p:sp>
      <p:sp>
        <p:nvSpPr>
          <p:cNvPr id="6" name="Freccia sinistra 5">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Etimologie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Estraneo</a:t>
            </a:r>
            <a:r>
              <a:rPr lang="it-IT" dirty="0" smtClean="0">
                <a:sym typeface="Wingdings" pitchFamily="2" charset="2"/>
              </a:rPr>
              <a:t> Estran-io: </a:t>
            </a:r>
          </a:p>
          <a:p>
            <a:pPr>
              <a:buNone/>
            </a:pPr>
            <a:r>
              <a:rPr lang="it-IT" i="1" dirty="0">
                <a:sym typeface="Wingdings" pitchFamily="2" charset="2"/>
              </a:rPr>
              <a:t> </a:t>
            </a:r>
            <a:r>
              <a:rPr lang="it-IT" i="1" dirty="0" smtClean="0">
                <a:sym typeface="Wingdings" pitchFamily="2" charset="2"/>
              </a:rPr>
              <a:t>    </a:t>
            </a:r>
            <a:r>
              <a:rPr lang="it-IT" i="1" dirty="0" err="1" smtClean="0">
                <a:sym typeface="Wingdings" pitchFamily="2" charset="2"/>
              </a:rPr>
              <a:t>unheimlich</a:t>
            </a:r>
            <a:r>
              <a:rPr lang="it-IT" i="1" dirty="0" smtClean="0">
                <a:sym typeface="Wingdings" pitchFamily="2" charset="2"/>
              </a:rPr>
              <a:t> </a:t>
            </a:r>
            <a:r>
              <a:rPr lang="it-IT" dirty="0" smtClean="0">
                <a:sym typeface="Wingdings" pitchFamily="2" charset="2"/>
              </a:rPr>
              <a:t>Freudiano sentimento di angoscia sviluppato quando una cosa viene avvertita contemporaneamente familiare ed estranea.</a:t>
            </a:r>
          </a:p>
          <a:p>
            <a:r>
              <a:rPr lang="it-IT" dirty="0" smtClean="0"/>
              <a:t>Relazione con l’altro</a:t>
            </a:r>
            <a:r>
              <a:rPr lang="it-IT" dirty="0" smtClean="0">
                <a:sym typeface="Wingdings" pitchFamily="2" charset="2"/>
              </a:rPr>
              <a:t> multiformi determinazioni del Sé contribuisce a definire i confini di ciò che a un’identità è estraneo </a:t>
            </a:r>
            <a:r>
              <a:rPr lang="it-IT" i="1" dirty="0" smtClean="0">
                <a:sym typeface="Wingdings" pitchFamily="2" charset="2"/>
              </a:rPr>
              <a:t>Altro da sé</a:t>
            </a:r>
          </a:p>
          <a:p>
            <a:r>
              <a:rPr lang="it-IT" dirty="0" smtClean="0">
                <a:sym typeface="Wingdings" pitchFamily="2" charset="2"/>
              </a:rPr>
              <a:t>Concezione di altro per </a:t>
            </a:r>
            <a:r>
              <a:rPr lang="it-IT" dirty="0" err="1" smtClean="0">
                <a:sym typeface="Wingdings" pitchFamily="2" charset="2"/>
              </a:rPr>
              <a:t>Jabès</a:t>
            </a:r>
            <a:r>
              <a:rPr lang="it-IT" dirty="0" smtClean="0">
                <a:sym typeface="Wingdings" pitchFamily="2" charset="2"/>
              </a:rPr>
              <a:t>: l’Altro ci abita da sempre l’Altro siamo noi stessi L’uomo è indigeno e straniero:</a:t>
            </a:r>
          </a:p>
          <a:p>
            <a:pPr marL="514350" indent="-514350">
              <a:buFont typeface="+mj-lt"/>
              <a:buAutoNum type="arabicPeriod"/>
            </a:pPr>
            <a:r>
              <a:rPr lang="it-IT" dirty="0" smtClean="0">
                <a:sym typeface="Wingdings" pitchFamily="2" charset="2"/>
              </a:rPr>
              <a:t>indigeno dal latino </a:t>
            </a:r>
            <a:r>
              <a:rPr lang="it-IT" i="1" dirty="0" err="1" smtClean="0">
                <a:sym typeface="Wingdings" pitchFamily="2" charset="2"/>
              </a:rPr>
              <a:t>indigenum</a:t>
            </a:r>
            <a:r>
              <a:rPr lang="it-IT" i="1" dirty="0" smtClean="0">
                <a:sym typeface="Wingdings" pitchFamily="2" charset="2"/>
              </a:rPr>
              <a:t>,</a:t>
            </a:r>
            <a:r>
              <a:rPr lang="it-IT" dirty="0" smtClean="0">
                <a:sym typeface="Wingdings" pitchFamily="2" charset="2"/>
              </a:rPr>
              <a:t> nativo del luogo in cui abita</a:t>
            </a:r>
          </a:p>
          <a:p>
            <a:pPr marL="514350" indent="-514350">
              <a:buFont typeface="+mj-lt"/>
              <a:buAutoNum type="arabicPeriod"/>
            </a:pPr>
            <a:r>
              <a:rPr lang="it-IT" dirty="0">
                <a:sym typeface="Wingdings" pitchFamily="2" charset="2"/>
              </a:rPr>
              <a:t>s</a:t>
            </a:r>
            <a:r>
              <a:rPr lang="it-IT" dirty="0" smtClean="0">
                <a:sym typeface="Wingdings" pitchFamily="2" charset="2"/>
              </a:rPr>
              <a:t>traniero </a:t>
            </a:r>
            <a:r>
              <a:rPr lang="it-IT" i="1" dirty="0" smtClean="0">
                <a:sym typeface="Wingdings" pitchFamily="2" charset="2"/>
              </a:rPr>
              <a:t>dal latino </a:t>
            </a:r>
            <a:r>
              <a:rPr lang="it-IT" i="1" dirty="0" err="1" smtClean="0">
                <a:sym typeface="Wingdings" pitchFamily="2" charset="2"/>
              </a:rPr>
              <a:t>extraneum</a:t>
            </a:r>
            <a:r>
              <a:rPr lang="it-IT" i="1" dirty="0" smtClean="0">
                <a:sym typeface="Wingdings" pitchFamily="2" charset="2"/>
              </a:rPr>
              <a:t>, </a:t>
            </a:r>
            <a:r>
              <a:rPr lang="it-IT" dirty="0" smtClean="0">
                <a:sym typeface="Wingdings" pitchFamily="2" charset="2"/>
              </a:rPr>
              <a:t>estraneo, anche con l’accezione di nemico</a:t>
            </a:r>
          </a:p>
          <a:p>
            <a:pPr marL="514350" indent="-514350"/>
            <a:r>
              <a:rPr lang="it-IT" dirty="0" smtClean="0">
                <a:sym typeface="Wingdings" pitchFamily="2" charset="2"/>
              </a:rPr>
              <a:t>Extracomunitario sottolinea l’esclusione dei paesi non facenti parte della Comunità Europea </a:t>
            </a:r>
          </a:p>
          <a:p>
            <a:endParaRPr lang="it-IT" dirty="0"/>
          </a:p>
        </p:txBody>
      </p:sp>
      <p:sp>
        <p:nvSpPr>
          <p:cNvPr id="4" name="Freccia sinistra 3">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39"/>
            <a:ext cx="7772400" cy="930067"/>
          </a:xfrm>
        </p:spPr>
        <p:txBody>
          <a:bodyPr/>
          <a:lstStyle/>
          <a:p>
            <a:r>
              <a:rPr lang="it-IT" dirty="0" smtClean="0"/>
              <a:t>Diversità e paure</a:t>
            </a:r>
            <a:endParaRPr lang="it-IT" dirty="0"/>
          </a:p>
        </p:txBody>
      </p:sp>
      <p:sp>
        <p:nvSpPr>
          <p:cNvPr id="5" name="Sottotitolo 4"/>
          <p:cNvSpPr>
            <a:spLocks noGrp="1"/>
          </p:cNvSpPr>
          <p:nvPr>
            <p:ph type="subTitle" idx="1"/>
          </p:nvPr>
        </p:nvSpPr>
        <p:spPr>
          <a:xfrm>
            <a:off x="685800" y="2000146"/>
            <a:ext cx="7772400" cy="4480326"/>
          </a:xfrm>
        </p:spPr>
        <p:txBody>
          <a:bodyPr>
            <a:normAutofit fontScale="62500" lnSpcReduction="20000"/>
          </a:bodyPr>
          <a:lstStyle/>
          <a:p>
            <a:pPr lvl="0" algn="l"/>
            <a:r>
              <a:rPr lang="it-IT" dirty="0" smtClean="0">
                <a:solidFill>
                  <a:srgbClr val="000000"/>
                </a:solidFill>
              </a:rPr>
              <a:t>Esistenza di </a:t>
            </a:r>
            <a:r>
              <a:rPr lang="it-IT" dirty="0">
                <a:solidFill>
                  <a:srgbClr val="000000"/>
                </a:solidFill>
              </a:rPr>
              <a:t>sentimenti ostili da </a:t>
            </a:r>
            <a:r>
              <a:rPr lang="it-IT" dirty="0" smtClean="0">
                <a:solidFill>
                  <a:srgbClr val="000000"/>
                </a:solidFill>
              </a:rPr>
              <a:t>vincere:</a:t>
            </a:r>
            <a:r>
              <a:rPr lang="it-IT" dirty="0">
                <a:solidFill>
                  <a:srgbClr val="000000"/>
                </a:solidFill>
              </a:rPr>
              <a:t> </a:t>
            </a:r>
            <a:r>
              <a:rPr lang="it-IT" dirty="0" smtClean="0">
                <a:solidFill>
                  <a:srgbClr val="000000"/>
                </a:solidFill>
              </a:rPr>
              <a:t>attitudine umana che porta al ripudio di tutto </a:t>
            </a:r>
            <a:r>
              <a:rPr lang="it-IT" dirty="0">
                <a:solidFill>
                  <a:srgbClr val="000000"/>
                </a:solidFill>
              </a:rPr>
              <a:t>ciò che è lontano da noi per cultura, morale, religione, estetica, costumi.</a:t>
            </a:r>
            <a:r>
              <a:rPr lang="it-IT" dirty="0" smtClean="0">
                <a:solidFill>
                  <a:srgbClr val="000000"/>
                </a:solidFill>
              </a:rPr>
              <a:t> </a:t>
            </a:r>
          </a:p>
          <a:p>
            <a:pPr lvl="0" algn="l"/>
            <a:endParaRPr lang="it-IT" dirty="0">
              <a:solidFill>
                <a:srgbClr val="000000"/>
              </a:solidFill>
            </a:endParaRPr>
          </a:p>
          <a:p>
            <a:pPr lvl="0" algn="l"/>
            <a:r>
              <a:rPr lang="it-IT" dirty="0" smtClean="0">
                <a:solidFill>
                  <a:srgbClr val="000000"/>
                </a:solidFill>
              </a:rPr>
              <a:t>Quando </a:t>
            </a:r>
            <a:r>
              <a:rPr lang="it-IT" dirty="0">
                <a:solidFill>
                  <a:srgbClr val="000000"/>
                </a:solidFill>
              </a:rPr>
              <a:t>si guarda l’altro solo attraverso il prisma della propria cultura, si è facilmente soggetti all’incomprensione e all’intolleranza. </a:t>
            </a:r>
            <a:endParaRPr lang="it-IT" dirty="0" smtClean="0">
              <a:solidFill>
                <a:srgbClr val="000000"/>
              </a:solidFill>
            </a:endParaRPr>
          </a:p>
          <a:p>
            <a:pPr lvl="0" algn="l"/>
            <a:endParaRPr lang="it-IT" dirty="0" smtClean="0">
              <a:solidFill>
                <a:srgbClr val="000000"/>
              </a:solidFill>
            </a:endParaRPr>
          </a:p>
          <a:p>
            <a:pPr lvl="0" algn="l"/>
            <a:r>
              <a:rPr lang="it-IT" dirty="0" smtClean="0">
                <a:solidFill>
                  <a:srgbClr val="000000"/>
                </a:solidFill>
              </a:rPr>
              <a:t>Claude </a:t>
            </a:r>
            <a:r>
              <a:rPr lang="it-IT" dirty="0" err="1">
                <a:solidFill>
                  <a:srgbClr val="000000"/>
                </a:solidFill>
              </a:rPr>
              <a:t>Lévi-</a:t>
            </a:r>
            <a:r>
              <a:rPr lang="it-IT" dirty="0" err="1" smtClean="0">
                <a:solidFill>
                  <a:srgbClr val="000000"/>
                </a:solidFill>
              </a:rPr>
              <a:t>Strauss</a:t>
            </a:r>
            <a:r>
              <a:rPr lang="it-IT" dirty="0" smtClean="0">
                <a:solidFill>
                  <a:srgbClr val="000000"/>
                </a:solidFill>
              </a:rPr>
              <a:t>: </a:t>
            </a:r>
          </a:p>
          <a:p>
            <a:pPr lvl="0" algn="l"/>
            <a:r>
              <a:rPr lang="it-IT" i="1" dirty="0" smtClean="0">
                <a:solidFill>
                  <a:srgbClr val="000000"/>
                </a:solidFill>
              </a:rPr>
              <a:t>“L’etnocentrismo </a:t>
            </a:r>
            <a:r>
              <a:rPr lang="it-IT" i="1" dirty="0">
                <a:solidFill>
                  <a:srgbClr val="000000"/>
                </a:solidFill>
              </a:rPr>
              <a:t>è positivo se significa non mettere da parte la propria storia e la propria cultura, ma è negativo se tale cultura è assolutizzata fino ad assurgere a identità perentoria e immutabile</a:t>
            </a:r>
            <a:r>
              <a:rPr lang="it-IT" i="1" dirty="0" smtClean="0">
                <a:solidFill>
                  <a:srgbClr val="000000"/>
                </a:solidFill>
              </a:rPr>
              <a:t>.”</a:t>
            </a:r>
          </a:p>
          <a:p>
            <a:pPr lvl="0" algn="l"/>
            <a:endParaRPr lang="it-IT" dirty="0" smtClean="0">
              <a:solidFill>
                <a:srgbClr val="000000"/>
              </a:solidFill>
            </a:endParaRPr>
          </a:p>
          <a:p>
            <a:pPr lvl="0" algn="l"/>
            <a:r>
              <a:rPr lang="it-IT" dirty="0" smtClean="0">
                <a:solidFill>
                  <a:srgbClr val="000000"/>
                </a:solidFill>
              </a:rPr>
              <a:t>Non </a:t>
            </a:r>
            <a:r>
              <a:rPr lang="it-IT" dirty="0">
                <a:solidFill>
                  <a:srgbClr val="000000"/>
                </a:solidFill>
              </a:rPr>
              <a:t>si tratta di dimenticare la propria identità culturale, né di</a:t>
            </a:r>
            <a:r>
              <a:rPr lang="it-IT" dirty="0" smtClean="0">
                <a:solidFill>
                  <a:srgbClr val="000000"/>
                </a:solidFill>
              </a:rPr>
              <a:t> auto colpevolizzarsi, </a:t>
            </a:r>
            <a:r>
              <a:rPr lang="it-IT" dirty="0">
                <a:solidFill>
                  <a:srgbClr val="000000"/>
                </a:solidFill>
              </a:rPr>
              <a:t>ma nemmeno di escludere a priori ciò che è altro.</a:t>
            </a:r>
            <a:br>
              <a:rPr lang="it-IT" dirty="0">
                <a:solidFill>
                  <a:srgbClr val="000000"/>
                </a:solidFill>
              </a:rPr>
            </a:br>
            <a:endParaRPr lang="it-IT" dirty="0">
              <a:solidFill>
                <a:srgbClr val="000000"/>
              </a:solidFill>
            </a:endParaRPr>
          </a:p>
          <a:p>
            <a:endParaRPr lang="it-IT" dirty="0"/>
          </a:p>
        </p:txBody>
      </p:sp>
      <p:sp>
        <p:nvSpPr>
          <p:cNvPr id="6" name="Freccia sinistra 5">
            <a:hlinkClick r:id="rId2"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L’ ascolto</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algn="l"/>
            <a:r>
              <a:rPr lang="it-IT" sz="2000" dirty="0" smtClean="0">
                <a:solidFill>
                  <a:srgbClr val="000000"/>
                </a:solidFill>
              </a:rPr>
              <a:t>DEFINIZIONE </a:t>
            </a:r>
          </a:p>
          <a:p>
            <a:pPr algn="l"/>
            <a:r>
              <a:rPr lang="it-IT" sz="2000" dirty="0" smtClean="0">
                <a:solidFill>
                  <a:srgbClr val="000000"/>
                </a:solidFill>
              </a:rPr>
              <a:t>Dalla </a:t>
            </a:r>
            <a:r>
              <a:rPr lang="it-IT" sz="2000" dirty="0">
                <a:solidFill>
                  <a:srgbClr val="000000"/>
                </a:solidFill>
              </a:rPr>
              <a:t>radice </a:t>
            </a:r>
            <a:r>
              <a:rPr lang="it-IT" sz="2000" dirty="0" err="1">
                <a:solidFill>
                  <a:srgbClr val="000000"/>
                </a:solidFill>
              </a:rPr>
              <a:t>Auris</a:t>
            </a:r>
            <a:r>
              <a:rPr lang="it-IT" sz="2000" dirty="0">
                <a:solidFill>
                  <a:srgbClr val="000000"/>
                </a:solidFill>
              </a:rPr>
              <a:t> "Orecchio", latino parlato. La parola ascolto nasce in italiano come derivato del verbo ascoltare, che proviene a sua volta dal latino "auscultare", cioè sentire con l’orecchio.</a:t>
            </a:r>
            <a:r>
              <a:rPr lang="it-IT" sz="2000" dirty="0" smtClean="0">
                <a:solidFill>
                  <a:srgbClr val="000000"/>
                </a:solidFill>
              </a:rPr>
              <a:t> </a:t>
            </a:r>
          </a:p>
          <a:p>
            <a:pPr algn="l"/>
            <a:endParaRPr lang="it-IT" sz="2000" dirty="0">
              <a:solidFill>
                <a:srgbClr val="000000"/>
              </a:solidFill>
            </a:endParaRPr>
          </a:p>
          <a:p>
            <a:pPr algn="l"/>
            <a:r>
              <a:rPr lang="it-IT" sz="2000" dirty="0" smtClean="0">
                <a:solidFill>
                  <a:srgbClr val="000000"/>
                </a:solidFill>
              </a:rPr>
              <a:t>Il </a:t>
            </a:r>
            <a:r>
              <a:rPr lang="it-IT" sz="2000" dirty="0">
                <a:solidFill>
                  <a:srgbClr val="000000"/>
                </a:solidFill>
              </a:rPr>
              <a:t>significato tradizionale del termine ascolto </a:t>
            </a:r>
            <a:r>
              <a:rPr lang="it-IT" sz="2000" dirty="0" smtClean="0">
                <a:solidFill>
                  <a:srgbClr val="000000"/>
                </a:solidFill>
              </a:rPr>
              <a:t>è </a:t>
            </a:r>
            <a:r>
              <a:rPr lang="it-IT" sz="2000" dirty="0">
                <a:solidFill>
                  <a:srgbClr val="000000"/>
                </a:solidFill>
              </a:rPr>
              <a:t>quello che indica in genere l’azione e il risultato dell’ascoltare ed è fortemente legato al concetto di attenzione.</a:t>
            </a:r>
            <a:endParaRPr lang="it-IT" sz="2000" dirty="0" smtClean="0">
              <a:solidFill>
                <a:srgbClr val="000000"/>
              </a:solidFill>
            </a:endParaRPr>
          </a:p>
          <a:p>
            <a:pPr algn="l"/>
            <a:endParaRPr lang="it-IT"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L’ ascolto</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lvl="0" algn="l"/>
            <a:r>
              <a:rPr lang="it-IT" sz="2000" dirty="0" smtClean="0">
                <a:solidFill>
                  <a:srgbClr val="000000"/>
                </a:solidFill>
              </a:rPr>
              <a:t>Ascoltare uno straniero non equivale dunque a informarsi su di lui, ma significa aprirsi al racconto . </a:t>
            </a:r>
          </a:p>
          <a:p>
            <a:pPr lvl="0" algn="l"/>
            <a:r>
              <a:rPr lang="it-IT" sz="2000" dirty="0" smtClean="0">
                <a:solidFill>
                  <a:srgbClr val="000000"/>
                </a:solidFill>
              </a:rPr>
              <a:t>Lo straniero, infatti, cessa di essere estraneo quando noi lo ascoltiamo nella sua diversità. </a:t>
            </a:r>
          </a:p>
          <a:p>
            <a:pPr lvl="0" algn="l"/>
            <a:r>
              <a:rPr lang="it-IT" sz="2000" dirty="0" smtClean="0">
                <a:solidFill>
                  <a:srgbClr val="000000"/>
                </a:solidFill>
              </a:rPr>
              <a:t>Nell’ascoltare l’altro occorre rinunciare ai pregiudizi che ci abitano. </a:t>
            </a:r>
          </a:p>
          <a:p>
            <a:pPr lvl="0" algn="l"/>
            <a:endParaRPr lang="it-IT" sz="2000" dirty="0">
              <a:solidFill>
                <a:srgbClr val="000000"/>
              </a:solidFill>
            </a:endParaRPr>
          </a:p>
          <a:p>
            <a:pPr lvl="0" algn="l"/>
            <a:r>
              <a:rPr lang="it-IT" sz="2000" dirty="0" smtClean="0">
                <a:solidFill>
                  <a:srgbClr val="000000"/>
                </a:solidFill>
              </a:rPr>
              <a:t>Quando si sospende il giudizio, ecco che si appresta l’essenziale per guardare all’altro con </a:t>
            </a:r>
            <a:r>
              <a:rPr lang="it-IT" sz="2000" i="1" dirty="0" err="1" smtClean="0">
                <a:solidFill>
                  <a:srgbClr val="000000"/>
                </a:solidFill>
              </a:rPr>
              <a:t>sym-pátheia</a:t>
            </a:r>
            <a:r>
              <a:rPr lang="it-IT" sz="2000" dirty="0" smtClean="0">
                <a:solidFill>
                  <a:srgbClr val="000000"/>
                </a:solidFill>
              </a:rPr>
              <a:t> (</a:t>
            </a:r>
            <a:r>
              <a:rPr lang="it-IT" sz="2000" dirty="0" err="1" smtClean="0">
                <a:solidFill>
                  <a:srgbClr val="000000"/>
                </a:solidFill>
              </a:rPr>
              <a:t>sym-pátheia</a:t>
            </a:r>
            <a:r>
              <a:rPr lang="it-IT" sz="2000" dirty="0" smtClean="0">
                <a:solidFill>
                  <a:srgbClr val="000000"/>
                </a:solidFill>
              </a:rPr>
              <a:t> =«</a:t>
            </a:r>
            <a:r>
              <a:rPr lang="it-IT" sz="2000" dirty="0" err="1" smtClean="0">
                <a:solidFill>
                  <a:srgbClr val="000000"/>
                </a:solidFill>
              </a:rPr>
              <a:t>sentire-con</a:t>
            </a:r>
            <a:r>
              <a:rPr lang="it-IT" sz="2000" dirty="0" smtClean="0">
                <a:solidFill>
                  <a:srgbClr val="000000"/>
                </a:solidFill>
              </a:rPr>
              <a:t> lui»). </a:t>
            </a:r>
          </a:p>
          <a:p>
            <a:pPr lvl="0" algn="l"/>
            <a:endParaRPr lang="it-IT" sz="2000" dirty="0" smtClean="0">
              <a:solidFill>
                <a:srgbClr val="000000"/>
              </a:solidFill>
            </a:endParaRPr>
          </a:p>
          <a:p>
            <a:pPr lvl="0" algn="l"/>
            <a:r>
              <a:rPr lang="it-IT" sz="2000" dirty="0" smtClean="0">
                <a:solidFill>
                  <a:srgbClr val="000000"/>
                </a:solidFill>
              </a:rPr>
              <a:t>La capacità di metterci al posto dell’altro, di comprenderlo dal suo interno, è la manifestazione dell’</a:t>
            </a:r>
            <a:r>
              <a:rPr lang="it-IT" sz="2000" i="1" dirty="0" err="1" smtClean="0">
                <a:solidFill>
                  <a:srgbClr val="000000"/>
                </a:solidFill>
              </a:rPr>
              <a:t>humanitas</a:t>
            </a:r>
            <a:r>
              <a:rPr lang="it-IT" sz="2000" dirty="0" smtClean="0">
                <a:solidFill>
                  <a:srgbClr val="000000"/>
                </a:solidFill>
              </a:rPr>
              <a:t> dell’ospite e dell’ospitante, è umanità condivisa.</a:t>
            </a:r>
          </a:p>
          <a:p>
            <a:pPr algn="l"/>
            <a:endParaRPr lang="it-IT" sz="2000" dirty="0"/>
          </a:p>
        </p:txBody>
      </p:sp>
      <p:sp>
        <p:nvSpPr>
          <p:cNvPr id="6" name="Freccia sinistra 5">
            <a:hlinkClick r:id="rId3" action="ppaction://hlinksldjump"/>
          </p:cNvPr>
          <p:cNvSpPr/>
          <p:nvPr/>
        </p:nvSpPr>
        <p:spPr>
          <a:xfrm>
            <a:off x="430012" y="6430469"/>
            <a:ext cx="255788" cy="21001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685800" y="530040"/>
            <a:ext cx="7772400" cy="1080078"/>
          </a:xfrm>
        </p:spPr>
        <p:txBody>
          <a:bodyPr/>
          <a:lstStyle/>
          <a:p>
            <a:r>
              <a:rPr lang="it-IT" dirty="0" smtClean="0"/>
              <a:t>Il dialogo</a:t>
            </a:r>
            <a:endParaRPr lang="it-IT" dirty="0"/>
          </a:p>
        </p:txBody>
      </p:sp>
      <p:sp>
        <p:nvSpPr>
          <p:cNvPr id="5" name="Sottotitolo 4"/>
          <p:cNvSpPr>
            <a:spLocks noGrp="1"/>
          </p:cNvSpPr>
          <p:nvPr>
            <p:ph type="subTitle" idx="1"/>
          </p:nvPr>
        </p:nvSpPr>
        <p:spPr>
          <a:xfrm>
            <a:off x="685800" y="2120155"/>
            <a:ext cx="7772400" cy="4250309"/>
          </a:xfrm>
        </p:spPr>
        <p:txBody>
          <a:bodyPr>
            <a:normAutofit/>
          </a:bodyPr>
          <a:lstStyle/>
          <a:p>
            <a:pPr algn="l"/>
            <a:r>
              <a:rPr lang="it-IT" sz="2000" dirty="0" smtClean="0">
                <a:solidFill>
                  <a:srgbClr val="000000"/>
                </a:solidFill>
              </a:rPr>
              <a:t>DEFINIZIONE</a:t>
            </a:r>
            <a:endParaRPr lang="it-IT" sz="2000" dirty="0">
              <a:solidFill>
                <a:srgbClr val="000000"/>
              </a:solidFill>
            </a:endParaRPr>
          </a:p>
          <a:p>
            <a:pPr lvl="0" algn="l"/>
            <a:r>
              <a:rPr lang="it-IT" sz="2000" dirty="0">
                <a:solidFill>
                  <a:srgbClr val="000000"/>
                </a:solidFill>
              </a:rPr>
              <a:t>Dialogo: dal greco </a:t>
            </a:r>
            <a:r>
              <a:rPr lang="it-IT" sz="2000" i="1" dirty="0" err="1">
                <a:solidFill>
                  <a:srgbClr val="000000"/>
                </a:solidFill>
              </a:rPr>
              <a:t>dià-lógos</a:t>
            </a:r>
            <a:r>
              <a:rPr lang="it-IT" sz="2000" i="1" dirty="0">
                <a:solidFill>
                  <a:srgbClr val="000000"/>
                </a:solidFill>
              </a:rPr>
              <a:t> </a:t>
            </a:r>
            <a:r>
              <a:rPr lang="it-IT" sz="2000" dirty="0">
                <a:solidFill>
                  <a:srgbClr val="000000"/>
                </a:solidFill>
              </a:rPr>
              <a:t>(</a:t>
            </a:r>
            <a:r>
              <a:rPr lang="it-IT" sz="2000" dirty="0" err="1">
                <a:solidFill>
                  <a:srgbClr val="000000"/>
                </a:solidFill>
              </a:rPr>
              <a:t>dià</a:t>
            </a:r>
            <a:r>
              <a:rPr lang="it-IT" sz="2000" dirty="0">
                <a:solidFill>
                  <a:srgbClr val="000000"/>
                </a:solidFill>
              </a:rPr>
              <a:t>, "attraverso" </a:t>
            </a:r>
            <a:r>
              <a:rPr lang="it-IT" sz="2000" dirty="0" err="1">
                <a:solidFill>
                  <a:srgbClr val="000000"/>
                </a:solidFill>
              </a:rPr>
              <a:t>e logos</a:t>
            </a:r>
            <a:r>
              <a:rPr lang="it-IT" sz="2000" dirty="0">
                <a:solidFill>
                  <a:srgbClr val="000000"/>
                </a:solidFill>
              </a:rPr>
              <a:t>, "discorso"), indica il </a:t>
            </a:r>
            <a:r>
              <a:rPr lang="it-IT" sz="2000" dirty="0" err="1">
                <a:solidFill>
                  <a:srgbClr val="000000"/>
                </a:solidFill>
              </a:rPr>
              <a:t>confronto verbale tra</a:t>
            </a:r>
            <a:r>
              <a:rPr lang="it-IT" sz="2000" dirty="0">
                <a:solidFill>
                  <a:srgbClr val="000000"/>
                </a:solidFill>
              </a:rPr>
              <a:t> due o più persone, mezzo utile per </a:t>
            </a:r>
            <a:r>
              <a:rPr lang="it-IT" sz="2000" dirty="0" err="1">
                <a:solidFill>
                  <a:srgbClr val="000000"/>
                </a:solidFill>
              </a:rPr>
              <a:t>esprimere sentimenti diversi</a:t>
            </a:r>
            <a:r>
              <a:rPr lang="it-IT" sz="2000" dirty="0">
                <a:solidFill>
                  <a:srgbClr val="000000"/>
                </a:solidFill>
              </a:rPr>
              <a:t> e </a:t>
            </a:r>
            <a:r>
              <a:rPr lang="it-IT" sz="2000" dirty="0" err="1">
                <a:solidFill>
                  <a:srgbClr val="000000"/>
                </a:solidFill>
              </a:rPr>
              <a:t>discutere idee</a:t>
            </a:r>
            <a:r>
              <a:rPr lang="it-IT" sz="2000" dirty="0">
                <a:solidFill>
                  <a:srgbClr val="000000"/>
                </a:solidFill>
              </a:rPr>
              <a:t> non necessariamente contrapposte.</a:t>
            </a:r>
            <a:endParaRPr lang="it-IT" sz="2000" dirty="0" smtClean="0">
              <a:solidFill>
                <a:srgbClr val="000000"/>
              </a:solidFill>
            </a:endParaRPr>
          </a:p>
          <a:p>
            <a:pPr algn="l"/>
            <a:endParaRPr lang="it-IT" sz="2000" dirty="0" smtClean="0">
              <a:solidFill>
                <a:srgbClr val="000000"/>
              </a:solidFill>
            </a:endParaRPr>
          </a:p>
          <a:p>
            <a:pPr algn="l"/>
            <a:endParaRPr lang="it-IT" sz="2000" dirty="0" smtClean="0">
              <a:solidFill>
                <a:srgbClr val="000000"/>
              </a:solidFill>
            </a:endParaRPr>
          </a:p>
          <a:p>
            <a:pPr algn="l"/>
            <a:r>
              <a:rPr lang="it-IT" sz="2000" dirty="0" smtClean="0">
                <a:solidFill>
                  <a:srgbClr val="000000"/>
                </a:solidFill>
              </a:rPr>
              <a:t/>
            </a:r>
            <a:br>
              <a:rPr lang="it-IT" sz="2000" dirty="0" smtClean="0">
                <a:solidFill>
                  <a:srgbClr val="000000"/>
                </a:solidFill>
              </a:rPr>
            </a:br>
            <a:endParaRPr lang="it-IT" sz="2000" dirty="0" smtClean="0">
              <a:solidFill>
                <a:srgbClr val="000000"/>
              </a:solidFill>
            </a:endParaRPr>
          </a:p>
          <a:p>
            <a:pPr algn="l"/>
            <a:endParaRPr lang="it-IT" sz="2000" dirty="0" smtClean="0">
              <a:solidFill>
                <a:srgbClr val="000000"/>
              </a:solidFill>
            </a:endParaRPr>
          </a:p>
          <a:p>
            <a:pPr algn="l"/>
            <a:endParaRPr lang="it-IT" sz="2000"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767</Words>
  <Application>Microsoft Office PowerPoint</Application>
  <PresentationFormat>Presentazione su schermo (4:3)</PresentationFormat>
  <Paragraphs>93</Paragraphs>
  <Slides>11</Slides>
  <Notes>5</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L’altro siamo noi</vt:lpstr>
      <vt:lpstr>Indice</vt:lpstr>
      <vt:lpstr>Modalità di lavoro</vt:lpstr>
      <vt:lpstr>Definizione di “Altro”</vt:lpstr>
      <vt:lpstr>Etimologie</vt:lpstr>
      <vt:lpstr>Diversità e paure</vt:lpstr>
      <vt:lpstr>L’ ascolto</vt:lpstr>
      <vt:lpstr>L’ ascolto</vt:lpstr>
      <vt:lpstr>Il dialogo</vt:lpstr>
      <vt:lpstr>Il dialogo</vt:lpstr>
      <vt:lpstr>Bibliografia e sitografia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L’altro siamo noi</dc:title>
  <dc:creator>Giacomo Cecchetto</dc:creator>
  <cp:lastModifiedBy>Ciuffolor</cp:lastModifiedBy>
  <cp:revision>22</cp:revision>
  <dcterms:created xsi:type="dcterms:W3CDTF">2014-11-16T10:24:47Z</dcterms:created>
  <dcterms:modified xsi:type="dcterms:W3CDTF">2014-11-16T18:00:12Z</dcterms:modified>
</cp:coreProperties>
</file>