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 varScale="1">
        <p:scale>
          <a:sx n="106" d="100"/>
          <a:sy n="106" d="100"/>
        </p:scale>
        <p:origin x="-112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FBE4FE-08B0-4576-A254-E4420D40B56F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868686-1F5A-41C0-88E8-E85B13EF3CB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FBE4FE-08B0-4576-A254-E4420D40B56F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868686-1F5A-41C0-88E8-E85B13EF3CB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FBE4FE-08B0-4576-A254-E4420D40B56F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868686-1F5A-41C0-88E8-E85B13EF3CB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FBE4FE-08B0-4576-A254-E4420D40B56F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868686-1F5A-41C0-88E8-E85B13EF3CB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FBE4FE-08B0-4576-A254-E4420D40B56F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868686-1F5A-41C0-88E8-E85B13EF3CB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FBE4FE-08B0-4576-A254-E4420D40B56F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868686-1F5A-41C0-88E8-E85B13EF3CB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FBE4FE-08B0-4576-A254-E4420D40B56F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868686-1F5A-41C0-88E8-E85B13EF3CB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FBE4FE-08B0-4576-A254-E4420D40B56F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868686-1F5A-41C0-88E8-E85B13EF3CB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FBE4FE-08B0-4576-A254-E4420D40B56F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868686-1F5A-41C0-88E8-E85B13EF3CB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FBE4FE-08B0-4576-A254-E4420D40B56F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868686-1F5A-41C0-88E8-E85B13EF3CB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FBE4FE-08B0-4576-A254-E4420D40B56F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868686-1F5A-41C0-88E8-E85B13EF3CB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FFBE4FE-08B0-4576-A254-E4420D40B56F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D868686-1F5A-41C0-88E8-E85B13EF3CB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1640" y="2708920"/>
            <a:ext cx="7406640" cy="965752"/>
          </a:xfrm>
        </p:spPr>
        <p:txBody>
          <a:bodyPr>
            <a:normAutofit/>
          </a:bodyPr>
          <a:lstStyle/>
          <a:p>
            <a:pPr algn="ctr"/>
            <a:r>
              <a:rPr lang="it-IT" sz="4400" b="1" dirty="0" smtClean="0">
                <a:solidFill>
                  <a:schemeClr val="tx1"/>
                </a:solidFill>
                <a:latin typeface="Calibri" pitchFamily="34" charset="0"/>
              </a:rPr>
              <a:t>THE MODERN AGE</a:t>
            </a:r>
            <a:endParaRPr lang="it-IT" sz="4400" b="1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effectLst/>
              </a:rPr>
              <a:t>AN AGE OF CULTURAL CHANGES</a:t>
            </a:r>
            <a:endParaRPr lang="it-IT" dirty="0">
              <a:effectLst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en-GB" dirty="0" smtClean="0"/>
              <a:t>Between the last years of the 19</a:t>
            </a:r>
            <a:r>
              <a:rPr lang="en-GB" baseline="30000" dirty="0" smtClean="0"/>
              <a:t>th</a:t>
            </a:r>
            <a:r>
              <a:rPr lang="en-GB" dirty="0" smtClean="0"/>
              <a:t> century and the first thirty years of the 20</a:t>
            </a:r>
            <a:r>
              <a:rPr lang="en-GB" baseline="30000" dirty="0" smtClean="0"/>
              <a:t>th</a:t>
            </a:r>
            <a:r>
              <a:rPr lang="en-GB" dirty="0" smtClean="0"/>
              <a:t> century men felt isolated in front of a complex universe because of the social, scientific and philosophical transformations of the period.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  <a:buFont typeface="Arial" pitchFamily="34" charset="0"/>
              <a:buChar char="•"/>
            </a:pPr>
            <a:r>
              <a:rPr lang="en-GB" noProof="1" smtClean="0"/>
              <a:t>Man’s doubts and insecurities came from:</a:t>
            </a:r>
          </a:p>
          <a:p>
            <a:pPr marL="596646" indent="-514350">
              <a:buClrTx/>
              <a:buFont typeface="+mj-lt"/>
              <a:buAutoNum type="arabicPeriod"/>
            </a:pPr>
            <a:r>
              <a:rPr lang="en-GB" noProof="1" smtClean="0"/>
              <a:t>International economic competition for raw materials</a:t>
            </a:r>
          </a:p>
          <a:p>
            <a:pPr marL="596646" indent="-514350">
              <a:buClrTx/>
              <a:buFont typeface="+mj-lt"/>
              <a:buAutoNum type="arabicPeriod"/>
            </a:pPr>
            <a:r>
              <a:rPr lang="en-GB" dirty="0" smtClean="0"/>
              <a:t>Contrasts between the middle class and the emergent working class</a:t>
            </a:r>
          </a:p>
          <a:p>
            <a:pPr marL="596646" indent="-514350">
              <a:buClrTx/>
              <a:buFont typeface="+mj-lt"/>
              <a:buAutoNum type="arabicPeriod"/>
            </a:pPr>
            <a:r>
              <a:rPr lang="en-GB" dirty="0" smtClean="0"/>
              <a:t>Darwinian theory</a:t>
            </a:r>
          </a:p>
          <a:p>
            <a:pPr marL="596646" indent="-514350">
              <a:buClrTx/>
              <a:buFont typeface="+mj-lt"/>
              <a:buAutoNum type="arabicPeriod"/>
            </a:pPr>
            <a:r>
              <a:rPr lang="en-GB" dirty="0" smtClean="0"/>
              <a:t>Freud, Einstein and Bergson’s theories</a:t>
            </a:r>
          </a:p>
          <a:p>
            <a:pPr marL="596646" indent="-514350">
              <a:buClrTx/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1" smtClean="0"/>
              <a:t/>
            </a:r>
            <a:br>
              <a:rPr lang="en-GB" noProof="1" smtClean="0"/>
            </a:br>
            <a:r>
              <a:rPr lang="en-GB" noProof="1" smtClean="0"/>
              <a:t>International economic competition for raw materials</a:t>
            </a:r>
            <a:br>
              <a:rPr lang="en-GB" noProof="1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Tx/>
            </a:pPr>
            <a:r>
              <a:rPr lang="en-GB" dirty="0" smtClean="0"/>
              <a:t>By the end of the 19° century modernization had been successful in countries such as France, Germany and the U.S.A. Britain was no longer the </a:t>
            </a:r>
            <a:r>
              <a:rPr lang="en-GB" dirty="0" err="1" smtClean="0"/>
              <a:t>the</a:t>
            </a:r>
            <a:r>
              <a:rPr lang="en-GB" dirty="0" smtClean="0"/>
              <a:t> power that ruled the market</a:t>
            </a:r>
          </a:p>
          <a:p>
            <a:pPr>
              <a:buClrTx/>
            </a:pPr>
            <a:r>
              <a:rPr lang="en-GB" dirty="0" smtClean="0"/>
              <a:t>The international competition for raw materials made a conflict seem inevitable</a:t>
            </a:r>
          </a:p>
          <a:p>
            <a:pPr>
              <a:buClrTx/>
            </a:pPr>
            <a:r>
              <a:rPr lang="en-GB" dirty="0" smtClean="0"/>
              <a:t>The conflict came in 1914 with the First World War, the first conflict that implied the whole world.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Middle </a:t>
            </a:r>
            <a:r>
              <a:rPr lang="it-IT" dirty="0" err="1" smtClean="0"/>
              <a:t>class</a:t>
            </a:r>
            <a:r>
              <a:rPr lang="it-IT" dirty="0" smtClean="0"/>
              <a:t> vs </a:t>
            </a:r>
            <a:r>
              <a:rPr lang="it-IT" dirty="0" err="1" smtClean="0"/>
              <a:t>working</a:t>
            </a:r>
            <a:r>
              <a:rPr lang="it-IT" dirty="0" smtClean="0"/>
              <a:t> </a:t>
            </a:r>
            <a:r>
              <a:rPr lang="it-IT" dirty="0" err="1" smtClean="0"/>
              <a:t>class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en-GB" dirty="0" smtClean="0"/>
              <a:t>Along the 19° century a new social class was born, the working </a:t>
            </a:r>
            <a:r>
              <a:rPr lang="en-GB" dirty="0" err="1" smtClean="0"/>
              <a:t>class,who</a:t>
            </a:r>
            <a:r>
              <a:rPr lang="en-GB" dirty="0" smtClean="0"/>
              <a:t> started to fill its role in society.</a:t>
            </a:r>
          </a:p>
          <a:p>
            <a:pPr>
              <a:buClrTx/>
            </a:pPr>
            <a:r>
              <a:rPr lang="en-GB" dirty="0" smtClean="0"/>
              <a:t>In order to claim their rights, the people of the working class find a good model in Marxism, who suggested to take power away from the middle class by revolution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Darwinian</a:t>
            </a:r>
            <a:r>
              <a:rPr lang="it-IT" dirty="0" smtClean="0"/>
              <a:t> </a:t>
            </a:r>
            <a:r>
              <a:rPr lang="it-IT" dirty="0" err="1" smtClean="0"/>
              <a:t>theory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en-GB" dirty="0" smtClean="0"/>
              <a:t>Darwinian theory caused the collapse of religious </a:t>
            </a:r>
            <a:r>
              <a:rPr lang="en-GB" dirty="0" smtClean="0"/>
              <a:t>guarantees</a:t>
            </a:r>
            <a:endParaRPr lang="en-GB" dirty="0" smtClean="0"/>
          </a:p>
          <a:p>
            <a:pPr>
              <a:buClrTx/>
            </a:pPr>
            <a:r>
              <a:rPr lang="en-GB" dirty="0" smtClean="0"/>
              <a:t>Because </a:t>
            </a:r>
            <a:r>
              <a:rPr lang="en-GB" dirty="0" smtClean="0"/>
              <a:t>of Darwin evolutionistic theory man felt isolated and abandoned</a:t>
            </a:r>
          </a:p>
          <a:p>
            <a:pPr>
              <a:buClrTx/>
            </a:pPr>
            <a:r>
              <a:rPr lang="en-GB" dirty="0" smtClean="0"/>
              <a:t>The religious crisis was a different way to highlight that people didn’t know what was their role in society</a:t>
            </a:r>
          </a:p>
          <a:p>
            <a:pPr>
              <a:buClrTx/>
            </a:pPr>
            <a:r>
              <a:rPr lang="en-GB" dirty="0" smtClean="0"/>
              <a:t>The only point of reference that the human being had was himself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Freud,Einstein and </a:t>
            </a:r>
            <a:r>
              <a:rPr lang="it-IT" dirty="0" err="1" smtClean="0"/>
              <a:t>Bergson</a:t>
            </a:r>
            <a:r>
              <a:rPr lang="it-IT" dirty="0" smtClean="0"/>
              <a:t>’s </a:t>
            </a:r>
            <a:r>
              <a:rPr lang="it-IT" dirty="0" err="1" smtClean="0"/>
              <a:t>theories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Tx/>
            </a:pPr>
            <a:r>
              <a:rPr lang="en-GB" dirty="0" smtClean="0"/>
              <a:t>The Viennese psychologist Sigmund Freud contributed to change the tradition way to conceive the individual. According to him, people’s behaviour depends on the unconscious part of their mind</a:t>
            </a:r>
          </a:p>
          <a:p>
            <a:pPr>
              <a:buClrTx/>
            </a:pPr>
            <a:r>
              <a:rPr lang="en-GB" dirty="0" smtClean="0"/>
              <a:t>Albert Einstein showed that Newtonian physics rested on false assumptions. He said that space and time changed according to the observer’s point of view</a:t>
            </a:r>
          </a:p>
          <a:p>
            <a:pPr>
              <a:buClrTx/>
            </a:pPr>
            <a:r>
              <a:rPr lang="en-GB" dirty="0" smtClean="0"/>
              <a:t>Henry Bergson rejected the conventional idea of time. He believed that past and future coexist with the present in people’s mind.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Literary</a:t>
            </a:r>
            <a:r>
              <a:rPr lang="it-IT" dirty="0" smtClean="0"/>
              <a:t>’s </a:t>
            </a:r>
            <a:r>
              <a:rPr lang="it-IT" dirty="0" err="1" smtClean="0"/>
              <a:t>reaction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>
              <a:buClrTx/>
              <a:buNone/>
            </a:pPr>
            <a:r>
              <a:rPr lang="it-IT" dirty="0" smtClean="0"/>
              <a:t> The </a:t>
            </a:r>
            <a:r>
              <a:rPr lang="it-IT" dirty="0" err="1" smtClean="0"/>
              <a:t>sense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isolation</a:t>
            </a:r>
            <a:r>
              <a:rPr lang="it-IT" dirty="0" smtClean="0"/>
              <a:t> </a:t>
            </a:r>
            <a:r>
              <a:rPr lang="it-IT" dirty="0" err="1" smtClean="0"/>
              <a:t>produced</a:t>
            </a:r>
            <a:r>
              <a:rPr lang="it-IT" dirty="0" smtClean="0"/>
              <a:t> </a:t>
            </a:r>
            <a:r>
              <a:rPr lang="it-IT" dirty="0" err="1" smtClean="0"/>
              <a:t>different</a:t>
            </a:r>
            <a:r>
              <a:rPr lang="it-IT" dirty="0" smtClean="0"/>
              <a:t>   </a:t>
            </a:r>
            <a:r>
              <a:rPr lang="it-IT" dirty="0" err="1" smtClean="0"/>
              <a:t>reactions</a:t>
            </a:r>
            <a:r>
              <a:rPr lang="it-IT" dirty="0" smtClean="0"/>
              <a:t> in </a:t>
            </a:r>
            <a:r>
              <a:rPr lang="it-IT" dirty="0" err="1" smtClean="0"/>
              <a:t>literature</a:t>
            </a:r>
            <a:r>
              <a:rPr lang="it-IT" dirty="0" smtClean="0"/>
              <a:t>:</a:t>
            </a:r>
          </a:p>
          <a:p>
            <a:pPr>
              <a:buClrTx/>
            </a:pPr>
            <a:r>
              <a:rPr lang="it-IT" dirty="0" smtClean="0"/>
              <a:t>T. </a:t>
            </a:r>
            <a:r>
              <a:rPr lang="it-IT" dirty="0" err="1" smtClean="0"/>
              <a:t>Hardy</a:t>
            </a:r>
            <a:r>
              <a:rPr lang="it-IT" dirty="0" smtClean="0"/>
              <a:t> and J. Conrad </a:t>
            </a:r>
            <a:r>
              <a:rPr lang="it-IT" dirty="0" err="1" smtClean="0"/>
              <a:t>were</a:t>
            </a:r>
            <a:r>
              <a:rPr lang="it-IT" dirty="0" smtClean="0"/>
              <a:t> </a:t>
            </a:r>
            <a:r>
              <a:rPr lang="it-IT" dirty="0" err="1" smtClean="0"/>
              <a:t>pessimists</a:t>
            </a:r>
            <a:endParaRPr lang="it-IT" dirty="0" smtClean="0"/>
          </a:p>
          <a:p>
            <a:pPr>
              <a:buClrTx/>
            </a:pPr>
            <a:r>
              <a:rPr lang="it-IT" dirty="0" err="1" smtClean="0"/>
              <a:t>V.Woolf</a:t>
            </a:r>
            <a:r>
              <a:rPr lang="it-IT" dirty="0" smtClean="0"/>
              <a:t> and </a:t>
            </a:r>
            <a:r>
              <a:rPr lang="it-IT" dirty="0" err="1" smtClean="0"/>
              <a:t>D.H.</a:t>
            </a:r>
            <a:r>
              <a:rPr lang="it-IT" dirty="0" smtClean="0"/>
              <a:t> </a:t>
            </a:r>
            <a:r>
              <a:rPr lang="it-IT" dirty="0" err="1" smtClean="0"/>
              <a:t>found</a:t>
            </a:r>
            <a:r>
              <a:rPr lang="it-IT" dirty="0" smtClean="0"/>
              <a:t> in personal </a:t>
            </a:r>
            <a:r>
              <a:rPr lang="it-IT" dirty="0" err="1" smtClean="0"/>
              <a:t>relationship</a:t>
            </a:r>
            <a:r>
              <a:rPr lang="it-IT" dirty="0" smtClean="0"/>
              <a:t> a </a:t>
            </a:r>
            <a:r>
              <a:rPr lang="it-IT" dirty="0" err="1" smtClean="0"/>
              <a:t>substitute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the </a:t>
            </a:r>
            <a:r>
              <a:rPr lang="it-IT" dirty="0" err="1" smtClean="0"/>
              <a:t>lost</a:t>
            </a:r>
            <a:r>
              <a:rPr lang="it-IT" dirty="0" smtClean="0"/>
              <a:t> divine love</a:t>
            </a:r>
          </a:p>
          <a:p>
            <a:pPr>
              <a:buClrTx/>
            </a:pPr>
            <a:r>
              <a:rPr lang="it-IT" dirty="0" err="1" smtClean="0"/>
              <a:t>T.S.</a:t>
            </a:r>
            <a:r>
              <a:rPr lang="it-IT" dirty="0" smtClean="0"/>
              <a:t> Eliot </a:t>
            </a:r>
            <a:r>
              <a:rPr lang="it-IT" dirty="0" err="1" smtClean="0"/>
              <a:t>became</a:t>
            </a:r>
            <a:r>
              <a:rPr lang="it-IT" dirty="0" smtClean="0"/>
              <a:t> Christian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105</TotalTime>
  <Words>378</Words>
  <Application>Microsoft Office PowerPoint</Application>
  <PresentationFormat>Presentazione su schermo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Solstizio</vt:lpstr>
      <vt:lpstr>Diapositiva 1</vt:lpstr>
      <vt:lpstr>AN AGE OF CULTURAL CHANGES</vt:lpstr>
      <vt:lpstr>Diapositiva 3</vt:lpstr>
      <vt:lpstr> International economic competition for raw materials </vt:lpstr>
      <vt:lpstr>Middle class vs working class</vt:lpstr>
      <vt:lpstr>Darwinian theory</vt:lpstr>
      <vt:lpstr>Freud,Einstein and Bergson’s theories</vt:lpstr>
      <vt:lpstr>Literary’s reaction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Ciuffolor</dc:creator>
  <cp:lastModifiedBy>Ciuffolor</cp:lastModifiedBy>
  <cp:revision>12</cp:revision>
  <dcterms:created xsi:type="dcterms:W3CDTF">2015-04-13T15:49:32Z</dcterms:created>
  <dcterms:modified xsi:type="dcterms:W3CDTF">2015-04-13T17:41:53Z</dcterms:modified>
</cp:coreProperties>
</file>