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5" r:id="rId1"/>
  </p:sldMasterIdLst>
  <p:notesMasterIdLst>
    <p:notesMasterId r:id="rId14"/>
  </p:notesMasterIdLst>
  <p:sldIdLst>
    <p:sldId id="256" r:id="rId2"/>
    <p:sldId id="272" r:id="rId3"/>
    <p:sldId id="277" r:id="rId4"/>
    <p:sldId id="278" r:id="rId5"/>
    <p:sldId id="257" r:id="rId6"/>
    <p:sldId id="273" r:id="rId7"/>
    <p:sldId id="258" r:id="rId8"/>
    <p:sldId id="274" r:id="rId9"/>
    <p:sldId id="259" r:id="rId10"/>
    <p:sldId id="275" r:id="rId11"/>
    <p:sldId id="260" r:id="rId12"/>
    <p:sldId id="276"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8" d="100"/>
          <a:sy n="128" d="100"/>
        </p:scale>
        <p:origin x="-178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B4ECA-2A28-C14D-965A-851E80251BAF}" type="datetimeFigureOut">
              <a:rPr lang="it-IT" smtClean="0"/>
              <a:pPr/>
              <a:t>17-03-2015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36CDA-8324-024D-83E4-7095F3E55A5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573741" y="6122894"/>
            <a:ext cx="2133600" cy="259317"/>
          </a:xfrm>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a:xfrm>
            <a:off x="5638800" y="6122894"/>
            <a:ext cx="2895600" cy="257810"/>
          </a:xfrm>
        </p:spPr>
        <p:txBody>
          <a:bodyPr/>
          <a:lstStyle/>
          <a:p>
            <a:endParaRPr lang="it-IT"/>
          </a:p>
        </p:txBody>
      </p:sp>
      <p:sp>
        <p:nvSpPr>
          <p:cNvPr id="6" name="Slide Number Placeholder 5"/>
          <p:cNvSpPr>
            <a:spLocks noGrp="1"/>
          </p:cNvSpPr>
          <p:nvPr>
            <p:ph type="sldNum" sz="quarter" idx="12"/>
          </p:nvPr>
        </p:nvSpPr>
        <p:spPr>
          <a:xfrm>
            <a:off x="4191000" y="6122894"/>
            <a:ext cx="762000" cy="271463"/>
          </a:xfrm>
        </p:spPr>
        <p:txBody>
          <a:bodyPr/>
          <a:lstStyle/>
          <a:p>
            <a:fld id="{D61DE7E3-9BF0-0148-876A-A36F6CE6F46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uto, immagine e didascalia">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it-IT" smtClean="0"/>
              <a:t>Fare clic per modificare stile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it-IT" smtClean="0"/>
              <a:t>Fare clic sull'icona per inserire un'immagine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it-IT" smtClean="0"/>
              <a:t>Fare clic per modificare stile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sopra didascalia">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it-IT" smtClean="0"/>
              <a:t>Fare clic per modificare stile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it-IT" smtClean="0"/>
              <a:t>Fare clic per modificare stile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a titolo con immagin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it-IT" smtClean="0"/>
              <a:t>Fare clic per modificare stile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569259" y="6122894"/>
            <a:ext cx="2133600" cy="259317"/>
          </a:xfrm>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a:xfrm>
            <a:off x="5638800" y="6124401"/>
            <a:ext cx="2895600" cy="257810"/>
          </a:xfrm>
        </p:spPr>
        <p:txBody>
          <a:bodyPr/>
          <a:lstStyle/>
          <a:p>
            <a:endParaRPr lang="it-IT"/>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it-IT" smtClean="0"/>
              <a:t>Fare clic per modificare stile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5608F06-3952-6F43-8A36-EE7B37625F84}" type="slidenum">
              <a:rPr lang="it-IT" smtClean="0"/>
              <a:pPr/>
              <a:t>‹n.›</a:t>
            </a:fld>
            <a:endParaRPr lang="it-IT"/>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it-IT" smtClean="0"/>
              <a:t>Fare clic per modificare stile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EA33D8B-FE4B-C648-B47B-A3B959940FC2}" type="datetimeFigureOut">
              <a:rPr lang="it-IT" smtClean="0"/>
              <a:pPr/>
              <a:t>17-03-2015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5608F06-3952-6F43-8A36-EE7B37625F8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it-IT" smtClean="0"/>
              <a:t>Fare clic per modificare stile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EA33D8B-FE4B-C648-B47B-A3B959940FC2}" type="datetimeFigureOut">
              <a:rPr lang="it-IT" smtClean="0"/>
              <a:pPr/>
              <a:t>17-03-2015</a:t>
            </a:fld>
            <a:endParaRPr lang="it-IT"/>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it-IT"/>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5608F06-3952-6F43-8A36-EE7B37625F84}"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5400" b="1" dirty="0" smtClean="0">
                <a:latin typeface="Times"/>
                <a:cs typeface="Times"/>
              </a:rPr>
              <a:t>Charles Dickens</a:t>
            </a:r>
            <a:endParaRPr lang="it-IT" sz="5400" b="1" dirty="0">
              <a:latin typeface="Times"/>
              <a:cs typeface="Times"/>
            </a:endParaRPr>
          </a:p>
        </p:txBody>
      </p:sp>
      <p:sp>
        <p:nvSpPr>
          <p:cNvPr id="3" name="Sottotitolo 2"/>
          <p:cNvSpPr>
            <a:spLocks noGrp="1"/>
          </p:cNvSpPr>
          <p:nvPr>
            <p:ph type="subTitle" idx="1"/>
          </p:nvPr>
        </p:nvSpPr>
        <p:spPr>
          <a:xfrm>
            <a:off x="685800" y="3886200"/>
            <a:ext cx="7772400" cy="1752600"/>
          </a:xfrm>
        </p:spPr>
        <p:txBody>
          <a:bodyPr>
            <a:normAutofit/>
          </a:bodyPr>
          <a:lstStyle/>
          <a:p>
            <a:pPr>
              <a:spcBef>
                <a:spcPts val="1268"/>
              </a:spcBef>
            </a:pPr>
            <a:r>
              <a:rPr lang="en-GB" dirty="0" smtClean="0">
                <a:solidFill>
                  <a:schemeClr val="accent2">
                    <a:lumMod val="75000"/>
                  </a:schemeClr>
                </a:solidFill>
                <a:latin typeface="Times"/>
                <a:cs typeface="Times"/>
              </a:rPr>
              <a:t>The Victorian Age </a:t>
            </a:r>
          </a:p>
          <a:p>
            <a:pPr>
              <a:spcBef>
                <a:spcPts val="1268"/>
              </a:spcBef>
            </a:pPr>
            <a:r>
              <a:rPr lang="en-GB" dirty="0" err="1" smtClean="0">
                <a:solidFill>
                  <a:schemeClr val="accent2">
                    <a:lumMod val="75000"/>
                  </a:schemeClr>
                </a:solidFill>
                <a:latin typeface="Times"/>
                <a:cs typeface="Times"/>
              </a:rPr>
              <a:t>vs</a:t>
            </a:r>
            <a:r>
              <a:rPr lang="en-GB" dirty="0" smtClean="0">
                <a:solidFill>
                  <a:schemeClr val="accent2">
                    <a:lumMod val="75000"/>
                  </a:schemeClr>
                </a:solidFill>
                <a:latin typeface="Times"/>
                <a:cs typeface="Times"/>
              </a:rPr>
              <a:t> </a:t>
            </a:r>
          </a:p>
          <a:p>
            <a:pPr>
              <a:spcBef>
                <a:spcPts val="1268"/>
              </a:spcBef>
            </a:pPr>
            <a:r>
              <a:rPr lang="en-GB" dirty="0" smtClean="0">
                <a:solidFill>
                  <a:schemeClr val="accent2">
                    <a:lumMod val="75000"/>
                  </a:schemeClr>
                </a:solidFill>
                <a:latin typeface="Times"/>
                <a:cs typeface="Times"/>
              </a:rPr>
              <a:t>The 21</a:t>
            </a:r>
            <a:r>
              <a:rPr lang="en-GB" baseline="30000" dirty="0" smtClean="0">
                <a:solidFill>
                  <a:schemeClr val="accent2">
                    <a:lumMod val="75000"/>
                  </a:schemeClr>
                </a:solidFill>
                <a:latin typeface="Times"/>
                <a:cs typeface="Times"/>
              </a:rPr>
              <a:t>st</a:t>
            </a:r>
            <a:r>
              <a:rPr lang="en-GB" dirty="0" smtClean="0">
                <a:solidFill>
                  <a:schemeClr val="accent2">
                    <a:lumMod val="75000"/>
                  </a:schemeClr>
                </a:solidFill>
                <a:latin typeface="Times"/>
                <a:cs typeface="Times"/>
              </a:rPr>
              <a:t> Century</a:t>
            </a:r>
            <a:endParaRPr lang="en-GB" dirty="0">
              <a:solidFill>
                <a:schemeClr val="accent2">
                  <a:lumMod val="75000"/>
                </a:schemeClr>
              </a:solidFill>
              <a:latin typeface="Times"/>
              <a:cs typeface="Times"/>
            </a:endParaRPr>
          </a:p>
        </p:txBody>
      </p:sp>
      <p:sp>
        <p:nvSpPr>
          <p:cNvPr id="4" name="CasellaDiTesto 3"/>
          <p:cNvSpPr txBox="1"/>
          <p:nvPr/>
        </p:nvSpPr>
        <p:spPr>
          <a:xfrm>
            <a:off x="685800" y="5712841"/>
            <a:ext cx="1619738" cy="261610"/>
          </a:xfrm>
          <a:prstGeom prst="rect">
            <a:avLst/>
          </a:prstGeom>
          <a:noFill/>
        </p:spPr>
        <p:txBody>
          <a:bodyPr wrap="square" rtlCol="0">
            <a:spAutoFit/>
          </a:bodyPr>
          <a:lstStyle/>
          <a:p>
            <a:r>
              <a:rPr lang="it-IT" sz="1100" dirty="0" smtClean="0"/>
              <a:t>Santini Leonardo </a:t>
            </a:r>
            <a:r>
              <a:rPr lang="it-IT" sz="1100" dirty="0" err="1" smtClean="0"/>
              <a:t>5</a:t>
            </a:r>
            <a:r>
              <a:rPr lang="it-IT" sz="1100" dirty="0" smtClean="0"/>
              <a:t> A</a:t>
            </a:r>
            <a:endParaRPr lang="it-IT" sz="11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953735"/>
                </a:solidFill>
                <a:latin typeface="Times"/>
                <a:cs typeface="Times"/>
              </a:rPr>
              <a:t>The “</a:t>
            </a:r>
            <a:r>
              <a:rPr lang="it-IT" dirty="0" err="1" smtClean="0">
                <a:solidFill>
                  <a:srgbClr val="953735"/>
                </a:solidFill>
                <a:latin typeface="Times"/>
                <a:cs typeface="Times"/>
              </a:rPr>
              <a:t>Factual</a:t>
            </a:r>
            <a:r>
              <a:rPr lang="it-IT" dirty="0" smtClean="0">
                <a:solidFill>
                  <a:srgbClr val="953735"/>
                </a:solidFill>
                <a:latin typeface="Times"/>
                <a:cs typeface="Times"/>
              </a:rPr>
              <a:t>” </a:t>
            </a:r>
            <a:r>
              <a:rPr lang="it-IT" dirty="0" err="1" smtClean="0">
                <a:solidFill>
                  <a:srgbClr val="953735"/>
                </a:solidFill>
                <a:latin typeface="Times"/>
                <a:cs typeface="Times"/>
              </a:rPr>
              <a:t>Mentality</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latin typeface="Times"/>
              <a:cs typeface="Times"/>
            </a:endParaRPr>
          </a:p>
        </p:txBody>
      </p:sp>
      <p:sp>
        <p:nvSpPr>
          <p:cNvPr id="3" name="Segnaposto contenuto 2"/>
          <p:cNvSpPr>
            <a:spLocks noGrp="1"/>
          </p:cNvSpPr>
          <p:nvPr>
            <p:ph sz="half" idx="1"/>
          </p:nvPr>
        </p:nvSpPr>
        <p:spPr/>
        <p:txBody>
          <a:bodyPr>
            <a:normAutofit fontScale="77500" lnSpcReduction="20000"/>
          </a:bodyPr>
          <a:lstStyle/>
          <a:p>
            <a:pPr marL="179388" indent="-179388"/>
            <a:r>
              <a:rPr lang="en-GB" dirty="0" smtClean="0"/>
              <a:t>Nowadays, objective knowledge is considered almost the only form of knowledge that counts</a:t>
            </a:r>
            <a:r>
              <a:rPr lang="en-GB" dirty="0" smtClean="0"/>
              <a:t>.</a:t>
            </a:r>
          </a:p>
          <a:p>
            <a:pPr marL="179388" indent="-179388"/>
            <a:r>
              <a:rPr lang="en-GB" dirty="0" smtClean="0"/>
              <a:t>Metaphysic </a:t>
            </a:r>
            <a:r>
              <a:rPr lang="en-GB" dirty="0" smtClean="0"/>
              <a:t>explanations have lost all of their reliability. </a:t>
            </a:r>
          </a:p>
          <a:p>
            <a:pPr marL="415926" lvl="1" indent="-179388"/>
            <a:r>
              <a:rPr lang="en-GB" dirty="0" smtClean="0"/>
              <a:t>The number of atheists is in constant growth and people are losing every kind of faith but the one in scientific knowledge.</a:t>
            </a:r>
          </a:p>
          <a:p>
            <a:pPr marL="179388" indent="-179388"/>
            <a:r>
              <a:rPr lang="en-GB" b="1" dirty="0" smtClean="0">
                <a:solidFill>
                  <a:srgbClr val="953735"/>
                </a:solidFill>
              </a:rPr>
              <a:t>The risk is to get back to the condition Dickens portrayed. So it’s important not to rely only on facts to define an ethic. Especially because even the disciplines that seem more objective, now can’t provide satisfying and absolute results.</a:t>
            </a:r>
            <a:endParaRPr lang="en-GB" b="1" dirty="0">
              <a:solidFill>
                <a:srgbClr val="953735"/>
              </a:solidFill>
            </a:endParaRPr>
          </a:p>
        </p:txBody>
      </p:sp>
      <p:pic>
        <p:nvPicPr>
          <p:cNvPr id="5" name="Segnaposto contenuto 4" descr="litmus-cartoon.png"/>
          <p:cNvPicPr>
            <a:picLocks noGrp="1" noChangeAspect="1"/>
          </p:cNvPicPr>
          <p:nvPr>
            <p:ph sz="half" idx="2"/>
          </p:nvPr>
        </p:nvPicPr>
        <p:blipFill>
          <a:blip r:embed="rId2"/>
          <a:srcRect t="-47125" b="-47125"/>
          <a:stretch>
            <a:fillRect/>
          </a:stretch>
        </p:blipFill>
        <p:spPr>
          <a:effectLst>
            <a:softEdge rad="114300"/>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953735"/>
                </a:solidFill>
              </a:rPr>
              <a:t>Poverty</a:t>
            </a:r>
            <a:r>
              <a:rPr lang="it-IT" dirty="0" smtClean="0">
                <a:solidFill>
                  <a:srgbClr val="953735"/>
                </a:solidFill>
              </a:rPr>
              <a:t> and </a:t>
            </a:r>
            <a:r>
              <a:rPr lang="it-IT" dirty="0" err="1" smtClean="0">
                <a:solidFill>
                  <a:srgbClr val="953735"/>
                </a:solidFill>
              </a:rPr>
              <a:t>Environmental</a:t>
            </a:r>
            <a:r>
              <a:rPr lang="it-IT" dirty="0" smtClean="0">
                <a:solidFill>
                  <a:srgbClr val="953735"/>
                </a:solidFill>
              </a:rPr>
              <a:t> </a:t>
            </a:r>
            <a:r>
              <a:rPr lang="it-IT" dirty="0" err="1" smtClean="0">
                <a:solidFill>
                  <a:srgbClr val="953735"/>
                </a:solidFill>
              </a:rPr>
              <a:t>Degrade</a:t>
            </a:r>
            <a:endParaRPr lang="it-IT" dirty="0">
              <a:solidFill>
                <a:srgbClr val="953735"/>
              </a:solidFill>
            </a:endParaRPr>
          </a:p>
        </p:txBody>
      </p:sp>
      <p:sp>
        <p:nvSpPr>
          <p:cNvPr id="4" name="Segnaposto contenuto 3"/>
          <p:cNvSpPr>
            <a:spLocks noGrp="1"/>
          </p:cNvSpPr>
          <p:nvPr>
            <p:ph sz="half" idx="1"/>
          </p:nvPr>
        </p:nvSpPr>
        <p:spPr/>
        <p:txBody>
          <a:bodyPr>
            <a:normAutofit fontScale="70000" lnSpcReduction="20000"/>
          </a:bodyPr>
          <a:lstStyle/>
          <a:p>
            <a:pPr marL="179388" indent="-179388"/>
            <a:r>
              <a:rPr lang="en-GB" dirty="0" smtClean="0"/>
              <a:t>Dickens has often underlined the state of decay  of the big cities such as London both from a moral point of view and from a more practical one.</a:t>
            </a:r>
            <a:r>
              <a:rPr lang="en-GB" dirty="0" smtClean="0"/>
              <a:t> </a:t>
            </a:r>
          </a:p>
          <a:p>
            <a:pPr marL="179388" indent="-179388"/>
            <a:r>
              <a:rPr lang="en-GB" dirty="0" smtClean="0"/>
              <a:t>Example: description </a:t>
            </a:r>
            <a:r>
              <a:rPr lang="en-GB" dirty="0" smtClean="0"/>
              <a:t>of </a:t>
            </a:r>
            <a:r>
              <a:rPr lang="en-GB" dirty="0" err="1" smtClean="0"/>
              <a:t>Coketown</a:t>
            </a:r>
            <a:endParaRPr lang="en-GB" dirty="0" smtClean="0"/>
          </a:p>
          <a:p>
            <a:pPr marL="415926" lvl="1" indent="-179388"/>
            <a:r>
              <a:rPr lang="en-GB" dirty="0" smtClean="0"/>
              <a:t>In this case he exploits </a:t>
            </a:r>
            <a:r>
              <a:rPr lang="en-GB" dirty="0" smtClean="0"/>
              <a:t>the poor living condition of people and the pollution of the city, giving a very strong image of the city in all its decay.</a:t>
            </a:r>
            <a:r>
              <a:rPr lang="en-GB" dirty="0" smtClean="0"/>
              <a:t> </a:t>
            </a:r>
          </a:p>
          <a:p>
            <a:pPr marL="415926" lvl="1" indent="-179388"/>
            <a:r>
              <a:rPr lang="en-GB" dirty="0" smtClean="0"/>
              <a:t>The </a:t>
            </a:r>
            <a:r>
              <a:rPr lang="en-GB" dirty="0" smtClean="0"/>
              <a:t>industrial power of such place was</a:t>
            </a:r>
            <a:r>
              <a:rPr lang="en-GB" dirty="0" smtClean="0"/>
              <a:t> clearly in </a:t>
            </a:r>
            <a:r>
              <a:rPr lang="en-GB" dirty="0" smtClean="0"/>
              <a:t>contrast to its condition.</a:t>
            </a:r>
            <a:endParaRPr lang="en-GB" dirty="0" smtClean="0"/>
          </a:p>
          <a:p>
            <a:pPr marL="179388" indent="-179388"/>
            <a:r>
              <a:rPr lang="en-GB" dirty="0" smtClean="0"/>
              <a:t>London </a:t>
            </a:r>
            <a:r>
              <a:rPr lang="en-GB" dirty="0" smtClean="0"/>
              <a:t>was really polluted at the time. In a particularly hot summer indeed, the Thames started to stink so much that life became very hard for Londoners. This episode is called “The Great Stink” (image)</a:t>
            </a:r>
          </a:p>
        </p:txBody>
      </p:sp>
      <p:pic>
        <p:nvPicPr>
          <p:cNvPr id="6" name="Segnaposto contenuto 5" descr="fatherthames.png.CROP.promo-large2.png"/>
          <p:cNvPicPr>
            <a:picLocks noGrp="1" noChangeAspect="1"/>
          </p:cNvPicPr>
          <p:nvPr>
            <p:ph sz="half" idx="2"/>
          </p:nvPr>
        </p:nvPicPr>
        <p:blipFill>
          <a:blip r:embed="rId2"/>
          <a:srcRect t="-27240" b="-27240"/>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953735"/>
                </a:solidFill>
                <a:latin typeface="Times"/>
                <a:cs typeface="Times"/>
              </a:rPr>
              <a:t>Poverty</a:t>
            </a:r>
            <a:r>
              <a:rPr lang="it-IT" dirty="0" smtClean="0">
                <a:solidFill>
                  <a:srgbClr val="953735"/>
                </a:solidFill>
                <a:latin typeface="Times"/>
                <a:cs typeface="Times"/>
              </a:rPr>
              <a:t> and </a:t>
            </a:r>
            <a:r>
              <a:rPr lang="it-IT" dirty="0" err="1" smtClean="0">
                <a:solidFill>
                  <a:srgbClr val="953735"/>
                </a:solidFill>
                <a:latin typeface="Times"/>
                <a:cs typeface="Times"/>
              </a:rPr>
              <a:t>Environmental</a:t>
            </a:r>
            <a:r>
              <a:rPr lang="it-IT" dirty="0" smtClean="0">
                <a:solidFill>
                  <a:srgbClr val="953735"/>
                </a:solidFill>
                <a:latin typeface="Times"/>
                <a:cs typeface="Times"/>
              </a:rPr>
              <a:t> </a:t>
            </a:r>
            <a:r>
              <a:rPr lang="it-IT" dirty="0" err="1" smtClean="0">
                <a:solidFill>
                  <a:srgbClr val="953735"/>
                </a:solidFill>
                <a:latin typeface="Times"/>
                <a:cs typeface="Times"/>
              </a:rPr>
              <a:t>Degrade</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latin typeface="Times"/>
              <a:cs typeface="Times"/>
            </a:endParaRPr>
          </a:p>
        </p:txBody>
      </p:sp>
      <p:sp>
        <p:nvSpPr>
          <p:cNvPr id="4" name="Segnaposto contenuto 3"/>
          <p:cNvSpPr>
            <a:spLocks noGrp="1"/>
          </p:cNvSpPr>
          <p:nvPr>
            <p:ph sz="half" idx="1"/>
          </p:nvPr>
        </p:nvSpPr>
        <p:spPr/>
        <p:txBody>
          <a:bodyPr>
            <a:normAutofit fontScale="62500" lnSpcReduction="20000"/>
          </a:bodyPr>
          <a:lstStyle/>
          <a:p>
            <a:pPr marL="179388" indent="-179388"/>
            <a:r>
              <a:rPr lang="en-GB" dirty="0" smtClean="0"/>
              <a:t>The issue of pollution represents one of the biggest problems of the 21</a:t>
            </a:r>
            <a:r>
              <a:rPr lang="en-GB" baseline="30000" dirty="0" smtClean="0"/>
              <a:t>st</a:t>
            </a:r>
            <a:r>
              <a:rPr lang="en-GB" dirty="0" smtClean="0"/>
              <a:t> century, even the most advanced countries have to face this fundamental issue indeed.</a:t>
            </a:r>
            <a:endParaRPr lang="en-GB" dirty="0" smtClean="0"/>
          </a:p>
          <a:p>
            <a:pPr marL="179388" indent="-179388"/>
            <a:r>
              <a:rPr lang="en-GB" dirty="0" smtClean="0"/>
              <a:t>Example: </a:t>
            </a:r>
            <a:r>
              <a:rPr lang="en-GB" dirty="0" smtClean="0"/>
              <a:t>Japan.</a:t>
            </a:r>
            <a:r>
              <a:rPr lang="en-GB" dirty="0" smtClean="0"/>
              <a:t> </a:t>
            </a:r>
          </a:p>
          <a:p>
            <a:pPr marL="415926" lvl="1" indent="-179388"/>
            <a:r>
              <a:rPr lang="en-GB" dirty="0" smtClean="0"/>
              <a:t>The </a:t>
            </a:r>
            <a:r>
              <a:rPr lang="en-GB" dirty="0" smtClean="0"/>
              <a:t>process of economic growth that Japan has undergone the past 50 years left it in the necessity to burn more and more of its natural resources.</a:t>
            </a:r>
            <a:r>
              <a:rPr lang="en-GB" dirty="0" smtClean="0"/>
              <a:t> </a:t>
            </a:r>
          </a:p>
          <a:p>
            <a:pPr marL="415926" lvl="1" indent="-179388"/>
            <a:r>
              <a:rPr lang="en-GB" dirty="0" smtClean="0"/>
              <a:t>It has to </a:t>
            </a:r>
            <a:r>
              <a:rPr lang="en-GB" dirty="0" smtClean="0"/>
              <a:t>face the problem of carbon </a:t>
            </a:r>
            <a:r>
              <a:rPr lang="en-GB" dirty="0" smtClean="0"/>
              <a:t>dioxide</a:t>
            </a:r>
            <a:r>
              <a:rPr lang="en-GB" dirty="0" smtClean="0"/>
              <a:t>.</a:t>
            </a:r>
            <a:endParaRPr lang="en-GB" dirty="0" smtClean="0"/>
          </a:p>
          <a:p>
            <a:pPr marL="415926" lvl="1" indent="-179388"/>
            <a:r>
              <a:rPr lang="en-GB" dirty="0" smtClean="0"/>
              <a:t>It is </a:t>
            </a:r>
            <a:r>
              <a:rPr lang="en-GB" dirty="0" smtClean="0"/>
              <a:t>facing the problem of global warming and also some issues with nuclear power, without counting that a huge number of sea creatures is being threat by extinction.</a:t>
            </a:r>
          </a:p>
          <a:p>
            <a:pPr marL="179388" indent="-179388"/>
            <a:r>
              <a:rPr lang="en-GB" b="1" dirty="0" smtClean="0">
                <a:solidFill>
                  <a:srgbClr val="953735"/>
                </a:solidFill>
              </a:rPr>
              <a:t>So, this theme is probably more actual than ever at this time. The risk is to sacrifice our environment just for technological and economical improvement.</a:t>
            </a:r>
            <a:endParaRPr lang="en-GB" b="1" dirty="0">
              <a:solidFill>
                <a:srgbClr val="953735"/>
              </a:solidFill>
            </a:endParaRPr>
          </a:p>
        </p:txBody>
      </p:sp>
      <p:pic>
        <p:nvPicPr>
          <p:cNvPr id="6" name="Segnaposto contenuto 5" descr="polyp_cartoon_Carbon_Offset.jpg"/>
          <p:cNvPicPr>
            <a:picLocks noGrp="1" noChangeAspect="1"/>
          </p:cNvPicPr>
          <p:nvPr>
            <p:ph sz="half" idx="2"/>
          </p:nvPr>
        </p:nvPicPr>
        <p:blipFill>
          <a:blip r:embed="rId2"/>
          <a:srcRect t="-14966" b="-14966"/>
          <a:stretch>
            <a:fillRect/>
          </a:stretch>
        </p:blipFill>
        <p:spPr>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solidFill>
                  <a:srgbClr val="953735"/>
                </a:solidFill>
                <a:latin typeface="Times"/>
                <a:ea typeface="PC명조"/>
                <a:cs typeface="Times"/>
              </a:rPr>
              <a:t>Introduction</a:t>
            </a:r>
            <a:endParaRPr lang="en-GB" dirty="0">
              <a:solidFill>
                <a:srgbClr val="953735"/>
              </a:solidFill>
              <a:latin typeface="Times"/>
              <a:ea typeface="PC명조"/>
              <a:cs typeface="Times"/>
            </a:endParaRPr>
          </a:p>
        </p:txBody>
      </p:sp>
      <p:sp>
        <p:nvSpPr>
          <p:cNvPr id="3" name="Segnaposto contenuto 2"/>
          <p:cNvSpPr>
            <a:spLocks noGrp="1"/>
          </p:cNvSpPr>
          <p:nvPr>
            <p:ph type="body" idx="1"/>
          </p:nvPr>
        </p:nvSpPr>
        <p:spPr/>
        <p:txBody>
          <a:bodyPr>
            <a:normAutofit fontScale="92500" lnSpcReduction="20000"/>
          </a:bodyPr>
          <a:lstStyle/>
          <a:p>
            <a:pPr marL="0" indent="0">
              <a:buNone/>
            </a:pPr>
            <a:r>
              <a:rPr lang="en-GB" sz="1800" dirty="0" smtClean="0">
                <a:latin typeface="Times"/>
                <a:ea typeface="Adobe 宋体 Std L"/>
                <a:cs typeface="Times"/>
              </a:rPr>
              <a:t>Through his writings, Charles Dickens has given a disenchanted and critic representation of his time, in all his contradictions and most disturbing traits. </a:t>
            </a:r>
          </a:p>
          <a:p>
            <a:pPr marL="0" indent="0">
              <a:buNone/>
            </a:pPr>
            <a:r>
              <a:rPr lang="en-GB" sz="1800" dirty="0" smtClean="0">
                <a:latin typeface="Times"/>
                <a:ea typeface="Adobe 宋体 Std L"/>
                <a:cs typeface="Times"/>
              </a:rPr>
              <a:t>The themes of his novels however, are still very actual and so can be applied with ease to today’s world.</a:t>
            </a:r>
          </a:p>
          <a:p>
            <a:pPr marL="0" indent="0">
              <a:buNone/>
            </a:pPr>
            <a:r>
              <a:rPr lang="en-GB" sz="1800" b="1" dirty="0" smtClean="0">
                <a:solidFill>
                  <a:srgbClr val="953735"/>
                </a:solidFill>
                <a:latin typeface="Times"/>
                <a:ea typeface="Adobe 宋体 Std L"/>
                <a:cs typeface="Times"/>
              </a:rPr>
              <a:t>The purpose of this work is, therefore, to compare the Victorian England to our world looking at the themes of Dickens’ novels.</a:t>
            </a:r>
          </a:p>
          <a:p>
            <a:pPr marL="0" indent="0">
              <a:buNone/>
            </a:pPr>
            <a:endParaRPr lang="it-IT" sz="1800" dirty="0" smtClean="0">
              <a:latin typeface="Adobe Hebrew"/>
              <a:cs typeface="Adobe Hebr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Truth</a:t>
            </a:r>
            <a:r>
              <a:rPr lang="it-IT" dirty="0" smtClean="0">
                <a:solidFill>
                  <a:srgbClr val="953735"/>
                </a:solidFill>
                <a:latin typeface="Times"/>
                <a:cs typeface="Times"/>
              </a:rPr>
              <a:t> </a:t>
            </a:r>
            <a:r>
              <a:rPr lang="it-IT" dirty="0" err="1" smtClean="0">
                <a:solidFill>
                  <a:srgbClr val="953735"/>
                </a:solidFill>
                <a:latin typeface="Times"/>
                <a:cs typeface="Times"/>
              </a:rPr>
              <a:t>Behind</a:t>
            </a:r>
            <a:r>
              <a:rPr lang="it-IT" dirty="0" smtClean="0">
                <a:solidFill>
                  <a:srgbClr val="953735"/>
                </a:solidFill>
                <a:latin typeface="Times"/>
                <a:cs typeface="Times"/>
              </a:rPr>
              <a:t> The </a:t>
            </a:r>
            <a:r>
              <a:rPr lang="it-IT" dirty="0" err="1" smtClean="0">
                <a:solidFill>
                  <a:srgbClr val="953735"/>
                </a:solidFill>
                <a:latin typeface="Times"/>
                <a:cs typeface="Times"/>
              </a:rPr>
              <a:t>Mask</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85000" lnSpcReduction="20000"/>
          </a:bodyPr>
          <a:lstStyle/>
          <a:p>
            <a:pPr marL="179388" indent="-179388"/>
            <a:r>
              <a:rPr lang="en-GB" dirty="0" smtClean="0">
                <a:latin typeface="Times"/>
                <a:ea typeface="Adobe 宋体 Std L"/>
                <a:cs typeface="Times"/>
              </a:rPr>
              <a:t>Discoveries </a:t>
            </a:r>
            <a:r>
              <a:rPr lang="en-GB" dirty="0" smtClean="0">
                <a:latin typeface="Times"/>
                <a:ea typeface="Adobe 宋体 Std L"/>
                <a:cs typeface="Times"/>
              </a:rPr>
              <a:t>and technological improvements powered Britain’s economy and increased its political prestige, but behind this golden mask there was also a world of poverty and moral decay. </a:t>
            </a:r>
            <a:endParaRPr lang="en-GB" dirty="0" smtClean="0"/>
          </a:p>
          <a:p>
            <a:pPr marL="415926" lvl="1" indent="-179388"/>
            <a:r>
              <a:rPr lang="en-GB" dirty="0" smtClean="0">
                <a:latin typeface="Times"/>
                <a:ea typeface="Adobe 宋体 Std L"/>
                <a:cs typeface="Times"/>
              </a:rPr>
              <a:t>The suburbs of the cities were full of people who had to work in factories at impossible rhythms and live in subhuman conditions.</a:t>
            </a:r>
            <a:r>
              <a:rPr lang="en-GB" dirty="0" smtClean="0">
                <a:latin typeface="Times"/>
                <a:ea typeface="Adobe 宋体 Std L"/>
                <a:cs typeface="Times"/>
              </a:rPr>
              <a:t> </a:t>
            </a:r>
          </a:p>
          <a:p>
            <a:pPr marL="415926" lvl="1" indent="-179388"/>
            <a:r>
              <a:rPr lang="en-GB" dirty="0" smtClean="0">
                <a:latin typeface="Times"/>
                <a:ea typeface="Adobe 宋体 Std L"/>
                <a:cs typeface="Times"/>
              </a:rPr>
              <a:t>The </a:t>
            </a:r>
            <a:r>
              <a:rPr lang="en-GB" dirty="0" smtClean="0">
                <a:latin typeface="Times"/>
                <a:ea typeface="Adobe 宋体 Std L"/>
                <a:cs typeface="Times"/>
              </a:rPr>
              <a:t>sanitary conditions were terrible and the overpopulation favoured crime in the worst parts of the cities. </a:t>
            </a:r>
            <a:endParaRPr lang="en-GB" dirty="0" smtClean="0">
              <a:latin typeface="Times"/>
              <a:ea typeface="Adobe 宋体 Std L"/>
              <a:cs typeface="Times"/>
            </a:endParaRPr>
          </a:p>
          <a:p>
            <a:pPr marL="179388" indent="-179388"/>
            <a:r>
              <a:rPr lang="en-GB" dirty="0" smtClean="0">
                <a:latin typeface="Times"/>
                <a:ea typeface="Adobe 宋体 Std L"/>
                <a:cs typeface="Times"/>
              </a:rPr>
              <a:t>Development of </a:t>
            </a:r>
            <a:r>
              <a:rPr lang="en-GB" dirty="0" smtClean="0">
                <a:latin typeface="Times"/>
                <a:ea typeface="Adobe 宋体 Std L"/>
                <a:cs typeface="Times"/>
              </a:rPr>
              <a:t>two different social groups, separated from a huge difference: the capitalists and the workers.</a:t>
            </a:r>
          </a:p>
        </p:txBody>
      </p:sp>
      <p:pic>
        <p:nvPicPr>
          <p:cNvPr id="5" name="Segnaposto contenuto 4" descr="burden.gif"/>
          <p:cNvPicPr>
            <a:picLocks noGrp="1" noChangeAspect="1"/>
          </p:cNvPicPr>
          <p:nvPr>
            <p:ph sz="half" idx="2"/>
          </p:nvPr>
        </p:nvPicPr>
        <p:blipFill>
          <a:blip r:embed="rId2"/>
          <a:srcRect l="-12002" r="-12002"/>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953735"/>
                </a:solidFill>
              </a:rPr>
              <a:t>The </a:t>
            </a:r>
            <a:r>
              <a:rPr lang="it-IT" dirty="0" err="1" smtClean="0">
                <a:solidFill>
                  <a:srgbClr val="953735"/>
                </a:solidFill>
              </a:rPr>
              <a:t>Truth</a:t>
            </a:r>
            <a:r>
              <a:rPr lang="it-IT" dirty="0" smtClean="0">
                <a:solidFill>
                  <a:srgbClr val="953735"/>
                </a:solidFill>
              </a:rPr>
              <a:t> </a:t>
            </a:r>
            <a:r>
              <a:rPr lang="it-IT" dirty="0" err="1" smtClean="0">
                <a:solidFill>
                  <a:srgbClr val="953735"/>
                </a:solidFill>
              </a:rPr>
              <a:t>Behind</a:t>
            </a:r>
            <a:r>
              <a:rPr lang="it-IT" dirty="0" smtClean="0">
                <a:solidFill>
                  <a:srgbClr val="953735"/>
                </a:solidFill>
              </a:rPr>
              <a:t> The </a:t>
            </a:r>
            <a:r>
              <a:rPr lang="it-IT" dirty="0" err="1" smtClean="0">
                <a:solidFill>
                  <a:srgbClr val="953735"/>
                </a:solidFill>
              </a:rPr>
              <a:t>Mask</a:t>
            </a:r>
            <a:r>
              <a:rPr lang="it-IT" dirty="0" smtClean="0">
                <a:solidFill>
                  <a:srgbClr val="953735"/>
                </a:solidFill>
              </a:rPr>
              <a:t> (</a:t>
            </a:r>
            <a:r>
              <a:rPr lang="it-IT" dirty="0" err="1" smtClean="0">
                <a:solidFill>
                  <a:srgbClr val="953735"/>
                </a:solidFill>
              </a:rPr>
              <a:t>Today</a:t>
            </a:r>
            <a:r>
              <a:rPr lang="it-IT" dirty="0" smtClean="0">
                <a:solidFill>
                  <a:srgbClr val="953735"/>
                </a:solidFill>
              </a:rPr>
              <a:t>)</a:t>
            </a:r>
            <a:endParaRPr lang="it-IT" dirty="0">
              <a:solidFill>
                <a:srgbClr val="953735"/>
              </a:solidFill>
            </a:endParaRPr>
          </a:p>
        </p:txBody>
      </p:sp>
      <p:sp>
        <p:nvSpPr>
          <p:cNvPr id="3" name="Segnaposto contenuto 2"/>
          <p:cNvSpPr>
            <a:spLocks noGrp="1"/>
          </p:cNvSpPr>
          <p:nvPr>
            <p:ph sz="half" idx="1"/>
          </p:nvPr>
        </p:nvSpPr>
        <p:spPr/>
        <p:txBody>
          <a:bodyPr>
            <a:normAutofit/>
          </a:bodyPr>
          <a:lstStyle/>
          <a:p>
            <a:pPr marL="179388" indent="-179388"/>
            <a:r>
              <a:rPr lang="en-GB" sz="1100" dirty="0" smtClean="0"/>
              <a:t>Dickens throughout his work helped to unveil the reality that was behind the mask of greatness of the Victorian Britain.</a:t>
            </a:r>
            <a:r>
              <a:rPr lang="en-GB" sz="1100" dirty="0" smtClean="0"/>
              <a:t> </a:t>
            </a:r>
          </a:p>
          <a:p>
            <a:pPr marL="415926" lvl="1" indent="-179388"/>
            <a:r>
              <a:rPr lang="en-GB" sz="900" dirty="0" smtClean="0"/>
              <a:t>In </a:t>
            </a:r>
            <a:r>
              <a:rPr lang="en-GB" sz="900" dirty="0" smtClean="0"/>
              <a:t>the same way, most of today’s countries present some dark sides, no matter how perfect they appear. </a:t>
            </a:r>
            <a:endParaRPr lang="en-GB" sz="900" dirty="0" smtClean="0"/>
          </a:p>
          <a:p>
            <a:pPr marL="179388" indent="-179388"/>
            <a:r>
              <a:rPr lang="en-GB" sz="1100" dirty="0" smtClean="0"/>
              <a:t>Example: China </a:t>
            </a:r>
            <a:r>
              <a:rPr lang="en-GB" sz="1100" dirty="0" smtClean="0"/>
              <a:t>has recently </a:t>
            </a:r>
            <a:r>
              <a:rPr lang="en-GB" sz="1100" dirty="0" smtClean="0"/>
              <a:t>improved </a:t>
            </a:r>
            <a:r>
              <a:rPr lang="en-GB" sz="1100" dirty="0" smtClean="0"/>
              <a:t>his economic and political influence over the international market with extreme quickness.</a:t>
            </a:r>
            <a:r>
              <a:rPr lang="en-GB" sz="1100" dirty="0" smtClean="0"/>
              <a:t> On </a:t>
            </a:r>
            <a:r>
              <a:rPr lang="en-GB" sz="1100" dirty="0" smtClean="0"/>
              <a:t>the other side though, it is ruled by an </a:t>
            </a:r>
            <a:r>
              <a:rPr lang="en-GB" sz="1100" dirty="0" smtClean="0"/>
              <a:t>authoritarian </a:t>
            </a:r>
            <a:r>
              <a:rPr lang="en-GB" sz="1100" dirty="0" smtClean="0"/>
              <a:t>force that is not afraid to use censure and any other kind of repression.</a:t>
            </a:r>
            <a:r>
              <a:rPr lang="en-GB" sz="1100" dirty="0" smtClean="0"/>
              <a:t> </a:t>
            </a:r>
          </a:p>
          <a:p>
            <a:pPr marL="415926" lvl="1" indent="-179388"/>
            <a:r>
              <a:rPr lang="en-GB" sz="900" dirty="0" smtClean="0"/>
              <a:t>There are </a:t>
            </a:r>
            <a:r>
              <a:rPr lang="en-GB" sz="900" dirty="0" smtClean="0"/>
              <a:t>almost every year more than one million of premature deaths caused by pollution, due to the extreme exploitation of natural resources.</a:t>
            </a:r>
          </a:p>
          <a:p>
            <a:pPr marL="179388" indent="-179388"/>
            <a:r>
              <a:rPr lang="en-GB" sz="1100" b="1" dirty="0" smtClean="0">
                <a:solidFill>
                  <a:srgbClr val="953735"/>
                </a:solidFill>
              </a:rPr>
              <a:t>The actual state of things does not always correspond to its </a:t>
            </a:r>
            <a:r>
              <a:rPr lang="en-GB" sz="1100" b="1" dirty="0" smtClean="0">
                <a:solidFill>
                  <a:srgbClr val="953735"/>
                </a:solidFill>
              </a:rPr>
              <a:t>appearance</a:t>
            </a:r>
            <a:r>
              <a:rPr lang="en-GB" sz="1100" b="1" dirty="0" smtClean="0">
                <a:solidFill>
                  <a:srgbClr val="953735"/>
                </a:solidFill>
              </a:rPr>
              <a:t>. Dickens teaches how even the most perfect of societies can present some dark sides and this is a lesson that everyone may always keep in mind, at any time.</a:t>
            </a:r>
            <a:endParaRPr lang="en-GB" sz="1100" b="1" dirty="0">
              <a:solidFill>
                <a:srgbClr val="953735"/>
              </a:solidFill>
            </a:endParaRPr>
          </a:p>
        </p:txBody>
      </p:sp>
      <p:pic>
        <p:nvPicPr>
          <p:cNvPr id="5" name="Segnaposto contenuto 4" descr="2572873.jpg"/>
          <p:cNvPicPr>
            <a:picLocks noGrp="1" noChangeAspect="1"/>
          </p:cNvPicPr>
          <p:nvPr>
            <p:ph sz="half" idx="2"/>
          </p:nvPr>
        </p:nvPicPr>
        <p:blipFill>
          <a:blip r:embed="rId2"/>
          <a:srcRect t="-17149" b="-17149"/>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953735"/>
                </a:solidFill>
                <a:latin typeface="Times"/>
                <a:cs typeface="Times"/>
              </a:rPr>
              <a:t>Child</a:t>
            </a:r>
            <a:r>
              <a:rPr lang="it-IT" dirty="0" smtClean="0">
                <a:solidFill>
                  <a:srgbClr val="953735"/>
                </a:solidFill>
                <a:latin typeface="Times"/>
                <a:cs typeface="Times"/>
              </a:rPr>
              <a:t> </a:t>
            </a:r>
            <a:r>
              <a:rPr lang="it-IT" dirty="0" err="1" smtClean="0">
                <a:solidFill>
                  <a:srgbClr val="953735"/>
                </a:solidFill>
                <a:latin typeface="Times"/>
                <a:cs typeface="Times"/>
              </a:rPr>
              <a:t>Labour</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62500" lnSpcReduction="20000"/>
          </a:bodyPr>
          <a:lstStyle/>
          <a:p>
            <a:pPr marL="179388" indent="-179388">
              <a:tabLst>
                <a:tab pos="179388" algn="l"/>
              </a:tabLst>
            </a:pPr>
            <a:r>
              <a:rPr lang="en-GB" dirty="0" smtClean="0">
                <a:latin typeface="Times"/>
                <a:cs typeface="Times"/>
              </a:rPr>
              <a:t>Dickens in his novel  has always criticized the conditions the kids had to live in, especially for what concerns the workhouses.</a:t>
            </a:r>
            <a:r>
              <a:rPr lang="en-GB" dirty="0" smtClean="0">
                <a:latin typeface="Times"/>
                <a:cs typeface="Times"/>
              </a:rPr>
              <a:t> </a:t>
            </a:r>
          </a:p>
          <a:p>
            <a:pPr marL="415926" lvl="1" indent="-179388">
              <a:tabLst>
                <a:tab pos="179388" algn="l"/>
              </a:tabLst>
            </a:pPr>
            <a:r>
              <a:rPr lang="en-GB" dirty="0" smtClean="0">
                <a:latin typeface="Times"/>
                <a:cs typeface="Times"/>
              </a:rPr>
              <a:t>Example: </a:t>
            </a:r>
            <a:r>
              <a:rPr lang="en-GB" dirty="0" smtClean="0">
                <a:latin typeface="Times"/>
                <a:cs typeface="Times"/>
              </a:rPr>
              <a:t>Oliver Twist.</a:t>
            </a:r>
          </a:p>
          <a:p>
            <a:pPr marL="179388" indent="-179388">
              <a:tabLst>
                <a:tab pos="179388" algn="l"/>
              </a:tabLst>
            </a:pPr>
            <a:r>
              <a:rPr lang="en-GB" dirty="0" smtClean="0">
                <a:latin typeface="Times"/>
                <a:cs typeface="Times"/>
              </a:rPr>
              <a:t>Child Labour was a fundamental part of English economy and it has been calculated that most of the kids between 5 and 17 years were actually employed.</a:t>
            </a:r>
          </a:p>
          <a:p>
            <a:pPr marL="179388" indent="-179388">
              <a:tabLst>
                <a:tab pos="179388" algn="l"/>
              </a:tabLst>
            </a:pPr>
            <a:r>
              <a:rPr lang="en-GB" dirty="0" smtClean="0">
                <a:latin typeface="Times"/>
                <a:cs typeface="Times"/>
              </a:rPr>
              <a:t>In Dickens’ novels kids stand in opposition to the world of adults and often become real heroes, bearers of strong values, the values that were being forgotten by the most.</a:t>
            </a:r>
            <a:r>
              <a:rPr lang="en-GB" dirty="0" smtClean="0">
                <a:latin typeface="Times"/>
                <a:cs typeface="Times"/>
              </a:rPr>
              <a:t> </a:t>
            </a:r>
          </a:p>
          <a:p>
            <a:pPr marL="415926" lvl="1" indent="-179388">
              <a:tabLst>
                <a:tab pos="179388" algn="l"/>
              </a:tabLst>
            </a:pPr>
            <a:r>
              <a:rPr lang="en-GB" dirty="0" smtClean="0">
                <a:latin typeface="Times"/>
                <a:cs typeface="Times"/>
              </a:rPr>
              <a:t>In </a:t>
            </a:r>
            <a:r>
              <a:rPr lang="en-GB" dirty="0" smtClean="0">
                <a:latin typeface="Times"/>
                <a:cs typeface="Times"/>
              </a:rPr>
              <a:t>this way, their poor state is emphasized even more due to the contrast to the adult society, which instead is hardly criticized.</a:t>
            </a:r>
          </a:p>
          <a:p>
            <a:pPr marL="179388" indent="-179388">
              <a:tabLst>
                <a:tab pos="179388" algn="l"/>
              </a:tabLst>
            </a:pPr>
            <a:r>
              <a:rPr lang="en-GB" dirty="0" smtClean="0">
                <a:latin typeface="Times"/>
                <a:cs typeface="Times"/>
              </a:rPr>
              <a:t>Moreover, thanking to the narrative strategy of grotesque, Dickens is able to provide a range of strong and realistic images that are very useful to reinforce the the message.</a:t>
            </a:r>
          </a:p>
        </p:txBody>
      </p:sp>
      <p:pic>
        <p:nvPicPr>
          <p:cNvPr id="10" name="Segnaposto contenuto 9" descr="child-labor-cartoon.png"/>
          <p:cNvPicPr>
            <a:picLocks noGrp="1" noChangeAspect="1"/>
          </p:cNvPicPr>
          <p:nvPr>
            <p:ph sz="half" idx="2"/>
          </p:nvPr>
        </p:nvPicPr>
        <p:blipFill>
          <a:blip r:embed="rId2"/>
          <a:srcRect t="-5076" b="-5076"/>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953735"/>
                </a:solidFill>
                <a:latin typeface="Times"/>
                <a:cs typeface="Times"/>
              </a:rPr>
              <a:t>Child</a:t>
            </a:r>
            <a:r>
              <a:rPr lang="it-IT" dirty="0" smtClean="0">
                <a:solidFill>
                  <a:srgbClr val="953735"/>
                </a:solidFill>
                <a:latin typeface="Times"/>
                <a:cs typeface="Times"/>
              </a:rPr>
              <a:t> </a:t>
            </a:r>
            <a:r>
              <a:rPr lang="it-IT" dirty="0" err="1" smtClean="0">
                <a:solidFill>
                  <a:srgbClr val="953735"/>
                </a:solidFill>
                <a:latin typeface="Times"/>
                <a:cs typeface="Times"/>
              </a:rPr>
              <a:t>Labour</a:t>
            </a:r>
            <a:r>
              <a:rPr lang="it-IT" dirty="0" smtClean="0">
                <a:solidFill>
                  <a:srgbClr val="953735"/>
                </a:solidFill>
                <a:latin typeface="Times"/>
                <a:cs typeface="Times"/>
              </a:rPr>
              <a:t>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solidFill>
                <a:srgbClr val="953735"/>
              </a:solidFill>
              <a:latin typeface="Times"/>
              <a:cs typeface="Times"/>
            </a:endParaRPr>
          </a:p>
        </p:txBody>
      </p:sp>
      <p:sp>
        <p:nvSpPr>
          <p:cNvPr id="3" name="Segnaposto contenuto 2"/>
          <p:cNvSpPr>
            <a:spLocks noGrp="1"/>
          </p:cNvSpPr>
          <p:nvPr>
            <p:ph sz="half" idx="1"/>
          </p:nvPr>
        </p:nvSpPr>
        <p:spPr/>
        <p:txBody>
          <a:bodyPr>
            <a:normAutofit fontScale="62500" lnSpcReduction="20000"/>
          </a:bodyPr>
          <a:lstStyle/>
          <a:p>
            <a:pPr marL="179388" indent="-179388"/>
            <a:r>
              <a:rPr lang="en-GB" dirty="0" smtClean="0"/>
              <a:t>Child labour is not as severe an issue as it was a century ago, but it still affects millions of kids worldwide. </a:t>
            </a:r>
            <a:r>
              <a:rPr lang="en-GB" dirty="0" smtClean="0"/>
              <a:t> </a:t>
            </a:r>
          </a:p>
          <a:p>
            <a:pPr marL="415926" lvl="1" indent="-179388"/>
            <a:r>
              <a:rPr lang="en-GB" dirty="0" smtClean="0"/>
              <a:t>Statistics </a:t>
            </a:r>
            <a:r>
              <a:rPr lang="en-GB" dirty="0" smtClean="0"/>
              <a:t>from the International Labour Organization show that there are about 73 million children between ages 10 and 14 that work in economic activities throughout the world, and 218 million children working worldwide between the ages of 5 and 17.  These figures do not even include domestic labour. </a:t>
            </a:r>
          </a:p>
          <a:p>
            <a:pPr marL="179388" indent="-179388"/>
            <a:r>
              <a:rPr lang="en-GB" dirty="0" smtClean="0"/>
              <a:t>India is one of the biggest “kid employer”. Child labour in India makes up 3.6% of the country’s total work force. Figure show that this figure have increased since 1990s.</a:t>
            </a:r>
          </a:p>
          <a:p>
            <a:pPr marL="179388" indent="-179388"/>
            <a:r>
              <a:rPr lang="en-GB" b="1" dirty="0" smtClean="0">
                <a:solidFill>
                  <a:srgbClr val="953735"/>
                </a:solidFill>
              </a:rPr>
              <a:t>Dickens’ critic therefore, doesn’t sound far from the actual situation. Especially in the emerging countries indeed, the issue of child labour is still very present.</a:t>
            </a:r>
          </a:p>
        </p:txBody>
      </p:sp>
      <p:pic>
        <p:nvPicPr>
          <p:cNvPr id="5" name="Segnaposto contenuto 4" descr="nike-child-labor-cartoon-just-do-it.jpg"/>
          <p:cNvPicPr>
            <a:picLocks noGrp="1" noChangeAspect="1"/>
          </p:cNvPicPr>
          <p:nvPr>
            <p:ph sz="half" idx="2"/>
          </p:nvPr>
        </p:nvPicPr>
        <p:blipFill>
          <a:blip r:embed="rId2"/>
          <a:srcRect t="-27791" b="-27791"/>
          <a:stretch>
            <a:fillRect/>
          </a:stretch>
        </p:blipFill>
        <p:spPr>
          <a:effectLst>
            <a:softEdge rad="16510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Value</a:t>
            </a:r>
            <a:r>
              <a:rPr lang="it-IT" dirty="0" smtClean="0">
                <a:solidFill>
                  <a:srgbClr val="953735"/>
                </a:solidFill>
                <a:latin typeface="Times"/>
                <a:cs typeface="Times"/>
              </a:rPr>
              <a:t> </a:t>
            </a:r>
            <a:r>
              <a:rPr lang="it-IT" dirty="0" err="1" smtClean="0">
                <a:solidFill>
                  <a:srgbClr val="953735"/>
                </a:solidFill>
                <a:latin typeface="Times"/>
                <a:cs typeface="Times"/>
              </a:rPr>
              <a:t>of</a:t>
            </a:r>
            <a:r>
              <a:rPr lang="it-IT" dirty="0" smtClean="0">
                <a:solidFill>
                  <a:srgbClr val="953735"/>
                </a:solidFill>
                <a:latin typeface="Times"/>
                <a:cs typeface="Times"/>
              </a:rPr>
              <a:t> Social Status</a:t>
            </a:r>
            <a:endParaRPr lang="it-IT" dirty="0">
              <a:solidFill>
                <a:srgbClr val="953735"/>
              </a:solidFill>
              <a:latin typeface="Times"/>
              <a:cs typeface="Times"/>
            </a:endParaRPr>
          </a:p>
        </p:txBody>
      </p:sp>
      <p:sp>
        <p:nvSpPr>
          <p:cNvPr id="4" name="Segnaposto contenuto 3"/>
          <p:cNvSpPr>
            <a:spLocks noGrp="1"/>
          </p:cNvSpPr>
          <p:nvPr>
            <p:ph sz="half" idx="1"/>
          </p:nvPr>
        </p:nvSpPr>
        <p:spPr/>
        <p:txBody>
          <a:bodyPr>
            <a:normAutofit fontScale="77500" lnSpcReduction="20000"/>
          </a:bodyPr>
          <a:lstStyle/>
          <a:p>
            <a:pPr marL="179388" indent="-179388"/>
            <a:r>
              <a:rPr lang="en-GB" dirty="0" smtClean="0">
                <a:latin typeface="Times"/>
                <a:cs typeface="Times"/>
              </a:rPr>
              <a:t>Victorian </a:t>
            </a:r>
            <a:r>
              <a:rPr lang="en-GB" dirty="0" smtClean="0">
                <a:latin typeface="Times"/>
                <a:cs typeface="Times"/>
              </a:rPr>
              <a:t>Age England was dominated by a trend of thoughts that considered the structure of society as a result of an order, no matter if divine or natural.</a:t>
            </a:r>
            <a:r>
              <a:rPr lang="en-GB" dirty="0" smtClean="0">
                <a:latin typeface="Times"/>
                <a:cs typeface="Times"/>
              </a:rPr>
              <a:t> </a:t>
            </a:r>
          </a:p>
          <a:p>
            <a:pPr marL="415926" lvl="1" indent="-179388"/>
            <a:r>
              <a:rPr lang="en-GB" dirty="0" smtClean="0">
                <a:latin typeface="Times"/>
                <a:cs typeface="Times"/>
              </a:rPr>
              <a:t>Wealth and </a:t>
            </a:r>
            <a:r>
              <a:rPr lang="en-GB" dirty="0" smtClean="0">
                <a:latin typeface="Times"/>
                <a:cs typeface="Times"/>
              </a:rPr>
              <a:t>economic power were the only goals to achieve and people were classified only according to their social status.</a:t>
            </a:r>
          </a:p>
          <a:p>
            <a:pPr marL="179388" indent="-179388"/>
            <a:r>
              <a:rPr lang="en-GB" dirty="0" smtClean="0">
                <a:latin typeface="Times"/>
                <a:cs typeface="Times"/>
              </a:rPr>
              <a:t>Dickens</a:t>
            </a:r>
            <a:r>
              <a:rPr lang="en-GB" dirty="0" smtClean="0">
                <a:latin typeface="Times"/>
                <a:cs typeface="Times"/>
              </a:rPr>
              <a:t> </a:t>
            </a:r>
            <a:r>
              <a:rPr lang="en-GB" dirty="0" smtClean="0">
                <a:latin typeface="Times"/>
                <a:cs typeface="Times"/>
              </a:rPr>
              <a:t>stands </a:t>
            </a:r>
            <a:r>
              <a:rPr lang="en-GB" dirty="0" smtClean="0">
                <a:latin typeface="Times"/>
                <a:cs typeface="Times"/>
              </a:rPr>
              <a:t>against this idea, often ridiculing this kind of belief through the creation of comic characters such as Mr. </a:t>
            </a:r>
            <a:r>
              <a:rPr lang="en-GB" dirty="0" err="1" smtClean="0">
                <a:latin typeface="Times"/>
                <a:cs typeface="Times"/>
              </a:rPr>
              <a:t>Bounderby</a:t>
            </a:r>
            <a:r>
              <a:rPr lang="en-GB" dirty="0" smtClean="0">
                <a:latin typeface="Times"/>
                <a:cs typeface="Times"/>
              </a:rPr>
              <a:t> of “Hard Times”.</a:t>
            </a:r>
            <a:r>
              <a:rPr lang="en-GB" dirty="0" smtClean="0">
                <a:latin typeface="Times"/>
                <a:cs typeface="Times"/>
              </a:rPr>
              <a:t> </a:t>
            </a:r>
          </a:p>
          <a:p>
            <a:pPr marL="415926" lvl="1" indent="-179388"/>
            <a:r>
              <a:rPr lang="en-GB" dirty="0" smtClean="0">
                <a:latin typeface="Times"/>
                <a:cs typeface="Times"/>
              </a:rPr>
              <a:t>Example: Mr </a:t>
            </a:r>
            <a:r>
              <a:rPr lang="en-GB" dirty="0" err="1" smtClean="0">
                <a:latin typeface="Times"/>
                <a:cs typeface="Times"/>
              </a:rPr>
              <a:t>Bounderby</a:t>
            </a:r>
            <a:r>
              <a:rPr lang="en-GB" dirty="0" smtClean="0">
                <a:latin typeface="Times"/>
                <a:cs typeface="Times"/>
              </a:rPr>
              <a:t> personifies the ideals of the middle class appearing comic just </a:t>
            </a:r>
            <a:r>
              <a:rPr lang="en-GB" dirty="0" smtClean="0">
                <a:latin typeface="Times"/>
                <a:cs typeface="Times"/>
              </a:rPr>
              <a:t>t</a:t>
            </a:r>
            <a:r>
              <a:rPr lang="en-GB" dirty="0" smtClean="0">
                <a:latin typeface="Times"/>
                <a:cs typeface="Times"/>
              </a:rPr>
              <a:t>hrough the deformation of such ideals.</a:t>
            </a:r>
            <a:endParaRPr lang="en-GB" dirty="0" smtClean="0">
              <a:latin typeface="Times"/>
              <a:cs typeface="Times"/>
            </a:endParaRPr>
          </a:p>
          <a:p>
            <a:pPr marL="415926" lvl="1" indent="-179388"/>
            <a:endParaRPr lang="en-GB" dirty="0">
              <a:latin typeface="Times"/>
              <a:cs typeface="Times"/>
            </a:endParaRPr>
          </a:p>
        </p:txBody>
      </p:sp>
      <p:pic>
        <p:nvPicPr>
          <p:cNvPr id="6" name="Segnaposto contenuto 5" descr="Gradgrindapprehendshischildren.jpg"/>
          <p:cNvPicPr>
            <a:picLocks noGrp="1" noChangeAspect="1"/>
          </p:cNvPicPr>
          <p:nvPr>
            <p:ph sz="half" idx="2"/>
          </p:nvPr>
        </p:nvPicPr>
        <p:blipFill>
          <a:blip r:embed="rId2"/>
          <a:srcRect l="-20856" r="-20856"/>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solidFill>
                  <a:srgbClr val="953735"/>
                </a:solidFill>
                <a:latin typeface="Times"/>
                <a:cs typeface="Times"/>
              </a:rPr>
              <a:t>The </a:t>
            </a:r>
            <a:r>
              <a:rPr lang="it-IT" dirty="0" err="1" smtClean="0">
                <a:solidFill>
                  <a:srgbClr val="953735"/>
                </a:solidFill>
                <a:latin typeface="Times"/>
                <a:cs typeface="Times"/>
              </a:rPr>
              <a:t>Value</a:t>
            </a:r>
            <a:r>
              <a:rPr lang="it-IT" dirty="0" smtClean="0">
                <a:solidFill>
                  <a:srgbClr val="953735"/>
                </a:solidFill>
                <a:latin typeface="Times"/>
                <a:cs typeface="Times"/>
              </a:rPr>
              <a:t> </a:t>
            </a:r>
            <a:r>
              <a:rPr lang="it-IT" dirty="0" err="1" smtClean="0">
                <a:solidFill>
                  <a:srgbClr val="953735"/>
                </a:solidFill>
                <a:latin typeface="Times"/>
                <a:cs typeface="Times"/>
              </a:rPr>
              <a:t>of</a:t>
            </a:r>
            <a:r>
              <a:rPr lang="it-IT" dirty="0" smtClean="0">
                <a:solidFill>
                  <a:srgbClr val="953735"/>
                </a:solidFill>
                <a:latin typeface="Times"/>
                <a:cs typeface="Times"/>
              </a:rPr>
              <a:t> Social Status (</a:t>
            </a:r>
            <a:r>
              <a:rPr lang="it-IT" dirty="0" err="1" smtClean="0">
                <a:solidFill>
                  <a:srgbClr val="953735"/>
                </a:solidFill>
                <a:latin typeface="Times"/>
                <a:cs typeface="Times"/>
              </a:rPr>
              <a:t>Today</a:t>
            </a:r>
            <a:r>
              <a:rPr lang="it-IT" dirty="0" smtClean="0">
                <a:solidFill>
                  <a:srgbClr val="953735"/>
                </a:solidFill>
                <a:latin typeface="Times"/>
                <a:cs typeface="Times"/>
              </a:rPr>
              <a:t>)</a:t>
            </a:r>
            <a:endParaRPr lang="it-IT" dirty="0">
              <a:solidFill>
                <a:srgbClr val="953735"/>
              </a:solidFill>
              <a:latin typeface="Times"/>
              <a:cs typeface="Times"/>
            </a:endParaRPr>
          </a:p>
        </p:txBody>
      </p:sp>
      <p:sp>
        <p:nvSpPr>
          <p:cNvPr id="6" name="Segnaposto contenuto 5"/>
          <p:cNvSpPr>
            <a:spLocks noGrp="1"/>
          </p:cNvSpPr>
          <p:nvPr>
            <p:ph sz="half" idx="1"/>
          </p:nvPr>
        </p:nvSpPr>
        <p:spPr/>
        <p:txBody>
          <a:bodyPr>
            <a:normAutofit fontScale="62500" lnSpcReduction="20000"/>
          </a:bodyPr>
          <a:lstStyle/>
          <a:p>
            <a:pPr marL="179388" indent="-179388"/>
            <a:r>
              <a:rPr lang="en-GB" dirty="0" smtClean="0">
                <a:latin typeface="Times"/>
                <a:cs typeface="Times"/>
              </a:rPr>
              <a:t>Nowadays the western world, like the Victorian England, tends to associate personal success to value.</a:t>
            </a:r>
            <a:r>
              <a:rPr lang="en-GB" dirty="0" smtClean="0">
                <a:latin typeface="Times"/>
                <a:cs typeface="Times"/>
              </a:rPr>
              <a:t> </a:t>
            </a:r>
          </a:p>
          <a:p>
            <a:pPr marL="415926" lvl="1" indent="-179388"/>
            <a:r>
              <a:rPr lang="en-GB" dirty="0" smtClean="0">
                <a:latin typeface="Times"/>
                <a:cs typeface="Times"/>
              </a:rPr>
              <a:t>Someone </a:t>
            </a:r>
            <a:r>
              <a:rPr lang="en-GB" dirty="0" smtClean="0">
                <a:latin typeface="Times"/>
                <a:cs typeface="Times"/>
              </a:rPr>
              <a:t>is often evaluated only looking at his bank account and without taking into consideration his moral virtues.</a:t>
            </a:r>
            <a:r>
              <a:rPr lang="en-GB" dirty="0" smtClean="0">
                <a:latin typeface="Times"/>
                <a:cs typeface="Times"/>
              </a:rPr>
              <a:t> </a:t>
            </a:r>
          </a:p>
          <a:p>
            <a:pPr marL="415926" lvl="1" indent="-179388"/>
            <a:r>
              <a:rPr lang="en-GB" dirty="0" smtClean="0">
                <a:latin typeface="Times"/>
                <a:cs typeface="Times"/>
              </a:rPr>
              <a:t>The </a:t>
            </a:r>
            <a:r>
              <a:rPr lang="en-GB" dirty="0" smtClean="0">
                <a:latin typeface="Times"/>
                <a:cs typeface="Times"/>
              </a:rPr>
              <a:t>capitalistic model indeed, gives importance only to the capacity of a man to produce; nothing else matters. </a:t>
            </a:r>
          </a:p>
          <a:p>
            <a:pPr marL="179388" indent="-179388"/>
            <a:r>
              <a:rPr lang="en-GB" dirty="0" smtClean="0">
                <a:latin typeface="Times"/>
                <a:cs typeface="Times"/>
              </a:rPr>
              <a:t>This theme, in particular, can be found in the novel “The Reluctant Fundamentalist” by </a:t>
            </a:r>
            <a:r>
              <a:rPr lang="en-GB" dirty="0" err="1" smtClean="0">
                <a:latin typeface="Times"/>
                <a:cs typeface="Times"/>
              </a:rPr>
              <a:t>Moshin</a:t>
            </a:r>
            <a:r>
              <a:rPr lang="en-GB" dirty="0" smtClean="0">
                <a:latin typeface="Times"/>
                <a:cs typeface="Times"/>
              </a:rPr>
              <a:t> </a:t>
            </a:r>
            <a:r>
              <a:rPr lang="en-GB" dirty="0" err="1" smtClean="0">
                <a:latin typeface="Times"/>
                <a:cs typeface="Times"/>
              </a:rPr>
              <a:t>Hamid</a:t>
            </a:r>
            <a:r>
              <a:rPr lang="en-GB" dirty="0" smtClean="0">
                <a:latin typeface="Times"/>
                <a:cs typeface="Times"/>
              </a:rPr>
              <a:t>.</a:t>
            </a:r>
          </a:p>
          <a:p>
            <a:pPr marL="415926" lvl="1" indent="-179388"/>
            <a:r>
              <a:rPr lang="en-GB" dirty="0" smtClean="0">
                <a:latin typeface="Times"/>
                <a:cs typeface="Times"/>
              </a:rPr>
              <a:t>The book indeed, analyzes the main traits of the American mentality and makes the reader understand that in such kind of society, an individual is classified only in terms of production. </a:t>
            </a:r>
          </a:p>
          <a:p>
            <a:pPr marL="179388" indent="-179388"/>
            <a:r>
              <a:rPr lang="en-GB" b="1" dirty="0" smtClean="0">
                <a:solidFill>
                  <a:srgbClr val="953735"/>
                </a:solidFill>
                <a:latin typeface="Times"/>
                <a:cs typeface="Times"/>
              </a:rPr>
              <a:t>Dickens’ critic to the mentality of its period adapts perfectly to our world, underlining how, despite technological advances, the main social dynamics didn’t evolve that much.</a:t>
            </a:r>
            <a:endParaRPr lang="en-GB" b="1" dirty="0">
              <a:solidFill>
                <a:srgbClr val="953735"/>
              </a:solidFill>
              <a:latin typeface="Times"/>
              <a:cs typeface="Times"/>
            </a:endParaRPr>
          </a:p>
        </p:txBody>
      </p:sp>
      <p:pic>
        <p:nvPicPr>
          <p:cNvPr id="8" name="Segnaposto contenuto 7" descr="INEQUALITY CARTOON.jpg"/>
          <p:cNvPicPr>
            <a:picLocks noGrp="1" noChangeAspect="1"/>
          </p:cNvPicPr>
          <p:nvPr>
            <p:ph sz="half" idx="2"/>
          </p:nvPr>
        </p:nvPicPr>
        <p:blipFill>
          <a:blip r:embed="rId2"/>
          <a:srcRect t="-27754" b="-27754"/>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953735"/>
                </a:solidFill>
                <a:latin typeface="Times"/>
                <a:cs typeface="Times"/>
              </a:rPr>
              <a:t>The “</a:t>
            </a:r>
            <a:r>
              <a:rPr lang="it-IT" dirty="0" err="1" smtClean="0">
                <a:solidFill>
                  <a:srgbClr val="953735"/>
                </a:solidFill>
                <a:latin typeface="Times"/>
                <a:cs typeface="Times"/>
              </a:rPr>
              <a:t>Factual</a:t>
            </a:r>
            <a:r>
              <a:rPr lang="it-IT" dirty="0" smtClean="0">
                <a:solidFill>
                  <a:srgbClr val="953735"/>
                </a:solidFill>
                <a:latin typeface="Times"/>
                <a:cs typeface="Times"/>
              </a:rPr>
              <a:t>” </a:t>
            </a:r>
            <a:r>
              <a:rPr lang="it-IT" dirty="0" err="1" smtClean="0">
                <a:solidFill>
                  <a:srgbClr val="953735"/>
                </a:solidFill>
                <a:latin typeface="Times"/>
                <a:cs typeface="Times"/>
              </a:rPr>
              <a:t>Mentality</a:t>
            </a:r>
            <a:endParaRPr lang="it-IT" dirty="0">
              <a:solidFill>
                <a:srgbClr val="953735"/>
              </a:solidFill>
              <a:latin typeface="Times"/>
              <a:cs typeface="Times"/>
            </a:endParaRPr>
          </a:p>
        </p:txBody>
      </p:sp>
      <p:sp>
        <p:nvSpPr>
          <p:cNvPr id="4" name="Segnaposto contenuto 3"/>
          <p:cNvSpPr>
            <a:spLocks noGrp="1"/>
          </p:cNvSpPr>
          <p:nvPr>
            <p:ph sz="half" idx="1"/>
          </p:nvPr>
        </p:nvSpPr>
        <p:spPr/>
        <p:txBody>
          <a:bodyPr>
            <a:normAutofit fontScale="70000" lnSpcReduction="20000"/>
          </a:bodyPr>
          <a:lstStyle/>
          <a:p>
            <a:pPr marL="179388" indent="-179388"/>
            <a:r>
              <a:rPr lang="en-GB" dirty="0" smtClean="0"/>
              <a:t>During the Victorian Age in England gained popularity the belief that only objective knowledge was to consider valid.</a:t>
            </a:r>
            <a:r>
              <a:rPr lang="en-GB" dirty="0" smtClean="0"/>
              <a:t> </a:t>
            </a:r>
          </a:p>
          <a:p>
            <a:pPr marL="415926" lvl="1" indent="-179388"/>
            <a:r>
              <a:rPr lang="en-GB" dirty="0" smtClean="0"/>
              <a:t>Dickens </a:t>
            </a:r>
            <a:r>
              <a:rPr lang="en-GB" dirty="0" smtClean="0"/>
              <a:t>provides an example of this process in “Hard Times”. </a:t>
            </a:r>
          </a:p>
          <a:p>
            <a:pPr marL="179388" indent="-179388"/>
            <a:r>
              <a:rPr lang="en-GB" dirty="0" smtClean="0"/>
              <a:t>Mr </a:t>
            </a:r>
            <a:r>
              <a:rPr lang="en-GB" dirty="0" err="1" smtClean="0"/>
              <a:t>Gradgrind</a:t>
            </a:r>
            <a:r>
              <a:rPr lang="en-GB" dirty="0" smtClean="0"/>
              <a:t> is the character that better embodies this belief, being a teacher that believed just in “facts”.</a:t>
            </a:r>
            <a:r>
              <a:rPr lang="en-GB" dirty="0" smtClean="0"/>
              <a:t> </a:t>
            </a:r>
          </a:p>
          <a:p>
            <a:pPr marL="415926" lvl="1" indent="-179388"/>
            <a:r>
              <a:rPr lang="en-GB" dirty="0" smtClean="0"/>
              <a:t>To </a:t>
            </a:r>
            <a:r>
              <a:rPr lang="en-GB" dirty="0" smtClean="0"/>
              <a:t>him even a horse can be described just according to his physical characteristics and anatomic traits.</a:t>
            </a:r>
          </a:p>
          <a:p>
            <a:pPr marL="179388" indent="-179388"/>
            <a:r>
              <a:rPr lang="en-GB" dirty="0" smtClean="0"/>
              <a:t>Dickens through the description of this character though, is comic and deformed, underlining Dickens’ critic point of view toward this ideology.</a:t>
            </a:r>
            <a:endParaRPr lang="en-GB" dirty="0"/>
          </a:p>
        </p:txBody>
      </p:sp>
      <p:pic>
        <p:nvPicPr>
          <p:cNvPr id="8" name="Segnaposto contenuto 7" descr="evolution_huxley.jpg"/>
          <p:cNvPicPr>
            <a:picLocks noGrp="1" noChangeAspect="1"/>
          </p:cNvPicPr>
          <p:nvPr>
            <p:ph sz="half" idx="2"/>
          </p:nvPr>
        </p:nvPicPr>
        <p:blipFill>
          <a:blip r:embed="rId2"/>
          <a:srcRect t="-38457" b="-38457"/>
          <a:stretch>
            <a:fillRect/>
          </a:stretch>
        </p:blipFill>
        <p:spPr>
          <a:effectLst>
            <a:softEdge rad="762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e">
  <a:themeElements>
    <a:clrScheme name="Capitale">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e">
      <a:majorFont>
        <a:latin typeface="Calisto MT"/>
        <a:ea typeface=""/>
        <a:cs typeface=""/>
        <a:font script="Jpan" typeface="ＭＳ 明朝"/>
      </a:majorFont>
      <a:minorFont>
        <a:latin typeface="Calisto MT"/>
        <a:ea typeface=""/>
        <a:cs typeface=""/>
        <a:font script="Jpan" typeface="ＭＳ 明朝"/>
      </a:minorFont>
    </a:fontScheme>
    <a:fmtScheme name="Capitale">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Capitale.thmx</Template>
  <TotalTime>439</TotalTime>
  <Words>1364</Words>
  <Application>Microsoft Macintosh PowerPoint</Application>
  <PresentationFormat>Presentazione su schermo (4:3)</PresentationFormat>
  <Paragraphs>68</Paragraphs>
  <Slides>12</Slides>
  <Notes>0</Notes>
  <HiddenSlides>0</HiddenSlides>
  <MMClips>0</MMClips>
  <ScaleCrop>false</ScaleCrop>
  <HeadingPairs>
    <vt:vector size="4" baseType="variant">
      <vt:variant>
        <vt:lpstr>Modello struttura</vt:lpstr>
      </vt:variant>
      <vt:variant>
        <vt:i4>1</vt:i4>
      </vt:variant>
      <vt:variant>
        <vt:lpstr>Titoli diapositive</vt:lpstr>
      </vt:variant>
      <vt:variant>
        <vt:i4>12</vt:i4>
      </vt:variant>
    </vt:vector>
  </HeadingPairs>
  <TitlesOfParts>
    <vt:vector size="13" baseType="lpstr">
      <vt:lpstr>Capitale</vt:lpstr>
      <vt:lpstr>Charles Dickens</vt:lpstr>
      <vt:lpstr>Introduction</vt:lpstr>
      <vt:lpstr>The Truth Behind The Mask</vt:lpstr>
      <vt:lpstr>The Truth Behind The Mask (Today)</vt:lpstr>
      <vt:lpstr>Child Labour</vt:lpstr>
      <vt:lpstr>Child Labour (Today)</vt:lpstr>
      <vt:lpstr>The Value of Social Status</vt:lpstr>
      <vt:lpstr>The Value of Social Status (Today)</vt:lpstr>
      <vt:lpstr>The “Factual” Mentality</vt:lpstr>
      <vt:lpstr>The “Factual” Mentality (Today)</vt:lpstr>
      <vt:lpstr>Poverty and Environmental Degrade</vt:lpstr>
      <vt:lpstr>Poverty and Environmental Degrade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dc:title>
  <dc:creator>Leonardo Santini</dc:creator>
  <cp:lastModifiedBy>Leonardo Santini</cp:lastModifiedBy>
  <cp:revision>7</cp:revision>
  <dcterms:created xsi:type="dcterms:W3CDTF">2015-03-17T20:34:10Z</dcterms:created>
  <dcterms:modified xsi:type="dcterms:W3CDTF">2015-03-17T20:56:41Z</dcterms:modified>
</cp:coreProperties>
</file>