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3"/>
  </p:notesMasterIdLst>
  <p:sldIdLst>
    <p:sldId id="256" r:id="rId2"/>
    <p:sldId id="261" r:id="rId3"/>
    <p:sldId id="260" r:id="rId4"/>
    <p:sldId id="257" r:id="rId5"/>
    <p:sldId id="259" r:id="rId6"/>
    <p:sldId id="262" r:id="rId7"/>
    <p:sldId id="263" r:id="rId8"/>
    <p:sldId id="264" r:id="rId9"/>
    <p:sldId id="266" r:id="rId10"/>
    <p:sldId id="268" r:id="rId11"/>
    <p:sldId id="269" r:id="rId12"/>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08" autoAdjust="0"/>
    <p:restoredTop sz="94643" autoAdjust="0"/>
  </p:normalViewPr>
  <p:slideViewPr>
    <p:cSldViewPr snapToGrid="0" snapToObjects="1">
      <p:cViewPr varScale="1">
        <p:scale>
          <a:sx n="132" d="100"/>
          <a:sy n="132" d="100"/>
        </p:scale>
        <p:origin x="-1672"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8FEBD5-1862-4F03-A9F6-5F55AA89840F}" type="datetimeFigureOut">
              <a:rPr lang="it-IT" smtClean="0"/>
              <a:pPr/>
              <a:t>18-11-2014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B869AB-CA3E-4D80-9142-B0EC9DE32734}"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Ho tolto i</a:t>
            </a:r>
            <a:r>
              <a:rPr lang="it-IT" baseline="0" dirty="0" smtClean="0"/>
              <a:t> collegamenti ipertestuali visto che non funzionano. Ho tolto il punto 7 bibliografia e </a:t>
            </a:r>
            <a:r>
              <a:rPr lang="it-IT" baseline="0" dirty="0" err="1" smtClean="0"/>
              <a:t>sitografia</a:t>
            </a:r>
            <a:r>
              <a:rPr lang="it-IT" baseline="0" dirty="0" smtClean="0"/>
              <a:t> visto che non sono categorie utili ma strumenti utili alla realizzazione del </a:t>
            </a:r>
            <a:r>
              <a:rPr lang="it-IT" baseline="0" dirty="0" err="1" smtClean="0"/>
              <a:t>ppt</a:t>
            </a:r>
            <a:r>
              <a:rPr lang="it-IT" baseline="0" dirty="0" smtClean="0"/>
              <a:t>.</a:t>
            </a:r>
            <a:endParaRPr lang="it-IT" dirty="0"/>
          </a:p>
        </p:txBody>
      </p:sp>
      <p:sp>
        <p:nvSpPr>
          <p:cNvPr id="4" name="Segnaposto numero diapositiva 3"/>
          <p:cNvSpPr>
            <a:spLocks noGrp="1"/>
          </p:cNvSpPr>
          <p:nvPr>
            <p:ph type="sldNum" sz="quarter" idx="10"/>
          </p:nvPr>
        </p:nvSpPr>
        <p:spPr/>
        <p:txBody>
          <a:bodyPr/>
          <a:lstStyle/>
          <a:p>
            <a:fld id="{A8B869AB-CA3E-4D80-9142-B0EC9DE32734}" type="slidenum">
              <a:rPr lang="it-IT" smtClean="0"/>
              <a:pPr/>
              <a:t>2</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Elimino ogni riferimento al</a:t>
            </a:r>
            <a:r>
              <a:rPr lang="it-IT" baseline="0" dirty="0" smtClean="0"/>
              <a:t> susseguirsi delle azioni ( l’elenco puntato già mette in ordine in modo cronologico). Eliminato ogni personalizzazione come “noi prendiamo” che rende il lavoro </a:t>
            </a:r>
            <a:r>
              <a:rPr lang="it-IT" baseline="0" dirty="0" err="1" smtClean="0"/>
              <a:t>piu</a:t>
            </a:r>
            <a:r>
              <a:rPr lang="it-IT" baseline="0" dirty="0" smtClean="0"/>
              <a:t> informale.</a:t>
            </a:r>
            <a:endParaRPr lang="it-IT" dirty="0"/>
          </a:p>
        </p:txBody>
      </p:sp>
      <p:sp>
        <p:nvSpPr>
          <p:cNvPr id="4" name="Segnaposto numero diapositiva 3"/>
          <p:cNvSpPr>
            <a:spLocks noGrp="1"/>
          </p:cNvSpPr>
          <p:nvPr>
            <p:ph type="sldNum" sz="quarter" idx="10"/>
          </p:nvPr>
        </p:nvSpPr>
        <p:spPr/>
        <p:txBody>
          <a:bodyPr/>
          <a:lstStyle/>
          <a:p>
            <a:fld id="{A8B869AB-CA3E-4D80-9142-B0EC9DE32734}" type="slidenum">
              <a:rPr lang="it-IT" smtClean="0"/>
              <a:pPr/>
              <a:t>3</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Secondo me bisogna dare una definizione più specifica.</a:t>
            </a:r>
            <a:endParaRPr lang="it-IT" dirty="0"/>
          </a:p>
        </p:txBody>
      </p:sp>
      <p:sp>
        <p:nvSpPr>
          <p:cNvPr id="4" name="Segnaposto numero diapositiva 3"/>
          <p:cNvSpPr>
            <a:spLocks noGrp="1"/>
          </p:cNvSpPr>
          <p:nvPr>
            <p:ph type="sldNum" sz="quarter" idx="10"/>
          </p:nvPr>
        </p:nvSpPr>
        <p:spPr/>
        <p:txBody>
          <a:bodyPr/>
          <a:lstStyle/>
          <a:p>
            <a:fld id="{A8B869AB-CA3E-4D80-9142-B0EC9DE32734}" type="slidenum">
              <a:rPr lang="it-IT" smtClean="0"/>
              <a:pPr/>
              <a:t>4</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Aggiusterei</a:t>
            </a:r>
            <a:r>
              <a:rPr lang="it-IT" baseline="0" dirty="0" smtClean="0"/>
              <a:t> la formattazione o distanziare i punti o magari creare una tabella</a:t>
            </a:r>
            <a:endParaRPr lang="it-IT" dirty="0"/>
          </a:p>
        </p:txBody>
      </p:sp>
      <p:sp>
        <p:nvSpPr>
          <p:cNvPr id="4" name="Segnaposto numero diapositiva 3"/>
          <p:cNvSpPr>
            <a:spLocks noGrp="1"/>
          </p:cNvSpPr>
          <p:nvPr>
            <p:ph type="sldNum" sz="quarter" idx="10"/>
          </p:nvPr>
        </p:nvSpPr>
        <p:spPr/>
        <p:txBody>
          <a:bodyPr/>
          <a:lstStyle/>
          <a:p>
            <a:fld id="{A8B869AB-CA3E-4D80-9142-B0EC9DE32734}" type="slidenum">
              <a:rPr lang="it-IT" smtClean="0"/>
              <a:pPr/>
              <a:t>5</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Ho formattato le parole chiame in corsivo</a:t>
            </a:r>
            <a:endParaRPr lang="it-IT" dirty="0"/>
          </a:p>
        </p:txBody>
      </p:sp>
      <p:sp>
        <p:nvSpPr>
          <p:cNvPr id="4" name="Segnaposto numero diapositiva 3"/>
          <p:cNvSpPr>
            <a:spLocks noGrp="1"/>
          </p:cNvSpPr>
          <p:nvPr>
            <p:ph type="sldNum" sz="quarter" idx="10"/>
          </p:nvPr>
        </p:nvSpPr>
        <p:spPr/>
        <p:txBody>
          <a:bodyPr/>
          <a:lstStyle/>
          <a:p>
            <a:fld id="{A8B869AB-CA3E-4D80-9142-B0EC9DE32734}" type="slidenum">
              <a:rPr lang="it-IT" smtClean="0"/>
              <a:pPr/>
              <a:t>8</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DE091A8-C116-944A-BEE5-203A31B898ED}" type="datetimeFigureOut">
              <a:rPr lang="it-IT" smtClean="0"/>
              <a:pPr/>
              <a:t>18-11-2014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DE091A8-C116-944A-BEE5-203A31B898ED}" type="datetimeFigureOut">
              <a:rPr lang="it-IT" smtClean="0"/>
              <a:pPr/>
              <a:t>18-11-2014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DE091A8-C116-944A-BEE5-203A31B898ED}" type="datetimeFigureOut">
              <a:rPr lang="it-IT" smtClean="0"/>
              <a:pPr/>
              <a:t>18-11-2014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DE091A8-C116-944A-BEE5-203A31B898ED}" type="datetimeFigureOut">
              <a:rPr lang="it-IT" smtClean="0"/>
              <a:pPr/>
              <a:t>18-11-2014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CDE091A8-C116-944A-BEE5-203A31B898ED}" type="datetimeFigureOut">
              <a:rPr lang="it-IT" smtClean="0"/>
              <a:pPr/>
              <a:t>18-11-2014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DE091A8-C116-944A-BEE5-203A31B898ED}" type="datetimeFigureOut">
              <a:rPr lang="it-IT" smtClean="0"/>
              <a:pPr/>
              <a:t>18-11-2014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DE091A8-C116-944A-BEE5-203A31B898ED}" type="datetimeFigureOut">
              <a:rPr lang="it-IT" smtClean="0"/>
              <a:pPr/>
              <a:t>18-11-2014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CDE091A8-C116-944A-BEE5-203A31B898ED}" type="datetimeFigureOut">
              <a:rPr lang="it-IT" smtClean="0"/>
              <a:pPr/>
              <a:t>18-11-2014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DE091A8-C116-944A-BEE5-203A31B898ED}" type="datetimeFigureOut">
              <a:rPr lang="it-IT" smtClean="0"/>
              <a:pPr/>
              <a:t>18-11-2014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CDE091A8-C116-944A-BEE5-203A31B898ED}" type="datetimeFigureOut">
              <a:rPr lang="it-IT" smtClean="0"/>
              <a:pPr/>
              <a:t>18-11-2014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CDE091A8-C116-944A-BEE5-203A31B898ED}" type="datetimeFigureOut">
              <a:rPr lang="it-IT" smtClean="0"/>
              <a:pPr/>
              <a:t>18-11-2014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E091A8-C116-944A-BEE5-203A31B898ED}" type="datetimeFigureOut">
              <a:rPr lang="it-IT" smtClean="0"/>
              <a:pPr/>
              <a:t>18-11-2014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7314CE-5ED7-4E4D-847E-E2C5EFB947DE}"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 Target="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slide" Target="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slide" Target="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slide" Target="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 Target="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slide" Target="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Immagine 5" descr="laltro-siamo-noi.jpg"/>
          <p:cNvPicPr>
            <a:picLocks noChangeAspect="1"/>
          </p:cNvPicPr>
          <p:nvPr/>
        </p:nvPicPr>
        <p:blipFill>
          <a:blip r:embed="rId2"/>
          <a:stretch>
            <a:fillRect/>
          </a:stretch>
        </p:blipFill>
        <p:spPr>
          <a:xfrm>
            <a:off x="2591228" y="320494"/>
            <a:ext cx="3940355" cy="3947666"/>
          </a:xfrm>
          <a:prstGeom prst="rect">
            <a:avLst/>
          </a:prstGeom>
        </p:spPr>
      </p:pic>
      <p:sp>
        <p:nvSpPr>
          <p:cNvPr id="2" name="Titolo 1"/>
          <p:cNvSpPr>
            <a:spLocks noGrp="1"/>
          </p:cNvSpPr>
          <p:nvPr>
            <p:ph type="ctrTitle"/>
          </p:nvPr>
        </p:nvSpPr>
        <p:spPr>
          <a:xfrm>
            <a:off x="719667" y="4268160"/>
            <a:ext cx="7738533" cy="1470025"/>
          </a:xfrm>
        </p:spPr>
        <p:txBody>
          <a:bodyPr>
            <a:noAutofit/>
          </a:bodyPr>
          <a:lstStyle/>
          <a:p>
            <a:r>
              <a:rPr lang="it-IT" sz="4800" dirty="0" smtClean="0"/>
              <a:t>L’altro siamo noi</a:t>
            </a:r>
            <a:endParaRPr lang="it-IT" sz="4800" dirty="0"/>
          </a:p>
        </p:txBody>
      </p:sp>
      <p:sp>
        <p:nvSpPr>
          <p:cNvPr id="4" name="CasellaDiTesto 3"/>
          <p:cNvSpPr txBox="1"/>
          <p:nvPr/>
        </p:nvSpPr>
        <p:spPr>
          <a:xfrm>
            <a:off x="1666010" y="6404096"/>
            <a:ext cx="5850467" cy="276999"/>
          </a:xfrm>
          <a:prstGeom prst="rect">
            <a:avLst/>
          </a:prstGeom>
          <a:noFill/>
        </p:spPr>
        <p:txBody>
          <a:bodyPr wrap="square" rtlCol="0">
            <a:spAutoFit/>
          </a:bodyPr>
          <a:lstStyle/>
          <a:p>
            <a:pPr algn="ctr"/>
            <a:r>
              <a:rPr lang="it-IT" sz="1200" dirty="0" err="1" smtClean="0"/>
              <a:t>Abetini</a:t>
            </a:r>
            <a:r>
              <a:rPr lang="it-IT" sz="1200" dirty="0" smtClean="0"/>
              <a:t> </a:t>
            </a:r>
            <a:r>
              <a:rPr lang="it-IT" sz="1200" dirty="0" err="1" smtClean="0"/>
              <a:t>M</a:t>
            </a:r>
            <a:r>
              <a:rPr lang="it-IT" sz="1200" dirty="0" smtClean="0"/>
              <a:t>, Cecchetto </a:t>
            </a:r>
            <a:r>
              <a:rPr lang="it-IT" sz="1200" dirty="0" err="1" smtClean="0"/>
              <a:t>G</a:t>
            </a:r>
            <a:r>
              <a:rPr lang="it-IT" sz="1200" dirty="0" smtClean="0"/>
              <a:t>, Mazza L. </a:t>
            </a:r>
            <a:r>
              <a:rPr lang="it-IT" sz="1200" dirty="0" err="1" smtClean="0"/>
              <a:t>–</a:t>
            </a:r>
            <a:r>
              <a:rPr lang="it-IT" sz="1200" dirty="0" smtClean="0"/>
              <a:t> Liceo Scientifico A. Einstein </a:t>
            </a:r>
            <a:r>
              <a:rPr lang="it-IT" sz="1200" dirty="0" err="1" smtClean="0"/>
              <a:t>–</a:t>
            </a:r>
            <a:r>
              <a:rPr lang="it-IT" sz="1200" dirty="0" smtClean="0"/>
              <a:t> AS 2014/2015 </a:t>
            </a:r>
            <a:endParaRPr lang="it-IT"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olo 3"/>
          <p:cNvSpPr>
            <a:spLocks noGrp="1"/>
          </p:cNvSpPr>
          <p:nvPr>
            <p:ph type="ctrTitle"/>
          </p:nvPr>
        </p:nvSpPr>
        <p:spPr>
          <a:xfrm>
            <a:off x="685800" y="530040"/>
            <a:ext cx="7772400" cy="1080078"/>
          </a:xfrm>
        </p:spPr>
        <p:txBody>
          <a:bodyPr/>
          <a:lstStyle/>
          <a:p>
            <a:r>
              <a:rPr lang="it-IT" dirty="0" smtClean="0"/>
              <a:t>The </a:t>
            </a:r>
            <a:r>
              <a:rPr lang="it-IT" dirty="0" err="1" smtClean="0"/>
              <a:t>Dialogue</a:t>
            </a:r>
            <a:endParaRPr lang="it-IT" dirty="0"/>
          </a:p>
        </p:txBody>
      </p:sp>
      <p:sp>
        <p:nvSpPr>
          <p:cNvPr id="5" name="Sottotitolo 4"/>
          <p:cNvSpPr>
            <a:spLocks noGrp="1"/>
          </p:cNvSpPr>
          <p:nvPr>
            <p:ph type="subTitle" idx="1"/>
          </p:nvPr>
        </p:nvSpPr>
        <p:spPr>
          <a:xfrm>
            <a:off x="685800" y="2120155"/>
            <a:ext cx="7772400" cy="4250309"/>
          </a:xfrm>
        </p:spPr>
        <p:txBody>
          <a:bodyPr>
            <a:normAutofit/>
          </a:bodyPr>
          <a:lstStyle/>
          <a:p>
            <a:pPr algn="l"/>
            <a:r>
              <a:rPr lang="en-GB" sz="2000" dirty="0" smtClean="0">
                <a:solidFill>
                  <a:srgbClr val="000000"/>
                </a:solidFill>
              </a:rPr>
              <a:t>FUNCTION:</a:t>
            </a:r>
          </a:p>
          <a:p>
            <a:pPr lvl="0" algn="l"/>
            <a:r>
              <a:rPr lang="en-GB" sz="2000" dirty="0" smtClean="0">
                <a:solidFill>
                  <a:srgbClr val="FF0000"/>
                </a:solidFill>
              </a:rPr>
              <a:t>The dialogue</a:t>
            </a:r>
            <a:r>
              <a:rPr lang="en-GB" sz="2000" dirty="0" smtClean="0">
                <a:solidFill>
                  <a:srgbClr val="000000"/>
                </a:solidFill>
              </a:rPr>
              <a:t> is not only a way to express feelings and differences, but also a tool to share values, not necessarily to adopt them but just to understand them. </a:t>
            </a:r>
          </a:p>
          <a:p>
            <a:pPr lvl="0" algn="l"/>
            <a:r>
              <a:rPr lang="en-GB" sz="2000" dirty="0" smtClean="0">
                <a:solidFill>
                  <a:srgbClr val="000000"/>
                </a:solidFill>
              </a:rPr>
              <a:t>Speaking is not a way to abolish differences, but to accept them</a:t>
            </a:r>
          </a:p>
          <a:p>
            <a:pPr lvl="0" algn="l"/>
            <a:endParaRPr lang="en-GB" sz="2000" dirty="0" smtClean="0">
              <a:solidFill>
                <a:srgbClr val="000000"/>
              </a:solidFill>
            </a:endParaRPr>
          </a:p>
          <a:p>
            <a:pPr lvl="0" algn="l"/>
            <a:r>
              <a:rPr lang="en-GB" sz="2000" dirty="0" smtClean="0">
                <a:solidFill>
                  <a:srgbClr val="000000"/>
                </a:solidFill>
              </a:rPr>
              <a:t>The dialogue does not tend to approval, but to a reciprocal progress. Thus the dialogue allows borders to get tainted, allows to find new paths and to follow new routes.</a:t>
            </a:r>
            <a:endParaRPr lang="en-GB" sz="2000" dirty="0" smtClean="0"/>
          </a:p>
          <a:p>
            <a:pPr algn="l"/>
            <a:endParaRPr lang="it-IT" sz="2000" dirty="0"/>
          </a:p>
        </p:txBody>
      </p:sp>
      <p:sp>
        <p:nvSpPr>
          <p:cNvPr id="6" name="Freccia sinistra 5">
            <a:hlinkClick r:id="rId2" action="ppaction://hlinksldjump"/>
          </p:cNvPr>
          <p:cNvSpPr/>
          <p:nvPr/>
        </p:nvSpPr>
        <p:spPr>
          <a:xfrm>
            <a:off x="430012" y="6430469"/>
            <a:ext cx="255788" cy="21001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Bibliography</a:t>
            </a:r>
            <a:endParaRPr lang="it-IT" dirty="0"/>
          </a:p>
        </p:txBody>
      </p:sp>
      <p:sp>
        <p:nvSpPr>
          <p:cNvPr id="3" name="Segnaposto contenuto 2"/>
          <p:cNvSpPr>
            <a:spLocks noGrp="1"/>
          </p:cNvSpPr>
          <p:nvPr>
            <p:ph idx="1"/>
          </p:nvPr>
        </p:nvSpPr>
        <p:spPr/>
        <p:txBody>
          <a:bodyPr/>
          <a:lstStyle/>
          <a:p>
            <a:r>
              <a:rPr lang="it-IT" dirty="0" err="1" smtClean="0"/>
              <a:t>E.Bianchi</a:t>
            </a:r>
            <a:r>
              <a:rPr lang="it-IT" dirty="0" smtClean="0"/>
              <a:t>, </a:t>
            </a:r>
            <a:r>
              <a:rPr lang="it-IT" i="1" dirty="0" smtClean="0"/>
              <a:t>L’ Altro siamo noi</a:t>
            </a:r>
            <a:r>
              <a:rPr lang="it-IT" dirty="0" smtClean="0"/>
              <a:t>, Einaudi, 2010</a:t>
            </a:r>
          </a:p>
          <a:p>
            <a:r>
              <a:rPr lang="it-IT" dirty="0" smtClean="0"/>
              <a:t>https://it.wikipedia.org</a:t>
            </a:r>
          </a:p>
          <a:p>
            <a:r>
              <a:rPr lang="it-IT" smtClean="0"/>
              <a:t>http://www.etimo.it/</a:t>
            </a:r>
            <a:endParaRPr lang="it-IT" dirty="0"/>
          </a:p>
        </p:txBody>
      </p:sp>
      <p:sp>
        <p:nvSpPr>
          <p:cNvPr id="4" name="Freccia sinistra 3">
            <a:hlinkClick r:id="rId2" action="ppaction://hlinksldjump"/>
          </p:cNvPr>
          <p:cNvSpPr/>
          <p:nvPr/>
        </p:nvSpPr>
        <p:spPr>
          <a:xfrm>
            <a:off x="430012" y="6430469"/>
            <a:ext cx="255788" cy="21001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40032"/>
            <a:ext cx="7772400" cy="1470025"/>
          </a:xfrm>
        </p:spPr>
        <p:txBody>
          <a:bodyPr/>
          <a:lstStyle/>
          <a:p>
            <a:r>
              <a:rPr lang="it-IT" dirty="0" err="1" smtClean="0"/>
              <a:t>Table</a:t>
            </a:r>
            <a:r>
              <a:rPr lang="it-IT" dirty="0" smtClean="0"/>
              <a:t> </a:t>
            </a:r>
            <a:r>
              <a:rPr lang="it-IT" dirty="0" err="1" smtClean="0"/>
              <a:t>of</a:t>
            </a:r>
            <a:r>
              <a:rPr lang="it-IT" dirty="0" smtClean="0"/>
              <a:t> </a:t>
            </a:r>
            <a:r>
              <a:rPr lang="it-IT" dirty="0" err="1" smtClean="0"/>
              <a:t>Contents</a:t>
            </a:r>
            <a:endParaRPr lang="it-IT" dirty="0"/>
          </a:p>
        </p:txBody>
      </p:sp>
      <p:sp>
        <p:nvSpPr>
          <p:cNvPr id="4" name="Sottotitolo 3"/>
          <p:cNvSpPr>
            <a:spLocks noGrp="1"/>
          </p:cNvSpPr>
          <p:nvPr>
            <p:ph type="subTitle" idx="1"/>
          </p:nvPr>
        </p:nvSpPr>
        <p:spPr>
          <a:xfrm>
            <a:off x="1865671" y="1910056"/>
            <a:ext cx="7772400" cy="4290395"/>
          </a:xfrm>
        </p:spPr>
        <p:txBody>
          <a:bodyPr>
            <a:normAutofit/>
          </a:bodyPr>
          <a:lstStyle/>
          <a:p>
            <a:pPr marL="457200" indent="-457200" algn="l">
              <a:buFont typeface="+mj-lt"/>
              <a:buAutoNum type="arabicPeriod"/>
            </a:pPr>
            <a:r>
              <a:rPr lang="en-GB" sz="2000" dirty="0" smtClean="0">
                <a:solidFill>
                  <a:schemeClr val="tx1"/>
                </a:solidFill>
              </a:rPr>
              <a:t>Working Method</a:t>
            </a:r>
          </a:p>
          <a:p>
            <a:pPr marL="457200" indent="-457200" algn="l">
              <a:buFont typeface="+mj-lt"/>
              <a:buAutoNum type="arabicPeriod"/>
            </a:pPr>
            <a:endParaRPr lang="en-GB" sz="2000" dirty="0" smtClean="0">
              <a:solidFill>
                <a:schemeClr val="tx1"/>
              </a:solidFill>
            </a:endParaRPr>
          </a:p>
          <a:p>
            <a:pPr marL="457200" indent="-457200" algn="l">
              <a:buFont typeface="+mj-lt"/>
              <a:buAutoNum type="arabicPeriod"/>
            </a:pPr>
            <a:r>
              <a:rPr lang="en-GB" sz="2000" dirty="0" smtClean="0">
                <a:solidFill>
                  <a:schemeClr val="tx1"/>
                </a:solidFill>
              </a:rPr>
              <a:t>Definition of “</a:t>
            </a:r>
            <a:r>
              <a:rPr lang="en-GB" sz="2000" dirty="0" err="1" smtClean="0">
                <a:solidFill>
                  <a:schemeClr val="tx1"/>
                </a:solidFill>
              </a:rPr>
              <a:t>Altro</a:t>
            </a:r>
            <a:r>
              <a:rPr lang="en-GB" sz="2000" dirty="0" smtClean="0">
                <a:solidFill>
                  <a:schemeClr val="tx1"/>
                </a:solidFill>
              </a:rPr>
              <a:t>”</a:t>
            </a:r>
          </a:p>
          <a:p>
            <a:pPr marL="457200" indent="-457200" algn="l">
              <a:buFont typeface="+mj-lt"/>
              <a:buAutoNum type="arabicPeriod"/>
            </a:pPr>
            <a:endParaRPr lang="en-GB" sz="2000" dirty="0" smtClean="0">
              <a:solidFill>
                <a:schemeClr val="tx1"/>
              </a:solidFill>
            </a:endParaRPr>
          </a:p>
          <a:p>
            <a:pPr marL="457200" indent="-457200" algn="l">
              <a:buFont typeface="+mj-lt"/>
              <a:buAutoNum type="arabicPeriod"/>
            </a:pPr>
            <a:r>
              <a:rPr lang="en-GB" sz="2000" dirty="0" smtClean="0">
                <a:solidFill>
                  <a:schemeClr val="tx1"/>
                </a:solidFill>
              </a:rPr>
              <a:t>Other </a:t>
            </a:r>
            <a:r>
              <a:rPr lang="en-GB" sz="2000" dirty="0" smtClean="0">
                <a:solidFill>
                  <a:schemeClr val="tx1"/>
                </a:solidFill>
              </a:rPr>
              <a:t>E</a:t>
            </a:r>
            <a:r>
              <a:rPr lang="en-GB" sz="2000" dirty="0" smtClean="0">
                <a:solidFill>
                  <a:schemeClr val="tx1"/>
                </a:solidFill>
              </a:rPr>
              <a:t>tymologies</a:t>
            </a:r>
          </a:p>
          <a:p>
            <a:pPr marL="457200" indent="-457200" algn="l">
              <a:buFont typeface="+mj-lt"/>
              <a:buAutoNum type="arabicPeriod"/>
            </a:pPr>
            <a:endParaRPr lang="en-GB" sz="2000" dirty="0" smtClean="0">
              <a:solidFill>
                <a:schemeClr val="tx1"/>
              </a:solidFill>
            </a:endParaRPr>
          </a:p>
          <a:p>
            <a:pPr marL="457200" indent="-457200" algn="l">
              <a:buFont typeface="+mj-lt"/>
              <a:buAutoNum type="arabicPeriod"/>
            </a:pPr>
            <a:r>
              <a:rPr lang="en-GB" sz="2000" dirty="0" smtClean="0">
                <a:solidFill>
                  <a:schemeClr val="tx1"/>
                </a:solidFill>
              </a:rPr>
              <a:t>Diversity and Fear</a:t>
            </a:r>
          </a:p>
          <a:p>
            <a:pPr marL="457200" indent="-457200" algn="l">
              <a:buFont typeface="+mj-lt"/>
              <a:buAutoNum type="arabicPeriod"/>
            </a:pPr>
            <a:endParaRPr lang="en-GB" sz="2000" dirty="0" smtClean="0">
              <a:solidFill>
                <a:schemeClr val="tx1"/>
              </a:solidFill>
            </a:endParaRPr>
          </a:p>
          <a:p>
            <a:pPr marL="457200" indent="-457200" algn="l">
              <a:buFont typeface="+mj-lt"/>
              <a:buAutoNum type="arabicPeriod"/>
            </a:pPr>
            <a:r>
              <a:rPr lang="en-GB" sz="2000" dirty="0" smtClean="0">
                <a:solidFill>
                  <a:schemeClr val="tx1"/>
                </a:solidFill>
              </a:rPr>
              <a:t>The Listening</a:t>
            </a:r>
            <a:endParaRPr lang="en-GB" sz="2000" dirty="0" smtClean="0">
              <a:solidFill>
                <a:schemeClr val="tx1"/>
              </a:solidFill>
            </a:endParaRPr>
          </a:p>
          <a:p>
            <a:pPr marL="457200" indent="-457200" algn="l">
              <a:buFont typeface="+mj-lt"/>
              <a:buAutoNum type="arabicPeriod"/>
            </a:pPr>
            <a:endParaRPr lang="en-GB" sz="2000" dirty="0" smtClean="0">
              <a:solidFill>
                <a:schemeClr val="tx1"/>
              </a:solidFill>
            </a:endParaRPr>
          </a:p>
          <a:p>
            <a:pPr marL="457200" indent="-457200" algn="l">
              <a:buFont typeface="+mj-lt"/>
              <a:buAutoNum type="arabicPeriod"/>
            </a:pPr>
            <a:r>
              <a:rPr lang="en-GB" sz="2000" dirty="0" smtClean="0">
                <a:solidFill>
                  <a:schemeClr val="tx1"/>
                </a:solidFill>
              </a:rPr>
              <a:t>The Dialogue</a:t>
            </a:r>
            <a:endParaRPr lang="en-GB" sz="2000" dirty="0" smtClean="0">
              <a:solidFill>
                <a:schemeClr val="tx1"/>
              </a:solidFill>
            </a:endParaRPr>
          </a:p>
          <a:p>
            <a:pPr marL="457200" indent="-457200" algn="l">
              <a:buFont typeface="+mj-lt"/>
              <a:buAutoNum type="arabicPeriod"/>
            </a:pPr>
            <a:endParaRPr lang="it-IT" sz="2000" dirty="0" smtClean="0">
              <a:solidFill>
                <a:schemeClr val="tx1"/>
              </a:solidFill>
            </a:endParaRPr>
          </a:p>
          <a:p>
            <a:pPr marL="457200" indent="-457200" algn="l">
              <a:buFont typeface="+mj-lt"/>
              <a:buAutoNum type="arabicPeriod"/>
            </a:pPr>
            <a:endParaRPr lang="it-IT"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10030"/>
            <a:ext cx="7772400" cy="1470025"/>
          </a:xfrm>
        </p:spPr>
        <p:txBody>
          <a:bodyPr/>
          <a:lstStyle/>
          <a:p>
            <a:r>
              <a:rPr lang="it-IT" dirty="0" err="1" smtClean="0"/>
              <a:t>Working</a:t>
            </a:r>
            <a:r>
              <a:rPr lang="it-IT" dirty="0" smtClean="0"/>
              <a:t> </a:t>
            </a:r>
            <a:r>
              <a:rPr lang="it-IT" dirty="0" err="1" smtClean="0"/>
              <a:t>Method</a:t>
            </a:r>
            <a:endParaRPr lang="it-IT" dirty="0"/>
          </a:p>
        </p:txBody>
      </p:sp>
      <p:sp>
        <p:nvSpPr>
          <p:cNvPr id="8" name="Sottotitolo 7"/>
          <p:cNvSpPr>
            <a:spLocks noGrp="1"/>
          </p:cNvSpPr>
          <p:nvPr>
            <p:ph type="subTitle" idx="1"/>
          </p:nvPr>
        </p:nvSpPr>
        <p:spPr>
          <a:xfrm>
            <a:off x="1371600" y="2290085"/>
            <a:ext cx="7772400" cy="4350399"/>
          </a:xfrm>
        </p:spPr>
        <p:txBody>
          <a:bodyPr>
            <a:normAutofit/>
          </a:bodyPr>
          <a:lstStyle/>
          <a:p>
            <a:pPr algn="l">
              <a:buFont typeface="Arial"/>
              <a:buChar char="•"/>
            </a:pPr>
            <a:r>
              <a:rPr lang="en-GB" sz="2000" dirty="0" smtClean="0">
                <a:solidFill>
                  <a:srgbClr val="000000"/>
                </a:solidFill>
              </a:rPr>
              <a:t>Look at the texts and documents given by teachers;</a:t>
            </a:r>
          </a:p>
          <a:p>
            <a:pPr algn="l">
              <a:buFont typeface="Arial"/>
              <a:buChar char="•"/>
            </a:pPr>
            <a:r>
              <a:rPr lang="en-GB" sz="2000" dirty="0" smtClean="0">
                <a:solidFill>
                  <a:srgbClr val="000000"/>
                </a:solidFill>
              </a:rPr>
              <a:t>Autonomous research on the net of additional contents (texts and images);</a:t>
            </a:r>
          </a:p>
          <a:p>
            <a:pPr algn="l">
              <a:buFont typeface="Arial"/>
              <a:buChar char="•"/>
            </a:pPr>
            <a:r>
              <a:rPr lang="en-GB" sz="2000" dirty="0" smtClean="0">
                <a:solidFill>
                  <a:srgbClr val="000000"/>
                </a:solidFill>
              </a:rPr>
              <a:t>Work partition;</a:t>
            </a:r>
          </a:p>
          <a:p>
            <a:pPr algn="l">
              <a:buFont typeface="Arial"/>
              <a:buChar char="•"/>
            </a:pPr>
            <a:r>
              <a:rPr lang="en-GB" sz="2000" dirty="0" smtClean="0">
                <a:solidFill>
                  <a:srgbClr val="000000"/>
                </a:solidFill>
              </a:rPr>
              <a:t>Preparatory draft as a plan for the presentation;</a:t>
            </a:r>
          </a:p>
          <a:p>
            <a:pPr algn="l">
              <a:buFont typeface="Arial"/>
              <a:buChar char="•"/>
            </a:pPr>
            <a:r>
              <a:rPr lang="en-GB" sz="2000" dirty="0" smtClean="0">
                <a:solidFill>
                  <a:srgbClr val="000000"/>
                </a:solidFill>
              </a:rPr>
              <a:t>Final presentation</a:t>
            </a:r>
            <a:endParaRPr lang="en-GB" sz="2000" dirty="0">
              <a:solidFill>
                <a:srgbClr val="000000"/>
              </a:solidFill>
            </a:endParaRPr>
          </a:p>
        </p:txBody>
      </p:sp>
      <p:sp>
        <p:nvSpPr>
          <p:cNvPr id="11" name="Freccia sinistra 10">
            <a:hlinkClick r:id="rId3" action="ppaction://hlinksldjump"/>
          </p:cNvPr>
          <p:cNvSpPr/>
          <p:nvPr/>
        </p:nvSpPr>
        <p:spPr>
          <a:xfrm>
            <a:off x="430012" y="6430469"/>
            <a:ext cx="255788" cy="21001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Definition</a:t>
            </a:r>
            <a:r>
              <a:rPr lang="it-IT" dirty="0" smtClean="0"/>
              <a:t> </a:t>
            </a:r>
            <a:r>
              <a:rPr lang="it-IT" dirty="0" err="1" smtClean="0"/>
              <a:t>of</a:t>
            </a:r>
            <a:r>
              <a:rPr lang="it-IT" dirty="0" smtClean="0"/>
              <a:t> “</a:t>
            </a:r>
            <a:r>
              <a:rPr lang="it-IT" dirty="0" smtClean="0"/>
              <a:t>Altro”</a:t>
            </a:r>
            <a:endParaRPr lang="it-IT" dirty="0"/>
          </a:p>
        </p:txBody>
      </p:sp>
      <p:sp>
        <p:nvSpPr>
          <p:cNvPr id="5" name="CasellaDiTesto 4"/>
          <p:cNvSpPr txBox="1"/>
          <p:nvPr/>
        </p:nvSpPr>
        <p:spPr>
          <a:xfrm>
            <a:off x="457200" y="1595952"/>
            <a:ext cx="8229600" cy="5632312"/>
          </a:xfrm>
          <a:prstGeom prst="rect">
            <a:avLst/>
          </a:prstGeom>
          <a:noFill/>
        </p:spPr>
        <p:txBody>
          <a:bodyPr wrap="square" rtlCol="0">
            <a:spAutoFit/>
          </a:bodyPr>
          <a:lstStyle/>
          <a:p>
            <a:endParaRPr lang="it-IT" dirty="0" smtClean="0"/>
          </a:p>
          <a:p>
            <a:endParaRPr lang="it-IT" dirty="0" smtClean="0"/>
          </a:p>
          <a:p>
            <a:r>
              <a:rPr lang="en-GB" dirty="0" smtClean="0"/>
              <a:t>From </a:t>
            </a:r>
            <a:r>
              <a:rPr lang="en-GB" dirty="0" smtClean="0"/>
              <a:t>L</a:t>
            </a:r>
            <a:r>
              <a:rPr lang="en-GB" dirty="0" smtClean="0"/>
              <a:t>atin alter, ( = other) </a:t>
            </a:r>
            <a:r>
              <a:rPr lang="en-GB" dirty="0" smtClean="0">
                <a:solidFill>
                  <a:srgbClr val="FF0000"/>
                </a:solidFill>
              </a:rPr>
              <a:t>(sometimes reinforced with </a:t>
            </a:r>
            <a:r>
              <a:rPr lang="en-GB" i="1" dirty="0" err="1" smtClean="0">
                <a:solidFill>
                  <a:srgbClr val="FF0000"/>
                </a:solidFill>
              </a:rPr>
              <a:t>ben</a:t>
            </a:r>
            <a:r>
              <a:rPr lang="en-GB" i="1" dirty="0" smtClean="0">
                <a:solidFill>
                  <a:srgbClr val="FF0000"/>
                </a:solidFill>
              </a:rPr>
              <a:t> </a:t>
            </a:r>
            <a:r>
              <a:rPr lang="en-GB" dirty="0" smtClean="0">
                <a:solidFill>
                  <a:srgbClr val="FF0000"/>
                </a:solidFill>
              </a:rPr>
              <a:t>or</a:t>
            </a:r>
            <a:r>
              <a:rPr lang="en-GB" i="1" dirty="0" smtClean="0">
                <a:solidFill>
                  <a:srgbClr val="FF0000"/>
                </a:solidFill>
              </a:rPr>
              <a:t> </a:t>
            </a:r>
            <a:r>
              <a:rPr lang="en-GB" i="1" dirty="0" err="1" smtClean="0">
                <a:solidFill>
                  <a:srgbClr val="FF0000"/>
                </a:solidFill>
              </a:rPr>
              <a:t>tutto</a:t>
            </a:r>
            <a:r>
              <a:rPr lang="en-GB" i="1" dirty="0" smtClean="0">
                <a:solidFill>
                  <a:srgbClr val="FF0000"/>
                </a:solidFill>
              </a:rPr>
              <a:t>)</a:t>
            </a:r>
            <a:r>
              <a:rPr lang="en-GB" i="1" dirty="0" smtClean="0"/>
              <a:t>: </a:t>
            </a:r>
            <a:r>
              <a:rPr lang="en-GB" dirty="0" smtClean="0"/>
              <a:t>In a comparison, the second term is introduced with: </a:t>
            </a:r>
            <a:r>
              <a:rPr lang="en-GB" i="1" dirty="0" err="1" smtClean="0"/>
              <a:t>da</a:t>
            </a:r>
            <a:r>
              <a:rPr lang="en-GB" i="1" dirty="0" smtClean="0"/>
              <a:t>, </a:t>
            </a:r>
            <a:r>
              <a:rPr lang="en-GB" i="1" dirty="0" err="1" smtClean="0"/>
              <a:t>rispetto</a:t>
            </a:r>
            <a:r>
              <a:rPr lang="en-GB" i="1" dirty="0" smtClean="0"/>
              <a:t>, a, </a:t>
            </a:r>
            <a:r>
              <a:rPr lang="en-GB" i="1" dirty="0" err="1" smtClean="0"/>
              <a:t>che</a:t>
            </a:r>
            <a:r>
              <a:rPr lang="en-GB" dirty="0" smtClean="0"/>
              <a:t>; it is sometimes postponed to underline difference</a:t>
            </a:r>
            <a:r>
              <a:rPr lang="en-GB" i="1" dirty="0" smtClean="0"/>
              <a:t>: “</a:t>
            </a:r>
            <a:r>
              <a:rPr lang="en-GB" i="1" dirty="0" err="1" smtClean="0"/>
              <a:t>una</a:t>
            </a:r>
            <a:r>
              <a:rPr lang="en-GB" i="1" dirty="0" smtClean="0"/>
              <a:t> </a:t>
            </a:r>
            <a:r>
              <a:rPr lang="en-GB" i="1" dirty="0" err="1" smtClean="0"/>
              <a:t>cultura</a:t>
            </a:r>
            <a:r>
              <a:rPr lang="en-GB" i="1" dirty="0" smtClean="0"/>
              <a:t> </a:t>
            </a:r>
            <a:r>
              <a:rPr lang="en-GB" i="1" dirty="0" err="1" smtClean="0"/>
              <a:t>altra</a:t>
            </a:r>
            <a:r>
              <a:rPr lang="en-GB" i="1" dirty="0" smtClean="0"/>
              <a:t>”</a:t>
            </a:r>
          </a:p>
          <a:p>
            <a:endParaRPr lang="en-GB" i="1" dirty="0" smtClean="0"/>
          </a:p>
          <a:p>
            <a:r>
              <a:rPr lang="en-GB" dirty="0" smtClean="0"/>
              <a:t>Indicates </a:t>
            </a:r>
            <a:r>
              <a:rPr lang="en-GB" dirty="0" smtClean="0"/>
              <a:t>someone or something other</a:t>
            </a:r>
            <a:r>
              <a:rPr lang="en-GB" dirty="0" smtClean="0"/>
              <a:t>, different </a:t>
            </a:r>
            <a:r>
              <a:rPr lang="en-GB" dirty="0" smtClean="0"/>
              <a:t>from something else which is referring to directly or indirectly.</a:t>
            </a:r>
            <a:endParaRPr lang="en-GB" dirty="0" smtClean="0"/>
          </a:p>
          <a:p>
            <a:endParaRPr lang="en-GB" i="1" dirty="0" smtClean="0"/>
          </a:p>
          <a:p>
            <a:endParaRPr lang="it-IT" i="1" dirty="0" smtClean="0"/>
          </a:p>
          <a:p>
            <a:endParaRPr lang="it-IT" i="1" dirty="0" smtClean="0"/>
          </a:p>
          <a:p>
            <a:endParaRPr lang="it-IT" i="1" dirty="0" smtClean="0"/>
          </a:p>
          <a:p>
            <a:endParaRPr lang="it-IT" i="1" dirty="0"/>
          </a:p>
          <a:p>
            <a:endParaRPr lang="it-IT" i="1" dirty="0" smtClean="0"/>
          </a:p>
          <a:p>
            <a:endParaRPr lang="it-IT" i="1" dirty="0" smtClean="0"/>
          </a:p>
          <a:p>
            <a:endParaRPr lang="it-IT" i="1" dirty="0" smtClean="0"/>
          </a:p>
          <a:p>
            <a:endParaRPr lang="it-IT" i="1" dirty="0" smtClean="0"/>
          </a:p>
          <a:p>
            <a:endParaRPr lang="it-IT" i="1" dirty="0" smtClean="0"/>
          </a:p>
          <a:p>
            <a:endParaRPr lang="it-IT" i="1" dirty="0" smtClean="0"/>
          </a:p>
          <a:p>
            <a:endParaRPr lang="it-IT" dirty="0"/>
          </a:p>
        </p:txBody>
      </p:sp>
      <p:sp>
        <p:nvSpPr>
          <p:cNvPr id="6" name="Freccia sinistra 5">
            <a:hlinkClick r:id="rId3" action="ppaction://hlinksldjump"/>
          </p:cNvPr>
          <p:cNvSpPr/>
          <p:nvPr/>
        </p:nvSpPr>
        <p:spPr>
          <a:xfrm>
            <a:off x="430012" y="6430469"/>
            <a:ext cx="255788" cy="21001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GB" dirty="0" smtClean="0"/>
              <a:t>Other </a:t>
            </a:r>
            <a:r>
              <a:rPr lang="en-GB" dirty="0" smtClean="0"/>
              <a:t>Etymologies</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Estraneo</a:t>
            </a:r>
            <a:r>
              <a:rPr lang="it-IT" dirty="0" smtClean="0">
                <a:sym typeface="Wingdings" pitchFamily="2" charset="2"/>
              </a:rPr>
              <a:t> Estran-io: </a:t>
            </a:r>
          </a:p>
          <a:p>
            <a:pPr>
              <a:buNone/>
            </a:pPr>
            <a:r>
              <a:rPr lang="it-IT" i="1" dirty="0">
                <a:sym typeface="Wingdings" pitchFamily="2" charset="2"/>
              </a:rPr>
              <a:t> </a:t>
            </a:r>
            <a:r>
              <a:rPr lang="it-IT" i="1" dirty="0" smtClean="0">
                <a:sym typeface="Wingdings" pitchFamily="2" charset="2"/>
              </a:rPr>
              <a:t>  </a:t>
            </a:r>
            <a:r>
              <a:rPr lang="it-IT" i="1" dirty="0" smtClean="0">
                <a:sym typeface="Wingdings" pitchFamily="2" charset="2"/>
              </a:rPr>
              <a:t> </a:t>
            </a:r>
            <a:r>
              <a:rPr lang="it-IT" dirty="0" smtClean="0">
                <a:sym typeface="Wingdings" pitchFamily="2" charset="2"/>
              </a:rPr>
              <a:t>Freud’s </a:t>
            </a:r>
            <a:r>
              <a:rPr lang="it-IT" i="1" dirty="0" smtClean="0">
                <a:sym typeface="Wingdings" pitchFamily="2" charset="2"/>
              </a:rPr>
              <a:t>unheimlich</a:t>
            </a:r>
            <a:r>
              <a:rPr lang="it-IT" i="1" dirty="0" smtClean="0">
                <a:sym typeface="Wingdings" pitchFamily="2" charset="2"/>
              </a:rPr>
              <a:t> </a:t>
            </a:r>
            <a:r>
              <a:rPr lang="it-IT" dirty="0" smtClean="0">
                <a:sym typeface="Wingdings" pitchFamily="2" charset="2"/>
              </a:rPr>
              <a:t> sentiment of anguish that reveals itself once something is percepted at the same time familiar and “foreign”</a:t>
            </a:r>
          </a:p>
          <a:p>
            <a:r>
              <a:rPr lang="it-IT" dirty="0" smtClean="0"/>
              <a:t>Relazione con l’altro</a:t>
            </a:r>
            <a:r>
              <a:rPr lang="it-IT" dirty="0" smtClean="0">
                <a:sym typeface="Wingdings" pitchFamily="2" charset="2"/>
              </a:rPr>
              <a:t></a:t>
            </a:r>
            <a:r>
              <a:rPr lang="it-IT" dirty="0" smtClean="0">
                <a:sym typeface="Wingdings" pitchFamily="2" charset="2"/>
              </a:rPr>
              <a:t> multiple determinations of “I” contributes to define the borders of one’s identity  </a:t>
            </a:r>
            <a:r>
              <a:rPr lang="it-IT" i="1" dirty="0" smtClean="0">
                <a:sym typeface="Wingdings" pitchFamily="2" charset="2"/>
              </a:rPr>
              <a:t>Altro da sé</a:t>
            </a:r>
            <a:endParaRPr lang="it-IT" i="1" dirty="0" smtClean="0">
              <a:sym typeface="Wingdings" pitchFamily="2" charset="2"/>
            </a:endParaRPr>
          </a:p>
          <a:p>
            <a:r>
              <a:rPr lang="it-IT" dirty="0" smtClean="0">
                <a:sym typeface="Wingdings" pitchFamily="2" charset="2"/>
              </a:rPr>
              <a:t>Conception of the other through Jabès</a:t>
            </a:r>
            <a:r>
              <a:rPr lang="it-IT" dirty="0" smtClean="0">
                <a:sym typeface="Wingdings" pitchFamily="2" charset="2"/>
              </a:rPr>
              <a:t>:</a:t>
            </a:r>
            <a:r>
              <a:rPr lang="it-IT" dirty="0" smtClean="0">
                <a:sym typeface="Wingdings" pitchFamily="2" charset="2"/>
              </a:rPr>
              <a:t> The other has always lived in me I and the Other are the same person </a:t>
            </a:r>
            <a:r>
              <a:rPr lang="it-IT" i="1" dirty="0" smtClean="0">
                <a:sym typeface="Wingdings" pitchFamily="2" charset="2"/>
              </a:rPr>
              <a:t>“L’uomo </a:t>
            </a:r>
            <a:r>
              <a:rPr lang="it-IT" i="1" dirty="0" smtClean="0">
                <a:sym typeface="Wingdings" pitchFamily="2" charset="2"/>
              </a:rPr>
              <a:t>è indigeno e </a:t>
            </a:r>
            <a:r>
              <a:rPr lang="it-IT" i="1" dirty="0" smtClean="0">
                <a:sym typeface="Wingdings" pitchFamily="2" charset="2"/>
              </a:rPr>
              <a:t>straniero”</a:t>
            </a:r>
            <a:r>
              <a:rPr lang="it-IT" dirty="0" smtClean="0">
                <a:sym typeface="Wingdings" pitchFamily="2" charset="2"/>
              </a:rPr>
              <a:t>:</a:t>
            </a:r>
            <a:endParaRPr lang="it-IT" dirty="0" smtClean="0">
              <a:sym typeface="Wingdings" pitchFamily="2" charset="2"/>
            </a:endParaRPr>
          </a:p>
          <a:p>
            <a:pPr marL="514350" indent="-514350">
              <a:buFont typeface="+mj-lt"/>
              <a:buAutoNum type="arabicPeriod"/>
            </a:pPr>
            <a:r>
              <a:rPr lang="it-IT" dirty="0" smtClean="0">
                <a:sym typeface="Wingdings" pitchFamily="2" charset="2"/>
              </a:rPr>
              <a:t>indigeno</a:t>
            </a:r>
            <a:r>
              <a:rPr lang="it-IT" dirty="0" smtClean="0">
                <a:sym typeface="Wingdings" pitchFamily="2" charset="2"/>
              </a:rPr>
              <a:t> </a:t>
            </a:r>
            <a:r>
              <a:rPr lang="it-IT" dirty="0" smtClean="0">
                <a:sym typeface="Wingdings" pitchFamily="2" charset="2"/>
              </a:rPr>
              <a:t>from L</a:t>
            </a:r>
            <a:r>
              <a:rPr lang="it-IT" dirty="0" smtClean="0">
                <a:sym typeface="Wingdings" pitchFamily="2" charset="2"/>
              </a:rPr>
              <a:t>atin </a:t>
            </a:r>
            <a:r>
              <a:rPr lang="it-IT" i="1" dirty="0" smtClean="0">
                <a:sym typeface="Wingdings" pitchFamily="2" charset="2"/>
              </a:rPr>
              <a:t>indigenum,</a:t>
            </a:r>
            <a:r>
              <a:rPr lang="it-IT" dirty="0" smtClean="0">
                <a:sym typeface="Wingdings" pitchFamily="2" charset="2"/>
              </a:rPr>
              <a:t> native of the place where he lives</a:t>
            </a:r>
          </a:p>
          <a:p>
            <a:pPr marL="514350" indent="-514350">
              <a:buFont typeface="+mj-lt"/>
              <a:buAutoNum type="arabicPeriod"/>
            </a:pPr>
            <a:r>
              <a:rPr lang="it-IT" dirty="0">
                <a:sym typeface="Wingdings" pitchFamily="2" charset="2"/>
              </a:rPr>
              <a:t>s</a:t>
            </a:r>
            <a:r>
              <a:rPr lang="it-IT" dirty="0" smtClean="0">
                <a:sym typeface="Wingdings" pitchFamily="2" charset="2"/>
              </a:rPr>
              <a:t>traniero</a:t>
            </a:r>
            <a:r>
              <a:rPr lang="it-IT" dirty="0" smtClean="0">
                <a:sym typeface="Wingdings" pitchFamily="2" charset="2"/>
              </a:rPr>
              <a:t> from Latin </a:t>
            </a:r>
            <a:r>
              <a:rPr lang="it-IT" i="1" dirty="0" smtClean="0">
                <a:sym typeface="Wingdings" pitchFamily="2" charset="2"/>
              </a:rPr>
              <a:t>extraneum</a:t>
            </a:r>
            <a:r>
              <a:rPr lang="it-IT" i="1" dirty="0" smtClean="0">
                <a:sym typeface="Wingdings" pitchFamily="2" charset="2"/>
              </a:rPr>
              <a:t>,</a:t>
            </a:r>
            <a:r>
              <a:rPr lang="it-IT" i="1" dirty="0" smtClean="0">
                <a:sym typeface="Wingdings" pitchFamily="2" charset="2"/>
              </a:rPr>
              <a:t> </a:t>
            </a:r>
            <a:r>
              <a:rPr lang="it-IT" dirty="0" smtClean="0">
                <a:sym typeface="Wingdings" pitchFamily="2" charset="2"/>
              </a:rPr>
              <a:t>extraneous, also intended as “enemy”</a:t>
            </a:r>
          </a:p>
          <a:p>
            <a:pPr marL="514350" indent="-514350"/>
            <a:r>
              <a:rPr lang="it-IT" dirty="0" smtClean="0">
                <a:sym typeface="Wingdings" pitchFamily="2" charset="2"/>
              </a:rPr>
              <a:t>Extracomunitario</a:t>
            </a:r>
            <a:r>
              <a:rPr lang="it-IT" dirty="0" smtClean="0">
                <a:sym typeface="Wingdings" pitchFamily="2" charset="2"/>
              </a:rPr>
              <a:t> underlines the exclusion from the community of European Union</a:t>
            </a:r>
          </a:p>
          <a:p>
            <a:endParaRPr lang="it-IT" dirty="0"/>
          </a:p>
        </p:txBody>
      </p:sp>
      <p:sp>
        <p:nvSpPr>
          <p:cNvPr id="4" name="Freccia sinistra 3">
            <a:hlinkClick r:id="rId3" action="ppaction://hlinksldjump"/>
          </p:cNvPr>
          <p:cNvSpPr/>
          <p:nvPr/>
        </p:nvSpPr>
        <p:spPr>
          <a:xfrm>
            <a:off x="430012" y="6430469"/>
            <a:ext cx="255788" cy="21001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olo 3"/>
          <p:cNvSpPr>
            <a:spLocks noGrp="1"/>
          </p:cNvSpPr>
          <p:nvPr>
            <p:ph type="ctrTitle"/>
          </p:nvPr>
        </p:nvSpPr>
        <p:spPr>
          <a:xfrm>
            <a:off x="685800" y="530039"/>
            <a:ext cx="7772400" cy="930067"/>
          </a:xfrm>
        </p:spPr>
        <p:txBody>
          <a:bodyPr/>
          <a:lstStyle/>
          <a:p>
            <a:pPr marL="457200" indent="-457200"/>
            <a:r>
              <a:rPr lang="en-GB" dirty="0" smtClean="0"/>
              <a:t>Diversity and Fear</a:t>
            </a:r>
          </a:p>
        </p:txBody>
      </p:sp>
      <p:sp>
        <p:nvSpPr>
          <p:cNvPr id="5" name="Sottotitolo 4"/>
          <p:cNvSpPr>
            <a:spLocks noGrp="1"/>
          </p:cNvSpPr>
          <p:nvPr>
            <p:ph type="subTitle" idx="1"/>
          </p:nvPr>
        </p:nvSpPr>
        <p:spPr>
          <a:xfrm>
            <a:off x="685800" y="2000146"/>
            <a:ext cx="7772400" cy="4480326"/>
          </a:xfrm>
        </p:spPr>
        <p:txBody>
          <a:bodyPr>
            <a:normAutofit fontScale="62500" lnSpcReduction="20000"/>
          </a:bodyPr>
          <a:lstStyle/>
          <a:p>
            <a:pPr lvl="0" algn="l"/>
            <a:r>
              <a:rPr lang="en-GB" dirty="0" smtClean="0">
                <a:solidFill>
                  <a:srgbClr val="000000"/>
                </a:solidFill>
              </a:rPr>
              <a:t>Existence of </a:t>
            </a:r>
            <a:r>
              <a:rPr lang="en-GB" dirty="0" smtClean="0">
                <a:solidFill>
                  <a:srgbClr val="000000"/>
                </a:solidFill>
              </a:rPr>
              <a:t>opposite feelings,</a:t>
            </a:r>
            <a:r>
              <a:rPr lang="en-GB" dirty="0" smtClean="0">
                <a:solidFill>
                  <a:srgbClr val="000000"/>
                </a:solidFill>
              </a:rPr>
              <a:t> human attitude to exclude everything different according to culture, moral, religion</a:t>
            </a:r>
            <a:r>
              <a:rPr lang="en-GB" dirty="0" smtClean="0">
                <a:solidFill>
                  <a:srgbClr val="000000"/>
                </a:solidFill>
              </a:rPr>
              <a:t> or customs</a:t>
            </a:r>
            <a:r>
              <a:rPr lang="en-GB" dirty="0" smtClean="0">
                <a:solidFill>
                  <a:srgbClr val="000000"/>
                </a:solidFill>
              </a:rPr>
              <a:t>:</a:t>
            </a:r>
            <a:r>
              <a:rPr lang="en-GB" dirty="0" smtClean="0">
                <a:solidFill>
                  <a:srgbClr val="000000"/>
                </a:solidFill>
              </a:rPr>
              <a:t> </a:t>
            </a:r>
          </a:p>
          <a:p>
            <a:pPr lvl="0" algn="l"/>
            <a:r>
              <a:rPr lang="en-GB" dirty="0" smtClean="0">
                <a:solidFill>
                  <a:srgbClr val="000000"/>
                </a:solidFill>
              </a:rPr>
              <a:t>w</a:t>
            </a:r>
            <a:r>
              <a:rPr lang="en-GB" dirty="0" smtClean="0">
                <a:solidFill>
                  <a:srgbClr val="000000"/>
                </a:solidFill>
              </a:rPr>
              <a:t>hen you look at the Other </a:t>
            </a:r>
            <a:r>
              <a:rPr lang="en-GB" dirty="0" smtClean="0">
                <a:solidFill>
                  <a:srgbClr val="000000"/>
                </a:solidFill>
              </a:rPr>
              <a:t>only through the lens of your our culture, it is easy to produce misunderstandings or mature intolerance. </a:t>
            </a:r>
            <a:endParaRPr lang="en-GB" dirty="0" smtClean="0">
              <a:solidFill>
                <a:srgbClr val="000000"/>
              </a:solidFill>
            </a:endParaRPr>
          </a:p>
          <a:p>
            <a:pPr lvl="0" algn="l"/>
            <a:endParaRPr lang="en-GB" dirty="0" smtClean="0">
              <a:solidFill>
                <a:srgbClr val="000000"/>
              </a:solidFill>
            </a:endParaRPr>
          </a:p>
          <a:p>
            <a:pPr lvl="0" algn="l"/>
            <a:r>
              <a:rPr lang="en-GB" dirty="0" smtClean="0">
                <a:solidFill>
                  <a:srgbClr val="000000"/>
                </a:solidFill>
              </a:rPr>
              <a:t>Claude Lévi-Strauss: </a:t>
            </a:r>
          </a:p>
          <a:p>
            <a:pPr lvl="0" algn="l"/>
            <a:r>
              <a:rPr lang="en-GB" i="1" dirty="0" smtClean="0">
                <a:solidFill>
                  <a:srgbClr val="000000"/>
                </a:solidFill>
              </a:rPr>
              <a:t>“</a:t>
            </a:r>
            <a:r>
              <a:rPr lang="en-GB" i="1" dirty="0" err="1" smtClean="0">
                <a:solidFill>
                  <a:srgbClr val="000000"/>
                </a:solidFill>
              </a:rPr>
              <a:t>L’etnocentrismo</a:t>
            </a:r>
            <a:r>
              <a:rPr lang="en-GB" i="1" dirty="0" smtClean="0">
                <a:solidFill>
                  <a:srgbClr val="000000"/>
                </a:solidFill>
              </a:rPr>
              <a:t> </a:t>
            </a:r>
            <a:r>
              <a:rPr lang="en-GB" i="1" dirty="0" err="1" smtClean="0">
                <a:solidFill>
                  <a:srgbClr val="000000"/>
                </a:solidFill>
              </a:rPr>
              <a:t>è</a:t>
            </a:r>
            <a:r>
              <a:rPr lang="en-GB" i="1" dirty="0" smtClean="0">
                <a:solidFill>
                  <a:srgbClr val="000000"/>
                </a:solidFill>
              </a:rPr>
              <a:t> </a:t>
            </a:r>
            <a:r>
              <a:rPr lang="en-GB" i="1" dirty="0" err="1" smtClean="0">
                <a:solidFill>
                  <a:srgbClr val="000000"/>
                </a:solidFill>
              </a:rPr>
              <a:t>positivo</a:t>
            </a:r>
            <a:r>
              <a:rPr lang="en-GB" i="1" dirty="0" smtClean="0">
                <a:solidFill>
                  <a:srgbClr val="000000"/>
                </a:solidFill>
              </a:rPr>
              <a:t> se </a:t>
            </a:r>
            <a:r>
              <a:rPr lang="en-GB" i="1" dirty="0" err="1" smtClean="0">
                <a:solidFill>
                  <a:srgbClr val="000000"/>
                </a:solidFill>
              </a:rPr>
              <a:t>significa</a:t>
            </a:r>
            <a:r>
              <a:rPr lang="en-GB" i="1" dirty="0" smtClean="0">
                <a:solidFill>
                  <a:srgbClr val="000000"/>
                </a:solidFill>
              </a:rPr>
              <a:t> non </a:t>
            </a:r>
            <a:r>
              <a:rPr lang="en-GB" i="1" dirty="0" err="1" smtClean="0">
                <a:solidFill>
                  <a:srgbClr val="000000"/>
                </a:solidFill>
              </a:rPr>
              <a:t>mettere</a:t>
            </a:r>
            <a:r>
              <a:rPr lang="en-GB" i="1" dirty="0" smtClean="0">
                <a:solidFill>
                  <a:srgbClr val="000000"/>
                </a:solidFill>
              </a:rPr>
              <a:t> </a:t>
            </a:r>
            <a:r>
              <a:rPr lang="en-GB" i="1" dirty="0" err="1" smtClean="0">
                <a:solidFill>
                  <a:srgbClr val="000000"/>
                </a:solidFill>
              </a:rPr>
              <a:t>da</a:t>
            </a:r>
            <a:r>
              <a:rPr lang="en-GB" i="1" dirty="0" smtClean="0">
                <a:solidFill>
                  <a:srgbClr val="000000"/>
                </a:solidFill>
              </a:rPr>
              <a:t> parte la </a:t>
            </a:r>
            <a:r>
              <a:rPr lang="en-GB" i="1" dirty="0" err="1" smtClean="0">
                <a:solidFill>
                  <a:srgbClr val="000000"/>
                </a:solidFill>
              </a:rPr>
              <a:t>propria</a:t>
            </a:r>
            <a:r>
              <a:rPr lang="en-GB" i="1" dirty="0" smtClean="0">
                <a:solidFill>
                  <a:srgbClr val="000000"/>
                </a:solidFill>
              </a:rPr>
              <a:t> </a:t>
            </a:r>
            <a:r>
              <a:rPr lang="en-GB" i="1" dirty="0" err="1" smtClean="0">
                <a:solidFill>
                  <a:srgbClr val="000000"/>
                </a:solidFill>
              </a:rPr>
              <a:t>storia</a:t>
            </a:r>
            <a:r>
              <a:rPr lang="en-GB" i="1" dirty="0" smtClean="0">
                <a:solidFill>
                  <a:srgbClr val="000000"/>
                </a:solidFill>
              </a:rPr>
              <a:t> </a:t>
            </a:r>
            <a:r>
              <a:rPr lang="en-GB" i="1" dirty="0" err="1" smtClean="0">
                <a:solidFill>
                  <a:srgbClr val="000000"/>
                </a:solidFill>
              </a:rPr>
              <a:t>e</a:t>
            </a:r>
            <a:r>
              <a:rPr lang="en-GB" i="1" dirty="0" smtClean="0">
                <a:solidFill>
                  <a:srgbClr val="000000"/>
                </a:solidFill>
              </a:rPr>
              <a:t> la </a:t>
            </a:r>
            <a:r>
              <a:rPr lang="en-GB" i="1" dirty="0" err="1" smtClean="0">
                <a:solidFill>
                  <a:srgbClr val="000000"/>
                </a:solidFill>
              </a:rPr>
              <a:t>propria</a:t>
            </a:r>
            <a:r>
              <a:rPr lang="en-GB" i="1" dirty="0" smtClean="0">
                <a:solidFill>
                  <a:srgbClr val="000000"/>
                </a:solidFill>
              </a:rPr>
              <a:t> </a:t>
            </a:r>
            <a:r>
              <a:rPr lang="en-GB" i="1" dirty="0" err="1" smtClean="0">
                <a:solidFill>
                  <a:srgbClr val="000000"/>
                </a:solidFill>
              </a:rPr>
              <a:t>cultura</a:t>
            </a:r>
            <a:r>
              <a:rPr lang="en-GB" i="1" dirty="0" smtClean="0">
                <a:solidFill>
                  <a:srgbClr val="000000"/>
                </a:solidFill>
              </a:rPr>
              <a:t>, ma </a:t>
            </a:r>
            <a:r>
              <a:rPr lang="en-GB" i="1" dirty="0" err="1" smtClean="0">
                <a:solidFill>
                  <a:srgbClr val="000000"/>
                </a:solidFill>
              </a:rPr>
              <a:t>è</a:t>
            </a:r>
            <a:r>
              <a:rPr lang="en-GB" i="1" dirty="0" smtClean="0">
                <a:solidFill>
                  <a:srgbClr val="000000"/>
                </a:solidFill>
              </a:rPr>
              <a:t> </a:t>
            </a:r>
            <a:r>
              <a:rPr lang="en-GB" i="1" dirty="0" err="1" smtClean="0">
                <a:solidFill>
                  <a:srgbClr val="000000"/>
                </a:solidFill>
              </a:rPr>
              <a:t>negativo</a:t>
            </a:r>
            <a:r>
              <a:rPr lang="en-GB" i="1" dirty="0" smtClean="0">
                <a:solidFill>
                  <a:srgbClr val="000000"/>
                </a:solidFill>
              </a:rPr>
              <a:t> se tale </a:t>
            </a:r>
            <a:r>
              <a:rPr lang="en-GB" i="1" dirty="0" err="1" smtClean="0">
                <a:solidFill>
                  <a:srgbClr val="000000"/>
                </a:solidFill>
              </a:rPr>
              <a:t>cultura</a:t>
            </a:r>
            <a:r>
              <a:rPr lang="en-GB" i="1" dirty="0" smtClean="0">
                <a:solidFill>
                  <a:srgbClr val="000000"/>
                </a:solidFill>
              </a:rPr>
              <a:t> </a:t>
            </a:r>
            <a:r>
              <a:rPr lang="en-GB" i="1" dirty="0" err="1" smtClean="0">
                <a:solidFill>
                  <a:srgbClr val="000000"/>
                </a:solidFill>
              </a:rPr>
              <a:t>è</a:t>
            </a:r>
            <a:r>
              <a:rPr lang="en-GB" i="1" dirty="0" smtClean="0">
                <a:solidFill>
                  <a:srgbClr val="000000"/>
                </a:solidFill>
              </a:rPr>
              <a:t> </a:t>
            </a:r>
            <a:r>
              <a:rPr lang="en-GB" i="1" dirty="0" err="1" smtClean="0">
                <a:solidFill>
                  <a:srgbClr val="000000"/>
                </a:solidFill>
              </a:rPr>
              <a:t>assolutizzata</a:t>
            </a:r>
            <a:r>
              <a:rPr lang="en-GB" i="1" dirty="0" smtClean="0">
                <a:solidFill>
                  <a:srgbClr val="000000"/>
                </a:solidFill>
              </a:rPr>
              <a:t> </a:t>
            </a:r>
            <a:r>
              <a:rPr lang="en-GB" i="1" dirty="0" err="1" smtClean="0">
                <a:solidFill>
                  <a:srgbClr val="000000"/>
                </a:solidFill>
              </a:rPr>
              <a:t>fino</a:t>
            </a:r>
            <a:r>
              <a:rPr lang="en-GB" i="1" dirty="0" smtClean="0">
                <a:solidFill>
                  <a:srgbClr val="000000"/>
                </a:solidFill>
              </a:rPr>
              <a:t> ad </a:t>
            </a:r>
            <a:r>
              <a:rPr lang="en-GB" i="1" dirty="0" err="1" smtClean="0">
                <a:solidFill>
                  <a:srgbClr val="000000"/>
                </a:solidFill>
              </a:rPr>
              <a:t>assurgere</a:t>
            </a:r>
            <a:r>
              <a:rPr lang="en-GB" i="1" dirty="0" smtClean="0">
                <a:solidFill>
                  <a:srgbClr val="000000"/>
                </a:solidFill>
              </a:rPr>
              <a:t> a </a:t>
            </a:r>
            <a:r>
              <a:rPr lang="en-GB" i="1" dirty="0" err="1" smtClean="0">
                <a:solidFill>
                  <a:srgbClr val="000000"/>
                </a:solidFill>
              </a:rPr>
              <a:t>identità</a:t>
            </a:r>
            <a:r>
              <a:rPr lang="en-GB" i="1" dirty="0" smtClean="0">
                <a:solidFill>
                  <a:srgbClr val="000000"/>
                </a:solidFill>
              </a:rPr>
              <a:t> </a:t>
            </a:r>
            <a:r>
              <a:rPr lang="en-GB" i="1" dirty="0" err="1" smtClean="0">
                <a:solidFill>
                  <a:srgbClr val="000000"/>
                </a:solidFill>
              </a:rPr>
              <a:t>perentoria</a:t>
            </a:r>
            <a:r>
              <a:rPr lang="en-GB" i="1" dirty="0" smtClean="0">
                <a:solidFill>
                  <a:srgbClr val="000000"/>
                </a:solidFill>
              </a:rPr>
              <a:t> </a:t>
            </a:r>
            <a:r>
              <a:rPr lang="en-GB" i="1" dirty="0" err="1" smtClean="0">
                <a:solidFill>
                  <a:srgbClr val="000000"/>
                </a:solidFill>
              </a:rPr>
              <a:t>e</a:t>
            </a:r>
            <a:r>
              <a:rPr lang="en-GB" i="1" dirty="0" smtClean="0">
                <a:solidFill>
                  <a:srgbClr val="000000"/>
                </a:solidFill>
              </a:rPr>
              <a:t> </a:t>
            </a:r>
            <a:r>
              <a:rPr lang="en-GB" i="1" dirty="0" err="1" smtClean="0">
                <a:solidFill>
                  <a:srgbClr val="000000"/>
                </a:solidFill>
              </a:rPr>
              <a:t>immutabile</a:t>
            </a:r>
            <a:r>
              <a:rPr lang="en-GB" i="1" dirty="0" smtClean="0">
                <a:solidFill>
                  <a:srgbClr val="000000"/>
                </a:solidFill>
              </a:rPr>
              <a:t>.”</a:t>
            </a:r>
          </a:p>
          <a:p>
            <a:pPr lvl="0" algn="l"/>
            <a:endParaRPr lang="en-GB" dirty="0" smtClean="0">
              <a:solidFill>
                <a:srgbClr val="000000"/>
              </a:solidFill>
            </a:endParaRPr>
          </a:p>
          <a:p>
            <a:pPr lvl="0" algn="l"/>
            <a:r>
              <a:rPr lang="en-GB" dirty="0" smtClean="0">
                <a:solidFill>
                  <a:srgbClr val="000000"/>
                </a:solidFill>
              </a:rPr>
              <a:t>I</a:t>
            </a:r>
            <a:r>
              <a:rPr lang="en-GB" dirty="0" smtClean="0">
                <a:solidFill>
                  <a:srgbClr val="000000"/>
                </a:solidFill>
              </a:rPr>
              <a:t>t does not mean neither to</a:t>
            </a:r>
            <a:r>
              <a:rPr lang="en-GB" dirty="0" smtClean="0">
                <a:solidFill>
                  <a:srgbClr val="000000"/>
                </a:solidFill>
              </a:rPr>
              <a:t> “forget your own cultural identity”</a:t>
            </a:r>
            <a:r>
              <a:rPr lang="en-GB" dirty="0" smtClean="0">
                <a:solidFill>
                  <a:srgbClr val="000000"/>
                </a:solidFill>
              </a:rPr>
              <a:t>, nor to make yourself guilty, but not even to exclude from the beginning what the Other is.</a:t>
            </a:r>
            <a:br>
              <a:rPr lang="en-GB" dirty="0" smtClean="0">
                <a:solidFill>
                  <a:srgbClr val="000000"/>
                </a:solidFill>
              </a:rPr>
            </a:br>
            <a:endParaRPr lang="en-GB" dirty="0" smtClean="0">
              <a:solidFill>
                <a:srgbClr val="000000"/>
              </a:solidFill>
            </a:endParaRPr>
          </a:p>
          <a:p>
            <a:endParaRPr lang="it-IT" dirty="0"/>
          </a:p>
        </p:txBody>
      </p:sp>
      <p:sp>
        <p:nvSpPr>
          <p:cNvPr id="6" name="Freccia sinistra 5">
            <a:hlinkClick r:id="rId2" action="ppaction://hlinksldjump"/>
          </p:cNvPr>
          <p:cNvSpPr/>
          <p:nvPr/>
        </p:nvSpPr>
        <p:spPr>
          <a:xfrm>
            <a:off x="430012" y="6430469"/>
            <a:ext cx="255788" cy="21001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olo 3"/>
          <p:cNvSpPr>
            <a:spLocks noGrp="1"/>
          </p:cNvSpPr>
          <p:nvPr>
            <p:ph type="ctrTitle"/>
          </p:nvPr>
        </p:nvSpPr>
        <p:spPr>
          <a:xfrm>
            <a:off x="685800" y="530040"/>
            <a:ext cx="7772400" cy="1080078"/>
          </a:xfrm>
        </p:spPr>
        <p:txBody>
          <a:bodyPr/>
          <a:lstStyle/>
          <a:p>
            <a:r>
              <a:rPr lang="it-IT" dirty="0" smtClean="0"/>
              <a:t>The </a:t>
            </a:r>
            <a:r>
              <a:rPr lang="it-IT" dirty="0" err="1" smtClean="0"/>
              <a:t>Listening</a:t>
            </a:r>
            <a:endParaRPr lang="it-IT" dirty="0"/>
          </a:p>
        </p:txBody>
      </p:sp>
      <p:sp>
        <p:nvSpPr>
          <p:cNvPr id="5" name="Sottotitolo 4"/>
          <p:cNvSpPr>
            <a:spLocks noGrp="1"/>
          </p:cNvSpPr>
          <p:nvPr>
            <p:ph type="subTitle" idx="1"/>
          </p:nvPr>
        </p:nvSpPr>
        <p:spPr>
          <a:xfrm>
            <a:off x="685800" y="2120155"/>
            <a:ext cx="7772400" cy="4250309"/>
          </a:xfrm>
        </p:spPr>
        <p:txBody>
          <a:bodyPr>
            <a:normAutofit/>
          </a:bodyPr>
          <a:lstStyle/>
          <a:p>
            <a:pPr algn="l"/>
            <a:r>
              <a:rPr lang="en-GB" sz="2000" dirty="0" smtClean="0">
                <a:solidFill>
                  <a:srgbClr val="000000"/>
                </a:solidFill>
              </a:rPr>
              <a:t>DEFINITION </a:t>
            </a:r>
          </a:p>
          <a:p>
            <a:pPr algn="l"/>
            <a:r>
              <a:rPr lang="en-GB" sz="2000" dirty="0" smtClean="0">
                <a:solidFill>
                  <a:srgbClr val="000000"/>
                </a:solidFill>
              </a:rPr>
              <a:t>From root </a:t>
            </a:r>
            <a:r>
              <a:rPr lang="en-GB" sz="2000" dirty="0" err="1" smtClean="0">
                <a:solidFill>
                  <a:srgbClr val="000000"/>
                </a:solidFill>
              </a:rPr>
              <a:t>Auris</a:t>
            </a:r>
            <a:r>
              <a:rPr lang="en-GB" sz="2000" dirty="0" smtClean="0">
                <a:solidFill>
                  <a:srgbClr val="000000"/>
                </a:solidFill>
              </a:rPr>
              <a:t> ”Ear", conversational Latin. The word “</a:t>
            </a:r>
            <a:r>
              <a:rPr lang="en-GB" sz="2000" dirty="0" err="1" smtClean="0">
                <a:solidFill>
                  <a:srgbClr val="000000"/>
                </a:solidFill>
              </a:rPr>
              <a:t>ascolto</a:t>
            </a:r>
            <a:r>
              <a:rPr lang="en-GB" sz="2000" dirty="0" smtClean="0">
                <a:solidFill>
                  <a:srgbClr val="000000"/>
                </a:solidFill>
              </a:rPr>
              <a:t>” </a:t>
            </a:r>
            <a:r>
              <a:rPr lang="en-GB" sz="2000" dirty="0" err="1" smtClean="0">
                <a:solidFill>
                  <a:srgbClr val="000000"/>
                </a:solidFill>
              </a:rPr>
              <a:t>borns</a:t>
            </a:r>
            <a:r>
              <a:rPr lang="en-GB" sz="2000" dirty="0" smtClean="0">
                <a:solidFill>
                  <a:srgbClr val="000000"/>
                </a:solidFill>
              </a:rPr>
              <a:t> in </a:t>
            </a:r>
            <a:r>
              <a:rPr lang="en-GB" sz="2000" dirty="0" err="1" smtClean="0">
                <a:solidFill>
                  <a:srgbClr val="000000"/>
                </a:solidFill>
              </a:rPr>
              <a:t>italian</a:t>
            </a:r>
            <a:r>
              <a:rPr lang="en-GB" sz="2000" dirty="0" smtClean="0">
                <a:solidFill>
                  <a:srgbClr val="000000"/>
                </a:solidFill>
              </a:rPr>
              <a:t> as a derivate of the word “</a:t>
            </a:r>
            <a:r>
              <a:rPr lang="en-GB" sz="2000" dirty="0" err="1" smtClean="0">
                <a:solidFill>
                  <a:srgbClr val="000000"/>
                </a:solidFill>
              </a:rPr>
              <a:t>ascoltare</a:t>
            </a:r>
            <a:r>
              <a:rPr lang="en-GB" sz="2000" dirty="0" smtClean="0">
                <a:solidFill>
                  <a:srgbClr val="000000"/>
                </a:solidFill>
              </a:rPr>
              <a:t>” (to hear</a:t>
            </a:r>
            <a:r>
              <a:rPr lang="en-GB" sz="2000" dirty="0" smtClean="0">
                <a:solidFill>
                  <a:srgbClr val="000000"/>
                </a:solidFill>
              </a:rPr>
              <a:t>) </a:t>
            </a:r>
            <a:r>
              <a:rPr lang="en-GB" sz="2000" dirty="0" smtClean="0">
                <a:solidFill>
                  <a:srgbClr val="000000"/>
                </a:solidFill>
              </a:rPr>
              <a:t>, that comes itself from the </a:t>
            </a:r>
            <a:r>
              <a:rPr lang="en-GB" sz="2000" dirty="0" smtClean="0">
                <a:solidFill>
                  <a:srgbClr val="000000"/>
                </a:solidFill>
              </a:rPr>
              <a:t>Latin word </a:t>
            </a:r>
            <a:r>
              <a:rPr lang="en-GB" sz="2000" dirty="0" smtClean="0">
                <a:solidFill>
                  <a:srgbClr val="000000"/>
                </a:solidFill>
              </a:rPr>
              <a:t>"</a:t>
            </a:r>
            <a:r>
              <a:rPr lang="en-GB" sz="2000" dirty="0" err="1" smtClean="0">
                <a:solidFill>
                  <a:srgbClr val="000000"/>
                </a:solidFill>
              </a:rPr>
              <a:t>auscultare</a:t>
            </a:r>
            <a:r>
              <a:rPr lang="en-GB" sz="2000" dirty="0" smtClean="0">
                <a:solidFill>
                  <a:srgbClr val="000000"/>
                </a:solidFill>
              </a:rPr>
              <a:t>", basically “listening with the ear”. </a:t>
            </a:r>
          </a:p>
          <a:p>
            <a:pPr algn="l"/>
            <a:endParaRPr lang="en-GB" sz="2000" dirty="0" smtClean="0">
              <a:solidFill>
                <a:srgbClr val="000000"/>
              </a:solidFill>
            </a:endParaRPr>
          </a:p>
          <a:p>
            <a:pPr algn="l"/>
            <a:r>
              <a:rPr lang="en-GB" sz="2000" dirty="0" smtClean="0">
                <a:solidFill>
                  <a:srgbClr val="000000"/>
                </a:solidFill>
              </a:rPr>
              <a:t>The traditional meaning of the term refers to the action of listening ad also to the result of the action itself. Therefore is closely related to the focus of the subject.</a:t>
            </a:r>
            <a:endParaRPr lang="en-GB"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olo 3"/>
          <p:cNvSpPr>
            <a:spLocks noGrp="1"/>
          </p:cNvSpPr>
          <p:nvPr>
            <p:ph type="ctrTitle"/>
          </p:nvPr>
        </p:nvSpPr>
        <p:spPr>
          <a:xfrm>
            <a:off x="685800" y="530040"/>
            <a:ext cx="7772400" cy="1080078"/>
          </a:xfrm>
        </p:spPr>
        <p:txBody>
          <a:bodyPr/>
          <a:lstStyle/>
          <a:p>
            <a:r>
              <a:rPr lang="it-IT" dirty="0" smtClean="0"/>
              <a:t>The </a:t>
            </a:r>
            <a:r>
              <a:rPr lang="it-IT" dirty="0" err="1" smtClean="0"/>
              <a:t>Listening</a:t>
            </a:r>
            <a:endParaRPr lang="it-IT" dirty="0"/>
          </a:p>
        </p:txBody>
      </p:sp>
      <p:sp>
        <p:nvSpPr>
          <p:cNvPr id="5" name="Sottotitolo 4"/>
          <p:cNvSpPr>
            <a:spLocks noGrp="1"/>
          </p:cNvSpPr>
          <p:nvPr>
            <p:ph type="subTitle" idx="1"/>
          </p:nvPr>
        </p:nvSpPr>
        <p:spPr>
          <a:xfrm>
            <a:off x="685800" y="2120155"/>
            <a:ext cx="7772400" cy="4250309"/>
          </a:xfrm>
        </p:spPr>
        <p:txBody>
          <a:bodyPr>
            <a:normAutofit/>
          </a:bodyPr>
          <a:lstStyle/>
          <a:p>
            <a:pPr lvl="0" algn="l"/>
            <a:r>
              <a:rPr lang="en-GB" sz="2000" dirty="0" smtClean="0">
                <a:solidFill>
                  <a:srgbClr val="000000"/>
                </a:solidFill>
              </a:rPr>
              <a:t>So listening to a </a:t>
            </a:r>
            <a:r>
              <a:rPr lang="en-GB" sz="2000" dirty="0" smtClean="0">
                <a:solidFill>
                  <a:srgbClr val="000000"/>
                </a:solidFill>
              </a:rPr>
              <a:t>foreigner doesn’t mean to obtain information about him but also to open to his story.</a:t>
            </a:r>
            <a:r>
              <a:rPr lang="en-GB" sz="2000" dirty="0" smtClean="0">
                <a:solidFill>
                  <a:srgbClr val="000000"/>
                </a:solidFill>
              </a:rPr>
              <a:t> </a:t>
            </a:r>
          </a:p>
          <a:p>
            <a:pPr lvl="0" algn="l"/>
            <a:r>
              <a:rPr lang="en-GB" sz="2000" dirty="0" smtClean="0">
                <a:solidFill>
                  <a:srgbClr val="000000"/>
                </a:solidFill>
              </a:rPr>
              <a:t>The foreigner, indeed, stops to be foreign once you try to </a:t>
            </a:r>
            <a:r>
              <a:rPr lang="en-GB" sz="2000" dirty="0" smtClean="0">
                <a:solidFill>
                  <a:srgbClr val="000000"/>
                </a:solidFill>
              </a:rPr>
              <a:t>listen to him understanding his diversity.</a:t>
            </a:r>
            <a:endParaRPr lang="en-GB" sz="2000" dirty="0" smtClean="0">
              <a:solidFill>
                <a:srgbClr val="000000"/>
              </a:solidFill>
            </a:endParaRPr>
          </a:p>
          <a:p>
            <a:pPr lvl="0" algn="l"/>
            <a:r>
              <a:rPr lang="en-GB" sz="2000" dirty="0" smtClean="0">
                <a:solidFill>
                  <a:srgbClr val="000000"/>
                </a:solidFill>
              </a:rPr>
              <a:t>Therefor</a:t>
            </a:r>
            <a:r>
              <a:rPr lang="en-GB" sz="2000" dirty="0" smtClean="0">
                <a:solidFill>
                  <a:srgbClr val="000000"/>
                </a:solidFill>
              </a:rPr>
              <a:t>e it is required for the interlocutor to suspend or abandon his prejudices. </a:t>
            </a:r>
            <a:endParaRPr lang="en-GB" sz="2000" dirty="0" smtClean="0">
              <a:solidFill>
                <a:srgbClr val="000000"/>
              </a:solidFill>
            </a:endParaRPr>
          </a:p>
          <a:p>
            <a:pPr lvl="0" algn="l"/>
            <a:endParaRPr lang="en-GB" sz="2000" dirty="0" smtClean="0">
              <a:solidFill>
                <a:srgbClr val="000000"/>
              </a:solidFill>
            </a:endParaRPr>
          </a:p>
          <a:p>
            <a:pPr lvl="0" algn="l"/>
            <a:r>
              <a:rPr lang="en-GB" sz="2000" dirty="0" smtClean="0">
                <a:solidFill>
                  <a:srgbClr val="000000"/>
                </a:solidFill>
              </a:rPr>
              <a:t>When you do that you’re able to look at him with </a:t>
            </a:r>
            <a:r>
              <a:rPr lang="en-GB" sz="2000" dirty="0" smtClean="0">
                <a:solidFill>
                  <a:srgbClr val="000000"/>
                </a:solidFill>
              </a:rPr>
              <a:t>“</a:t>
            </a:r>
            <a:r>
              <a:rPr lang="en-GB" sz="2000" dirty="0" err="1" smtClean="0">
                <a:solidFill>
                  <a:srgbClr val="000000"/>
                </a:solidFill>
              </a:rPr>
              <a:t>simpatia</a:t>
            </a:r>
            <a:r>
              <a:rPr lang="en-GB" sz="2000" dirty="0" smtClean="0">
                <a:solidFill>
                  <a:srgbClr val="000000"/>
                </a:solidFill>
              </a:rPr>
              <a:t>” (fondness)</a:t>
            </a:r>
            <a:r>
              <a:rPr lang="en-GB" sz="2000" dirty="0" smtClean="0">
                <a:solidFill>
                  <a:srgbClr val="000000"/>
                </a:solidFill>
              </a:rPr>
              <a:t> </a:t>
            </a:r>
            <a:r>
              <a:rPr lang="en-GB" sz="2000" i="1" dirty="0" smtClean="0">
                <a:solidFill>
                  <a:srgbClr val="000000"/>
                </a:solidFill>
              </a:rPr>
              <a:t>sym-</a:t>
            </a:r>
            <a:r>
              <a:rPr lang="en-GB" sz="2000" i="1" dirty="0" err="1" smtClean="0">
                <a:solidFill>
                  <a:srgbClr val="000000"/>
                </a:solidFill>
              </a:rPr>
              <a:t>pátheia</a:t>
            </a:r>
            <a:r>
              <a:rPr lang="en-GB" sz="2000" dirty="0" smtClean="0">
                <a:solidFill>
                  <a:srgbClr val="000000"/>
                </a:solidFill>
              </a:rPr>
              <a:t> (sym-</a:t>
            </a:r>
            <a:r>
              <a:rPr lang="en-GB" sz="2000" dirty="0" err="1" smtClean="0">
                <a:solidFill>
                  <a:srgbClr val="000000"/>
                </a:solidFill>
              </a:rPr>
              <a:t>pátheia</a:t>
            </a:r>
            <a:r>
              <a:rPr lang="en-GB" sz="2000" dirty="0" smtClean="0">
                <a:solidFill>
                  <a:srgbClr val="000000"/>
                </a:solidFill>
              </a:rPr>
              <a:t> =«feel-with him»). </a:t>
            </a:r>
          </a:p>
          <a:p>
            <a:pPr lvl="0" algn="l"/>
            <a:endParaRPr lang="en-GB" sz="2000" dirty="0" smtClean="0">
              <a:solidFill>
                <a:srgbClr val="000000"/>
              </a:solidFill>
            </a:endParaRPr>
          </a:p>
          <a:p>
            <a:pPr lvl="0" algn="l"/>
            <a:r>
              <a:rPr lang="en-GB" sz="2000" dirty="0" smtClean="0">
                <a:solidFill>
                  <a:srgbClr val="000000"/>
                </a:solidFill>
              </a:rPr>
              <a:t>The </a:t>
            </a:r>
            <a:r>
              <a:rPr lang="en-GB" sz="2000" dirty="0" smtClean="0">
                <a:solidFill>
                  <a:srgbClr val="000000"/>
                </a:solidFill>
              </a:rPr>
              <a:t>feature of understanding deeply the Other’s position displays the  </a:t>
            </a:r>
            <a:r>
              <a:rPr lang="en-GB" sz="2000" i="1" dirty="0" smtClean="0">
                <a:solidFill>
                  <a:srgbClr val="000000"/>
                </a:solidFill>
              </a:rPr>
              <a:t>humanity </a:t>
            </a:r>
            <a:r>
              <a:rPr lang="en-GB" sz="2000" dirty="0" smtClean="0">
                <a:solidFill>
                  <a:srgbClr val="000000"/>
                </a:solidFill>
              </a:rPr>
              <a:t>of both the speaker and the interlocutor</a:t>
            </a:r>
            <a:r>
              <a:rPr lang="en-GB" sz="2000" dirty="0" smtClean="0">
                <a:solidFill>
                  <a:srgbClr val="000000"/>
                </a:solidFill>
              </a:rPr>
              <a:t> </a:t>
            </a:r>
            <a:r>
              <a:rPr lang="en-GB" sz="2000" dirty="0" smtClean="0">
                <a:solidFill>
                  <a:srgbClr val="000000"/>
                </a:solidFill>
              </a:rPr>
              <a:t>as a sharing.</a:t>
            </a:r>
          </a:p>
          <a:p>
            <a:pPr algn="l"/>
            <a:endParaRPr lang="it-IT" sz="2000" dirty="0"/>
          </a:p>
        </p:txBody>
      </p:sp>
      <p:sp>
        <p:nvSpPr>
          <p:cNvPr id="6" name="Freccia sinistra 5">
            <a:hlinkClick r:id="rId3" action="ppaction://hlinksldjump"/>
          </p:cNvPr>
          <p:cNvSpPr/>
          <p:nvPr/>
        </p:nvSpPr>
        <p:spPr>
          <a:xfrm>
            <a:off x="430012" y="6430469"/>
            <a:ext cx="255788" cy="21001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olo 3"/>
          <p:cNvSpPr>
            <a:spLocks noGrp="1"/>
          </p:cNvSpPr>
          <p:nvPr>
            <p:ph type="ctrTitle"/>
          </p:nvPr>
        </p:nvSpPr>
        <p:spPr>
          <a:xfrm>
            <a:off x="685800" y="530040"/>
            <a:ext cx="7772400" cy="1080078"/>
          </a:xfrm>
        </p:spPr>
        <p:txBody>
          <a:bodyPr/>
          <a:lstStyle/>
          <a:p>
            <a:r>
              <a:rPr lang="it-IT" dirty="0" smtClean="0"/>
              <a:t>The </a:t>
            </a:r>
            <a:r>
              <a:rPr lang="it-IT" dirty="0" err="1" smtClean="0"/>
              <a:t>Dialogue</a:t>
            </a:r>
            <a:endParaRPr lang="it-IT" dirty="0"/>
          </a:p>
        </p:txBody>
      </p:sp>
      <p:sp>
        <p:nvSpPr>
          <p:cNvPr id="5" name="Sottotitolo 4"/>
          <p:cNvSpPr>
            <a:spLocks noGrp="1"/>
          </p:cNvSpPr>
          <p:nvPr>
            <p:ph type="subTitle" idx="1"/>
          </p:nvPr>
        </p:nvSpPr>
        <p:spPr>
          <a:xfrm>
            <a:off x="685800" y="2120155"/>
            <a:ext cx="7772400" cy="4250309"/>
          </a:xfrm>
        </p:spPr>
        <p:txBody>
          <a:bodyPr>
            <a:normAutofit/>
          </a:bodyPr>
          <a:lstStyle/>
          <a:p>
            <a:pPr algn="l"/>
            <a:r>
              <a:rPr lang="en-GB" sz="2000" dirty="0" smtClean="0">
                <a:solidFill>
                  <a:srgbClr val="000000"/>
                </a:solidFill>
              </a:rPr>
              <a:t>DEFINITION</a:t>
            </a:r>
          </a:p>
          <a:p>
            <a:pPr lvl="0" algn="l"/>
            <a:r>
              <a:rPr lang="en-GB" sz="2000" dirty="0" smtClean="0">
                <a:solidFill>
                  <a:srgbClr val="000000"/>
                </a:solidFill>
              </a:rPr>
              <a:t>Dialogue: from Greek </a:t>
            </a:r>
            <a:r>
              <a:rPr lang="en-GB" sz="2000" i="1" dirty="0" err="1" smtClean="0">
                <a:solidFill>
                  <a:srgbClr val="000000"/>
                </a:solidFill>
              </a:rPr>
              <a:t>dià-lógos</a:t>
            </a:r>
            <a:r>
              <a:rPr lang="en-GB" sz="2000" i="1" dirty="0" smtClean="0">
                <a:solidFill>
                  <a:srgbClr val="000000"/>
                </a:solidFill>
              </a:rPr>
              <a:t> </a:t>
            </a:r>
            <a:r>
              <a:rPr lang="en-GB" sz="2000" dirty="0" smtClean="0">
                <a:solidFill>
                  <a:srgbClr val="000000"/>
                </a:solidFill>
              </a:rPr>
              <a:t>(</a:t>
            </a:r>
            <a:r>
              <a:rPr lang="en-GB" sz="2000" dirty="0" err="1" smtClean="0">
                <a:solidFill>
                  <a:srgbClr val="000000"/>
                </a:solidFill>
              </a:rPr>
              <a:t>dià</a:t>
            </a:r>
            <a:r>
              <a:rPr lang="en-GB" sz="2000" dirty="0" smtClean="0">
                <a:solidFill>
                  <a:srgbClr val="000000"/>
                </a:solidFill>
              </a:rPr>
              <a:t>, ”through" </a:t>
            </a:r>
            <a:r>
              <a:rPr lang="en-GB" sz="2000" dirty="0" err="1" smtClean="0">
                <a:solidFill>
                  <a:srgbClr val="000000"/>
                </a:solidFill>
              </a:rPr>
              <a:t>e</a:t>
            </a:r>
            <a:r>
              <a:rPr lang="en-GB" sz="2000" dirty="0" smtClean="0">
                <a:solidFill>
                  <a:srgbClr val="000000"/>
                </a:solidFill>
              </a:rPr>
              <a:t> logos, ”question"), indicates the verbal confrontation between two </a:t>
            </a:r>
            <a:r>
              <a:rPr lang="en-GB" sz="2000" dirty="0" smtClean="0">
                <a:solidFill>
                  <a:srgbClr val="000000"/>
                </a:solidFill>
              </a:rPr>
              <a:t>or more people, it is a useful way to express feelings or debate ideas.</a:t>
            </a:r>
            <a:endParaRPr lang="en-GB" sz="2000" dirty="0" smtClean="0">
              <a:solidFill>
                <a:srgbClr val="000000"/>
              </a:solidFill>
            </a:endParaRPr>
          </a:p>
          <a:p>
            <a:pPr algn="l"/>
            <a:endParaRPr lang="it-IT" sz="2000" dirty="0" smtClean="0">
              <a:solidFill>
                <a:srgbClr val="000000"/>
              </a:solidFill>
            </a:endParaRPr>
          </a:p>
          <a:p>
            <a:pPr algn="l"/>
            <a:r>
              <a:rPr lang="it-IT" sz="2000" dirty="0" smtClean="0">
                <a:solidFill>
                  <a:srgbClr val="000000"/>
                </a:solidFill>
              </a:rPr>
              <a:t/>
            </a:r>
            <a:br>
              <a:rPr lang="it-IT" sz="2000" dirty="0" smtClean="0">
                <a:solidFill>
                  <a:srgbClr val="000000"/>
                </a:solidFill>
              </a:rPr>
            </a:br>
            <a:endParaRPr lang="it-IT" sz="2000" dirty="0" smtClean="0">
              <a:solidFill>
                <a:srgbClr val="000000"/>
              </a:solidFill>
            </a:endParaRPr>
          </a:p>
          <a:p>
            <a:pPr algn="l"/>
            <a:endParaRPr lang="it-IT" sz="2000" dirty="0" smtClean="0">
              <a:solidFill>
                <a:srgbClr val="000000"/>
              </a:solidFill>
            </a:endParaRPr>
          </a:p>
          <a:p>
            <a:pPr algn="l"/>
            <a:endParaRPr lang="it-IT" sz="2000"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TotalTime>
  <Words>853</Words>
  <Application>Microsoft Macintosh PowerPoint</Application>
  <PresentationFormat>Presentazione su schermo (4:3)</PresentationFormat>
  <Paragraphs>90</Paragraphs>
  <Slides>11</Slides>
  <Notes>5</Notes>
  <HiddenSlides>0</HiddenSlides>
  <MMClips>0</MMClips>
  <ScaleCrop>false</ScaleCrop>
  <HeadingPairs>
    <vt:vector size="4" baseType="variant">
      <vt:variant>
        <vt:lpstr>Modello struttura</vt:lpstr>
      </vt:variant>
      <vt:variant>
        <vt:i4>1</vt:i4>
      </vt:variant>
      <vt:variant>
        <vt:lpstr>Titoli diapositive</vt:lpstr>
      </vt:variant>
      <vt:variant>
        <vt:i4>11</vt:i4>
      </vt:variant>
    </vt:vector>
  </HeadingPairs>
  <TitlesOfParts>
    <vt:vector size="12" baseType="lpstr">
      <vt:lpstr>Tema di Office</vt:lpstr>
      <vt:lpstr>L’altro siamo noi</vt:lpstr>
      <vt:lpstr>Table of Contents</vt:lpstr>
      <vt:lpstr>Working Method</vt:lpstr>
      <vt:lpstr>Definition of “Altro”</vt:lpstr>
      <vt:lpstr>Other Etymologies</vt:lpstr>
      <vt:lpstr>Diversity and Fear</vt:lpstr>
      <vt:lpstr>The Listening</vt:lpstr>
      <vt:lpstr>The Listening</vt:lpstr>
      <vt:lpstr>The Dialogue</vt:lpstr>
      <vt:lpstr>The Dialogue</vt:lpstr>
      <vt:lpstr>Bibliography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L’altro siamo noi</dc:title>
  <dc:creator>Giacomo Cecchetto</dc:creator>
  <cp:lastModifiedBy>Leonardo Santini</cp:lastModifiedBy>
  <cp:revision>24</cp:revision>
  <dcterms:created xsi:type="dcterms:W3CDTF">2014-11-18T14:07:53Z</dcterms:created>
  <dcterms:modified xsi:type="dcterms:W3CDTF">2014-11-18T15:00:54Z</dcterms:modified>
</cp:coreProperties>
</file>