
<file path=[Content_Types].xml><?xml version="1.0" encoding="utf-8"?>
<Types xmlns="http://schemas.openxmlformats.org/package/2006/content-types">
  <Override PartName="/ppt/slideLayouts/slideLayout18.xml" ContentType="application/vnd.openxmlformats-officedocument.presentationml.slideLayout+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29" d="100"/>
          <a:sy n="129" d="100"/>
        </p:scale>
        <p:origin x="-176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it-IT" smtClean="0"/>
              <a:t>Fare clic per modificare stile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AFB18BCE-71A5-1841-B08A-9EE9C824B5E1}" type="datetimeFigureOut">
              <a:rPr lang="it-IT" smtClean="0"/>
              <a:pPr/>
              <a:t>13-10-2014</a:t>
            </a:fld>
            <a:endParaRPr lang="it-IT"/>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it-IT"/>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74CA61D9-1144-9A46-BB20-DBF712628200}"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it-IT" smtClean="0"/>
              <a:t>Fare clic per modificare stile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it-IT" smtClean="0"/>
              <a:t>Fare clic per modificare stile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it-IT" smtClean="0"/>
              <a:t>Fare clic sull'icona per inserire un'immagine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Immagini con didascalia">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it-IT" smtClean="0"/>
              <a:t>Fare clic sull'icona per inserire un'immagine</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it-IT" smtClean="0"/>
              <a:t>Fare clic sull'icona per inserire un'immagine</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it-IT" smtClean="0"/>
              <a:t>Fare clic per modificare stile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Immagine sopra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it-IT" smtClean="0"/>
              <a:t>Fare clic per modificare stile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it-IT" smtClean="0"/>
              <a:t>Fare clic sull'icona per inserire un'immagine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Immagini sopra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it-IT" smtClean="0"/>
              <a:t>Fare clic per modificare stile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it-IT" smtClean="0"/>
              <a:t>Fare clic sull'icona per inserire un'immagine</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it-IT" smtClean="0"/>
              <a:t>Fare clic sull'icona per inserire un'immagine</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it-IT" smtClean="0"/>
              <a:t>Fare clic per modificare stile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Diapositiva titolo con filigrana">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it-IT" smtClean="0"/>
              <a:t>Fare clic per modificare gli stili del testo dello schema</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it-IT" smtClean="0"/>
              <a:t>Fare clic per modificare stile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AFB18BCE-71A5-1841-B08A-9EE9C824B5E1}" type="datetimeFigureOut">
              <a:rPr lang="it-IT" smtClean="0"/>
              <a:pPr/>
              <a:t>13-10-2014</a:t>
            </a:fld>
            <a:endParaRPr lang="it-IT"/>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it-IT"/>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74CA61D9-1144-9A46-BB20-DBF712628200}"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it-IT" smtClean="0"/>
              <a:t>Fare clic per modificare stile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it-IT" smtClean="0"/>
              <a:t>Fare clic per modificare gli stili del testo dello schema</a:t>
            </a:r>
          </a:p>
        </p:txBody>
      </p:sp>
      <p:sp>
        <p:nvSpPr>
          <p:cNvPr id="4" name="Date Placeholder 3"/>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CA61D9-1144-9A46-BB20-DBF712628200}"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zione con filigrana">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it-IT" smtClean="0"/>
              <a:t>Fare clic per modificare gli stili del testo dello schema</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it-IT" smtClean="0"/>
              <a:t>Fare clic per modificare stile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CA61D9-1144-9A46-BB20-DBF712628200}"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zione con immagin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it-IT" smtClean="0"/>
              <a:t>Fare clic per modificare stile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it-IT" smtClean="0"/>
              <a:t>Fare clic sull'icona per inserire un'immagine</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7" name="Date Placeholder 6"/>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4CA61D9-1144-9A46-BB20-DBF712628200}" type="slidenum">
              <a:rPr lang="it-IT" smtClean="0"/>
              <a:pPr/>
              <a:t>‹n.›</a:t>
            </a:fld>
            <a:endParaRPr lang="it-IT"/>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uto, sopra e sot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AFB18BCE-71A5-1841-B08A-9EE9C824B5E1}" type="datetimeFigureOut">
              <a:rPr lang="it-IT" smtClean="0"/>
              <a:pPr/>
              <a:t>13-10-2014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CA61D9-1144-9A46-BB20-DBF712628200}" type="slidenum">
              <a:rPr lang="it-IT" smtClean="0"/>
              <a:pPr/>
              <a:t>‹n.›</a:t>
            </a:fld>
            <a:endParaRPr lang="it-IT"/>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24" Type="http://schemas.openxmlformats.org/officeDocument/2006/relationships/image" Target="../media/image8.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it-IT" smtClean="0"/>
              <a:t>Fare clic per modificare stile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AFB18BCE-71A5-1841-B08A-9EE9C824B5E1}" type="datetimeFigureOut">
              <a:rPr lang="it-IT" smtClean="0"/>
              <a:pPr/>
              <a:t>13-10-2014</a:t>
            </a:fld>
            <a:endParaRPr lang="it-IT"/>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it-IT"/>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74CA61D9-1144-9A46-BB20-DBF71262820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M. Hamid - The </a:t>
            </a:r>
            <a:r>
              <a:rPr lang="it-IT" dirty="0" err="1" smtClean="0"/>
              <a:t>Reluctant</a:t>
            </a:r>
            <a:r>
              <a:rPr lang="it-IT" dirty="0" smtClean="0"/>
              <a:t> </a:t>
            </a:r>
            <a:r>
              <a:rPr lang="it-IT" dirty="0" err="1" smtClean="0"/>
              <a:t>Fundamentalist</a:t>
            </a:r>
            <a:endParaRPr lang="it-IT" dirty="0"/>
          </a:p>
        </p:txBody>
      </p:sp>
      <p:sp>
        <p:nvSpPr>
          <p:cNvPr id="3" name="Sottotitolo 2"/>
          <p:cNvSpPr>
            <a:spLocks noGrp="1"/>
          </p:cNvSpPr>
          <p:nvPr>
            <p:ph type="subTitle" idx="1"/>
          </p:nvPr>
        </p:nvSpPr>
        <p:spPr/>
        <p:txBody>
          <a:bodyPr/>
          <a:lstStyle/>
          <a:p>
            <a:r>
              <a:rPr lang="it-IT" dirty="0" err="1" smtClean="0"/>
              <a:t>Chapter</a:t>
            </a:r>
            <a:r>
              <a:rPr lang="it-IT" dirty="0" smtClean="0"/>
              <a:t> </a:t>
            </a:r>
            <a:r>
              <a:rPr lang="it-IT" dirty="0" err="1" smtClean="0"/>
              <a:t>analysis</a:t>
            </a:r>
            <a:r>
              <a:rPr lang="it-IT" dirty="0" smtClean="0"/>
              <a:t>: </a:t>
            </a:r>
            <a:r>
              <a:rPr lang="it-IT" dirty="0" err="1" smtClean="0"/>
              <a:t>function</a:t>
            </a:r>
            <a:r>
              <a:rPr lang="it-IT" dirty="0" smtClean="0"/>
              <a:t> and </a:t>
            </a:r>
            <a:r>
              <a:rPr lang="it-IT" dirty="0" err="1" smtClean="0"/>
              <a:t>use</a:t>
            </a:r>
            <a:r>
              <a:rPr lang="it-IT" dirty="0" smtClean="0"/>
              <a:t> </a:t>
            </a:r>
            <a:r>
              <a:rPr lang="it-IT" dirty="0" err="1" smtClean="0"/>
              <a:t>of</a:t>
            </a:r>
            <a:r>
              <a:rPr lang="it-IT" dirty="0" smtClean="0"/>
              <a:t> </a:t>
            </a:r>
            <a:r>
              <a:rPr lang="it-IT" dirty="0" err="1" smtClean="0"/>
              <a:t>language</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a:t>
            </a:r>
            <a:r>
              <a:rPr lang="it-IT" dirty="0" err="1" smtClean="0"/>
              <a:t>8</a:t>
            </a:r>
            <a:endParaRPr lang="it-IT" dirty="0"/>
          </a:p>
        </p:txBody>
      </p:sp>
      <p:sp>
        <p:nvSpPr>
          <p:cNvPr id="3" name="Segnaposto contenuto 2"/>
          <p:cNvSpPr>
            <a:spLocks noGrp="1"/>
          </p:cNvSpPr>
          <p:nvPr>
            <p:ph idx="1"/>
          </p:nvPr>
        </p:nvSpPr>
        <p:spPr>
          <a:xfrm>
            <a:off x="914400" y="1735137"/>
            <a:ext cx="7313613" cy="4722925"/>
          </a:xfrm>
        </p:spPr>
        <p:txBody>
          <a:bodyPr>
            <a:normAutofit fontScale="70000" lnSpcReduction="20000"/>
          </a:bodyPr>
          <a:lstStyle/>
          <a:p>
            <a:r>
              <a:rPr lang="en-GB" dirty="0" smtClean="0"/>
              <a:t>Function</a:t>
            </a:r>
          </a:p>
          <a:p>
            <a:pPr lvl="1"/>
            <a:r>
              <a:rPr lang="en-GB" dirty="0" smtClean="0"/>
              <a:t>To present America’s reactions to the attack, in particular its tendency to look back</a:t>
            </a:r>
          </a:p>
          <a:p>
            <a:r>
              <a:rPr lang="en-GB" dirty="0" smtClean="0"/>
              <a:t>Topics</a:t>
            </a:r>
          </a:p>
          <a:p>
            <a:pPr lvl="1"/>
            <a:r>
              <a:rPr lang="en-GB" dirty="0" smtClean="0"/>
              <a:t>Topic of love relationship/past: Erica is focused totally on the past; </a:t>
            </a:r>
            <a:r>
              <a:rPr lang="en-GB" dirty="0" err="1" smtClean="0"/>
              <a:t>Changez’s</a:t>
            </a:r>
            <a:r>
              <a:rPr lang="en-GB" dirty="0" smtClean="0"/>
              <a:t> relationship with her comes to a dead end</a:t>
            </a:r>
          </a:p>
          <a:p>
            <a:pPr lvl="1"/>
            <a:r>
              <a:rPr lang="en-GB" dirty="0" smtClean="0"/>
              <a:t>Topic of fundamentalism: Underwood Samson keeps following his route not caring of world sorrow</a:t>
            </a:r>
          </a:p>
          <a:p>
            <a:pPr lvl="1"/>
            <a:r>
              <a:rPr lang="en-GB" dirty="0" smtClean="0"/>
              <a:t>Topic of racism: </a:t>
            </a:r>
            <a:r>
              <a:rPr lang="en-GB" dirty="0" err="1" smtClean="0"/>
              <a:t>Changez</a:t>
            </a:r>
            <a:r>
              <a:rPr lang="en-GB" dirty="0" smtClean="0"/>
              <a:t> responds violently to provocations</a:t>
            </a:r>
          </a:p>
          <a:p>
            <a:pPr lvl="1"/>
            <a:r>
              <a:rPr lang="en-GB" dirty="0" smtClean="0"/>
              <a:t>Topic of travel: </a:t>
            </a:r>
            <a:r>
              <a:rPr lang="en-GB" dirty="0" err="1" smtClean="0"/>
              <a:t>Changez</a:t>
            </a:r>
            <a:r>
              <a:rPr lang="en-GB" dirty="0" smtClean="0"/>
              <a:t> uses his bonus days to go back visit his family in Lahore and gets angry about the situation in his home country</a:t>
            </a:r>
          </a:p>
          <a:p>
            <a:r>
              <a:rPr lang="en-GB" dirty="0" smtClean="0"/>
              <a:t>Relevant words</a:t>
            </a:r>
          </a:p>
          <a:p>
            <a:pPr lvl="1"/>
            <a:r>
              <a:rPr lang="en-GB" i="1" dirty="0" smtClean="0"/>
              <a:t>Nostalgia</a:t>
            </a:r>
            <a:r>
              <a:rPr lang="en-GB" dirty="0" smtClean="0"/>
              <a:t>: it refers to the way America looks back to the past and connotes it</a:t>
            </a:r>
          </a:p>
          <a:p>
            <a:pPr lvl="1"/>
            <a:r>
              <a:rPr lang="en-GB" i="1" dirty="0" smtClean="0"/>
              <a:t>Look back</a:t>
            </a:r>
            <a:r>
              <a:rPr lang="en-GB" dirty="0" smtClean="0"/>
              <a:t>: it refers to America’s attitude to glorify the past and to take him always as an example</a:t>
            </a:r>
          </a:p>
          <a:p>
            <a:pPr lvl="1"/>
            <a:r>
              <a:rPr lang="en-GB" i="1" dirty="0" smtClean="0"/>
              <a:t>Duty and </a:t>
            </a:r>
            <a:r>
              <a:rPr lang="en-GB" i="1" dirty="0" err="1" smtClean="0"/>
              <a:t>Honor</a:t>
            </a:r>
            <a:r>
              <a:rPr lang="en-GB" dirty="0" smtClean="0"/>
              <a:t>: it refers to the point of view of American people toward the attack and, in particular, they refer to the values which are intended to be ignored by terrorists and which are intended to be the most important for the American people</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a:t>
            </a:r>
            <a:r>
              <a:rPr lang="it-IT" dirty="0" err="1" smtClean="0"/>
              <a:t>9</a:t>
            </a:r>
            <a:r>
              <a:rPr lang="it-IT" dirty="0" smtClean="0"/>
              <a:t> </a:t>
            </a:r>
            <a:endParaRPr lang="it-IT" dirty="0"/>
          </a:p>
        </p:txBody>
      </p:sp>
      <p:sp>
        <p:nvSpPr>
          <p:cNvPr id="3" name="Segnaposto contenuto 2"/>
          <p:cNvSpPr>
            <a:spLocks noGrp="1"/>
          </p:cNvSpPr>
          <p:nvPr>
            <p:ph idx="1"/>
          </p:nvPr>
        </p:nvSpPr>
        <p:spPr/>
        <p:txBody>
          <a:bodyPr>
            <a:normAutofit fontScale="77500" lnSpcReduction="20000"/>
          </a:bodyPr>
          <a:lstStyle/>
          <a:p>
            <a:r>
              <a:rPr lang="en-GB" dirty="0" smtClean="0"/>
              <a:t>Function: </a:t>
            </a:r>
          </a:p>
          <a:p>
            <a:pPr lvl="1"/>
            <a:r>
              <a:rPr lang="en-GB" dirty="0" smtClean="0"/>
              <a:t>To identify </a:t>
            </a:r>
            <a:r>
              <a:rPr lang="en-GB" dirty="0" err="1" smtClean="0"/>
              <a:t>Changez’s</a:t>
            </a:r>
            <a:r>
              <a:rPr lang="en-GB" dirty="0" smtClean="0"/>
              <a:t> final identity </a:t>
            </a:r>
          </a:p>
          <a:p>
            <a:pPr lvl="1"/>
            <a:r>
              <a:rPr lang="en-GB" dirty="0" smtClean="0"/>
              <a:t>To explicate the incompatibility between his new identity and the American society</a:t>
            </a:r>
          </a:p>
          <a:p>
            <a:r>
              <a:rPr lang="en-GB" dirty="0" smtClean="0"/>
              <a:t>Topics</a:t>
            </a:r>
          </a:p>
          <a:p>
            <a:pPr lvl="1"/>
            <a:r>
              <a:rPr lang="en-GB" dirty="0" smtClean="0"/>
              <a:t>Topic of identity: revaluation of his homeland – </a:t>
            </a:r>
            <a:r>
              <a:rPr lang="en-GB" dirty="0" err="1" smtClean="0"/>
              <a:t>Changez</a:t>
            </a:r>
            <a:r>
              <a:rPr lang="en-GB" dirty="0" smtClean="0"/>
              <a:t> is not shaving anymore and now he really feels part of the Pakistani population</a:t>
            </a:r>
          </a:p>
          <a:p>
            <a:pPr lvl="1"/>
            <a:r>
              <a:rPr lang="en-GB" dirty="0" smtClean="0"/>
              <a:t>Topic of incommunicability : both </a:t>
            </a:r>
            <a:r>
              <a:rPr lang="en-GB" dirty="0" err="1" smtClean="0"/>
              <a:t>Changez</a:t>
            </a:r>
            <a:r>
              <a:rPr lang="en-GB" dirty="0" smtClean="0"/>
              <a:t> and Erica/America can’t communicate, especially because of her choice of keeping far from him</a:t>
            </a:r>
          </a:p>
          <a:p>
            <a:r>
              <a:rPr lang="en-GB" dirty="0" smtClean="0"/>
              <a:t>Relevant words</a:t>
            </a:r>
          </a:p>
          <a:p>
            <a:pPr lvl="1"/>
            <a:r>
              <a:rPr lang="en-GB" i="1" dirty="0" smtClean="0"/>
              <a:t>Devout</a:t>
            </a:r>
            <a:r>
              <a:rPr lang="en-GB" dirty="0" smtClean="0"/>
              <a:t>: it connotes Erica’s intention to look back </a:t>
            </a:r>
          </a:p>
          <a:p>
            <a:pPr lvl="1"/>
            <a:r>
              <a:rPr lang="en-GB" i="1" dirty="0" smtClean="0"/>
              <a:t>Dead</a:t>
            </a:r>
            <a:r>
              <a:rPr lang="en-GB" dirty="0" smtClean="0"/>
              <a:t>: it refers to Chris and to Erica’s incapability to accept it </a:t>
            </a:r>
          </a:p>
          <a:p>
            <a:pPr lvl="1"/>
            <a:endParaRPr lang="en-GB" dirty="0" smtClean="0"/>
          </a:p>
          <a:p>
            <a:pPr lvl="1"/>
            <a:endParaRPr lang="en-GB" dirty="0" smtClean="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10</a:t>
            </a:r>
            <a:endParaRPr lang="it-IT" dirty="0"/>
          </a:p>
        </p:txBody>
      </p:sp>
      <p:sp>
        <p:nvSpPr>
          <p:cNvPr id="3" name="Segnaposto contenuto 2"/>
          <p:cNvSpPr>
            <a:spLocks noGrp="1"/>
          </p:cNvSpPr>
          <p:nvPr>
            <p:ph idx="1"/>
          </p:nvPr>
        </p:nvSpPr>
        <p:spPr/>
        <p:txBody>
          <a:bodyPr>
            <a:normAutofit fontScale="85000" lnSpcReduction="20000"/>
          </a:bodyPr>
          <a:lstStyle/>
          <a:p>
            <a:r>
              <a:rPr lang="en-GB" dirty="0" smtClean="0"/>
              <a:t>Function:</a:t>
            </a:r>
          </a:p>
          <a:p>
            <a:pPr lvl="1"/>
            <a:r>
              <a:rPr lang="en-GB" dirty="0" smtClean="0"/>
              <a:t>To clarify the sentiment </a:t>
            </a:r>
            <a:r>
              <a:rPr lang="en-GB" dirty="0" err="1" smtClean="0"/>
              <a:t>Changez</a:t>
            </a:r>
            <a:r>
              <a:rPr lang="en-GB" dirty="0" smtClean="0"/>
              <a:t> felt toward every kind of fundamentalism</a:t>
            </a:r>
          </a:p>
          <a:p>
            <a:pPr lvl="1"/>
            <a:r>
              <a:rPr lang="en-GB" dirty="0" smtClean="0"/>
              <a:t>To exploit </a:t>
            </a:r>
            <a:r>
              <a:rPr lang="en-GB" dirty="0" err="1" smtClean="0"/>
              <a:t>Changez’s</a:t>
            </a:r>
            <a:r>
              <a:rPr lang="en-GB" dirty="0" smtClean="0"/>
              <a:t> inner struggle due to his love</a:t>
            </a:r>
          </a:p>
          <a:p>
            <a:r>
              <a:rPr lang="en-GB" dirty="0" smtClean="0"/>
              <a:t>Topics</a:t>
            </a:r>
          </a:p>
          <a:p>
            <a:pPr lvl="1"/>
            <a:r>
              <a:rPr lang="en-GB" dirty="0" smtClean="0"/>
              <a:t>Topic of contrast: the love for Erica is in contrast with his resentment toward America</a:t>
            </a:r>
          </a:p>
          <a:p>
            <a:pPr lvl="1"/>
            <a:r>
              <a:rPr lang="en-GB" dirty="0" smtClean="0"/>
              <a:t>Topic of fundamentalism: </a:t>
            </a:r>
            <a:r>
              <a:rPr lang="en-GB" dirty="0" err="1" smtClean="0"/>
              <a:t>Changez</a:t>
            </a:r>
            <a:r>
              <a:rPr lang="en-GB" dirty="0" smtClean="0"/>
              <a:t> is not able to fully follow both religious and financial fundamentalism</a:t>
            </a:r>
          </a:p>
          <a:p>
            <a:r>
              <a:rPr lang="en-GB" dirty="0" smtClean="0"/>
              <a:t>Relevant words</a:t>
            </a:r>
          </a:p>
          <a:p>
            <a:pPr lvl="1"/>
            <a:r>
              <a:rPr lang="en-GB" i="1" dirty="0" smtClean="0"/>
              <a:t>Got things done</a:t>
            </a:r>
            <a:r>
              <a:rPr lang="en-GB" dirty="0" smtClean="0"/>
              <a:t>: it refers to the way of thinking of Underwood Samson</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11</a:t>
            </a:r>
            <a:endParaRPr lang="it-IT" dirty="0"/>
          </a:p>
        </p:txBody>
      </p:sp>
      <p:sp>
        <p:nvSpPr>
          <p:cNvPr id="3" name="Segnaposto contenuto 2"/>
          <p:cNvSpPr>
            <a:spLocks noGrp="1"/>
          </p:cNvSpPr>
          <p:nvPr>
            <p:ph idx="1"/>
          </p:nvPr>
        </p:nvSpPr>
        <p:spPr/>
        <p:txBody>
          <a:bodyPr>
            <a:normAutofit fontScale="77500" lnSpcReduction="20000"/>
          </a:bodyPr>
          <a:lstStyle/>
          <a:p>
            <a:r>
              <a:rPr lang="en-GB" dirty="0" smtClean="0"/>
              <a:t>Function:</a:t>
            </a:r>
          </a:p>
          <a:p>
            <a:pPr lvl="1"/>
            <a:r>
              <a:rPr lang="en-GB" dirty="0" smtClean="0"/>
              <a:t>To exploit the climax of </a:t>
            </a:r>
            <a:r>
              <a:rPr lang="en-GB" dirty="0" err="1" smtClean="0"/>
              <a:t>Changez’s</a:t>
            </a:r>
            <a:r>
              <a:rPr lang="en-GB" dirty="0" smtClean="0"/>
              <a:t> inner struggle: </a:t>
            </a:r>
            <a:r>
              <a:rPr lang="en-GB" dirty="0" err="1" smtClean="0"/>
              <a:t>Changez</a:t>
            </a:r>
            <a:r>
              <a:rPr lang="en-GB" dirty="0" smtClean="0"/>
              <a:t> leaves his job and finds out Erica has disappeared and possibly committed suicide</a:t>
            </a:r>
            <a:endParaRPr lang="en-GB" dirty="0" smtClean="0"/>
          </a:p>
          <a:p>
            <a:r>
              <a:rPr lang="en-GB" dirty="0" smtClean="0"/>
              <a:t>Topics</a:t>
            </a:r>
          </a:p>
          <a:p>
            <a:pPr lvl="1"/>
            <a:r>
              <a:rPr lang="en-GB" dirty="0" smtClean="0"/>
              <a:t>Topic of illness/death: Erica looks lacking of life and finally disappears, just as his relationship with America, which got worsen as soon as he refuses to conform to the western model</a:t>
            </a:r>
          </a:p>
          <a:p>
            <a:pPr lvl="1"/>
            <a:r>
              <a:rPr lang="en-GB" dirty="0" smtClean="0"/>
              <a:t>Topic of fundamentalism: “my days of focusing on fundamentals were done”</a:t>
            </a:r>
          </a:p>
          <a:p>
            <a:r>
              <a:rPr lang="en-GB" dirty="0" smtClean="0"/>
              <a:t>Relevant words:</a:t>
            </a:r>
          </a:p>
          <a:p>
            <a:pPr lvl="1"/>
            <a:r>
              <a:rPr lang="en-GB" i="1" dirty="0" smtClean="0"/>
              <a:t>Lacking</a:t>
            </a:r>
            <a:r>
              <a:rPr lang="en-GB" dirty="0" smtClean="0"/>
              <a:t>: it refers to lack of life in Erica’s eyes</a:t>
            </a:r>
          </a:p>
          <a:p>
            <a:pPr lvl="1"/>
            <a:r>
              <a:rPr lang="en-GB" i="1" dirty="0" smtClean="0"/>
              <a:t>Fundamentals</a:t>
            </a:r>
            <a:r>
              <a:rPr lang="en-GB" dirty="0" smtClean="0"/>
              <a:t>: it refers to economic fundamentals </a:t>
            </a:r>
            <a:r>
              <a:rPr lang="en-GB" dirty="0" err="1" smtClean="0"/>
              <a:t>Changez</a:t>
            </a:r>
            <a:r>
              <a:rPr lang="en-GB" dirty="0" smtClean="0"/>
              <a:t> decides not to follow anymore</a:t>
            </a:r>
          </a:p>
          <a:p>
            <a:pPr lvl="1"/>
            <a:r>
              <a:rPr lang="en-GB" i="1" dirty="0" smtClean="0"/>
              <a:t>Solitude</a:t>
            </a:r>
            <a:r>
              <a:rPr lang="en-GB" dirty="0" smtClean="0"/>
              <a:t>: it refers to the sensation </a:t>
            </a:r>
            <a:r>
              <a:rPr lang="en-GB" dirty="0" err="1" smtClean="0"/>
              <a:t>Changez</a:t>
            </a:r>
            <a:r>
              <a:rPr lang="en-GB" dirty="0" smtClean="0"/>
              <a:t> feels because of his origin</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12</a:t>
            </a:r>
            <a:endParaRPr lang="it-IT" dirty="0"/>
          </a:p>
        </p:txBody>
      </p:sp>
      <p:sp>
        <p:nvSpPr>
          <p:cNvPr id="3" name="Segnaposto contenuto 2"/>
          <p:cNvSpPr>
            <a:spLocks noGrp="1"/>
          </p:cNvSpPr>
          <p:nvPr>
            <p:ph idx="1"/>
          </p:nvPr>
        </p:nvSpPr>
        <p:spPr/>
        <p:txBody>
          <a:bodyPr>
            <a:normAutofit fontScale="70000" lnSpcReduction="20000"/>
          </a:bodyPr>
          <a:lstStyle/>
          <a:p>
            <a:r>
              <a:rPr lang="en-GB" dirty="0" smtClean="0"/>
              <a:t>Function</a:t>
            </a:r>
          </a:p>
          <a:p>
            <a:pPr lvl="1"/>
            <a:r>
              <a:rPr lang="en-GB" dirty="0" smtClean="0"/>
              <a:t>To give information about </a:t>
            </a:r>
            <a:r>
              <a:rPr lang="en-GB" dirty="0" err="1" smtClean="0"/>
              <a:t>Changez</a:t>
            </a:r>
            <a:r>
              <a:rPr lang="en-GB" dirty="0" err="1" smtClean="0"/>
              <a:t>’s</a:t>
            </a:r>
            <a:r>
              <a:rPr lang="en-GB" dirty="0" smtClean="0"/>
              <a:t> experience as a lecturer in Lahore</a:t>
            </a:r>
          </a:p>
          <a:p>
            <a:pPr lvl="1"/>
            <a:r>
              <a:rPr lang="en-GB" dirty="0" smtClean="0"/>
              <a:t>To underline the repressive attitude toward political and social progress in Middle East</a:t>
            </a:r>
          </a:p>
          <a:p>
            <a:pPr lvl="1"/>
            <a:r>
              <a:rPr lang="en-GB" dirty="0" smtClean="0"/>
              <a:t>To conclude the novel</a:t>
            </a:r>
            <a:endParaRPr lang="en-GB" dirty="0" smtClean="0"/>
          </a:p>
          <a:p>
            <a:r>
              <a:rPr lang="en-GB" dirty="0" smtClean="0"/>
              <a:t>Topics</a:t>
            </a:r>
          </a:p>
          <a:p>
            <a:pPr lvl="1"/>
            <a:r>
              <a:rPr lang="en-GB" dirty="0" smtClean="0"/>
              <a:t>Topic of identity: the real identity of the American man is still mysterious</a:t>
            </a:r>
          </a:p>
          <a:p>
            <a:pPr lvl="1"/>
            <a:r>
              <a:rPr lang="en-GB" dirty="0" smtClean="0"/>
              <a:t>Topic of ambiguity: the end of the novel is unclear and the reader can only imagine how the story really ends</a:t>
            </a:r>
          </a:p>
          <a:p>
            <a:r>
              <a:rPr lang="en-GB" dirty="0" smtClean="0"/>
              <a:t>Relevant words</a:t>
            </a:r>
          </a:p>
          <a:p>
            <a:pPr lvl="1"/>
            <a:r>
              <a:rPr lang="en-GB" i="1" dirty="0" smtClean="0"/>
              <a:t>Well wishers</a:t>
            </a:r>
            <a:r>
              <a:rPr lang="en-GB" dirty="0" smtClean="0"/>
              <a:t>: it connotes the feature of the group </a:t>
            </a:r>
            <a:r>
              <a:rPr lang="en-GB" dirty="0" err="1" smtClean="0"/>
              <a:t>Changez</a:t>
            </a:r>
            <a:r>
              <a:rPr lang="en-GB" dirty="0" smtClean="0"/>
              <a:t> is ahead of</a:t>
            </a:r>
          </a:p>
          <a:p>
            <a:pPr lvl="1"/>
            <a:r>
              <a:rPr lang="en-GB" i="1" dirty="0" smtClean="0"/>
              <a:t>Believe</a:t>
            </a:r>
            <a:r>
              <a:rPr lang="en-GB" dirty="0" smtClean="0"/>
              <a:t>: it refers to his thought of having kind of an ordinary relationship with Erica</a:t>
            </a:r>
          </a:p>
          <a:p>
            <a:pPr lvl="1"/>
            <a:endParaRPr lang="en-GB" dirty="0" smtClean="0"/>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Key Word: </a:t>
            </a:r>
            <a:r>
              <a:rPr lang="it-IT" i="1" dirty="0" err="1" smtClean="0"/>
              <a:t>Fundamentalism</a:t>
            </a:r>
            <a:endParaRPr lang="it-IT" i="1" dirty="0"/>
          </a:p>
        </p:txBody>
      </p:sp>
      <p:sp>
        <p:nvSpPr>
          <p:cNvPr id="3" name="Segnaposto contenuto 2"/>
          <p:cNvSpPr>
            <a:spLocks noGrp="1"/>
          </p:cNvSpPr>
          <p:nvPr>
            <p:ph idx="1"/>
          </p:nvPr>
        </p:nvSpPr>
        <p:spPr/>
        <p:txBody>
          <a:bodyPr>
            <a:normAutofit fontScale="85000" lnSpcReduction="10000"/>
          </a:bodyPr>
          <a:lstStyle/>
          <a:p>
            <a:pPr>
              <a:buNone/>
            </a:pPr>
            <a:r>
              <a:rPr lang="en-US" dirty="0" smtClean="0"/>
              <a:t>The word Fundamentalism can convey different meanings and in particular throughout this novel, it gets far from the ordinary and more common one.</a:t>
            </a:r>
          </a:p>
          <a:p>
            <a:r>
              <a:rPr lang="it-IT" dirty="0" smtClean="0"/>
              <a:t>Religious fundamentalism: strict adherence to ancient religious precepts and rules </a:t>
            </a:r>
            <a:r>
              <a:rPr lang="it-IT" dirty="0" smtClean="0">
                <a:sym typeface="Wingdings"/>
              </a:rPr>
              <a:t></a:t>
            </a:r>
            <a:r>
              <a:rPr lang="it-IT" dirty="0" smtClean="0"/>
              <a:t> not being able to evolve in religious belief/thogh</a:t>
            </a:r>
          </a:p>
          <a:p>
            <a:r>
              <a:rPr lang="it-IT" dirty="0" smtClean="0"/>
              <a:t>Economic fundamentalism: strict adherence to the principles/basics of economy and finance </a:t>
            </a:r>
            <a:r>
              <a:rPr lang="it-IT" dirty="0" smtClean="0">
                <a:sym typeface="Wingdings"/>
              </a:rPr>
              <a:t> making money is the only measure of value</a:t>
            </a:r>
          </a:p>
          <a:p>
            <a:r>
              <a:rPr lang="it-IT" dirty="0" smtClean="0">
                <a:sym typeface="Wingdings"/>
              </a:rPr>
              <a:t>Politic fundamentalism: use of religion for political purposes  the executive power is not separeted from the religious authority</a:t>
            </a:r>
            <a:endParaRPr lang="it-IT" dirty="0" smtClean="0"/>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olo 5"/>
          <p:cNvSpPr>
            <a:spLocks noGrp="1"/>
          </p:cNvSpPr>
          <p:nvPr>
            <p:ph type="title"/>
          </p:nvPr>
        </p:nvSpPr>
        <p:spPr>
          <a:xfrm>
            <a:off x="914400" y="503238"/>
            <a:ext cx="7313613" cy="630784"/>
          </a:xfrm>
        </p:spPr>
        <p:txBody>
          <a:bodyPr/>
          <a:lstStyle/>
          <a:p>
            <a:r>
              <a:rPr lang="it-IT" dirty="0" err="1" smtClean="0"/>
              <a:t>Aims</a:t>
            </a:r>
            <a:r>
              <a:rPr lang="it-IT" dirty="0" smtClean="0"/>
              <a:t> and </a:t>
            </a:r>
            <a:r>
              <a:rPr lang="it-IT" dirty="0" err="1" smtClean="0"/>
              <a:t>objectives</a:t>
            </a:r>
            <a:endParaRPr lang="it-IT" dirty="0"/>
          </a:p>
        </p:txBody>
      </p:sp>
      <p:sp>
        <p:nvSpPr>
          <p:cNvPr id="7" name="Segnaposto contenuto 6"/>
          <p:cNvSpPr>
            <a:spLocks noGrp="1"/>
          </p:cNvSpPr>
          <p:nvPr>
            <p:ph idx="1"/>
          </p:nvPr>
        </p:nvSpPr>
        <p:spPr>
          <a:xfrm>
            <a:off x="914400" y="1360826"/>
            <a:ext cx="7669705" cy="5080421"/>
          </a:xfrm>
        </p:spPr>
        <p:txBody>
          <a:bodyPr>
            <a:normAutofit fontScale="70000" lnSpcReduction="20000"/>
          </a:bodyPr>
          <a:lstStyle/>
          <a:p>
            <a:r>
              <a:rPr lang="en-GB" dirty="0" smtClean="0"/>
              <a:t>Aim - students should be aware of the importance of:</a:t>
            </a:r>
          </a:p>
          <a:p>
            <a:pPr lvl="1"/>
            <a:r>
              <a:rPr lang="en-GB" dirty="0" smtClean="0"/>
              <a:t>Knowledge and skills related to intercultural dialogue</a:t>
            </a:r>
          </a:p>
          <a:p>
            <a:pPr lvl="1"/>
            <a:r>
              <a:rPr lang="en-GB" dirty="0" smtClean="0"/>
              <a:t>Language and learning awareness</a:t>
            </a:r>
          </a:p>
          <a:p>
            <a:pPr lvl="1"/>
            <a:r>
              <a:rPr lang="en-GB" dirty="0" smtClean="0"/>
              <a:t>Project skills in multilingual and intercultural dimension</a:t>
            </a:r>
          </a:p>
          <a:p>
            <a:pPr lvl="1"/>
            <a:r>
              <a:rPr lang="en-GB" dirty="0" smtClean="0"/>
              <a:t>Documentation in cultural exchange</a:t>
            </a:r>
          </a:p>
          <a:p>
            <a:pPr lvl="1"/>
            <a:r>
              <a:rPr lang="en-GB" dirty="0" smtClean="0"/>
              <a:t>Effective communication in a multilingual context</a:t>
            </a:r>
          </a:p>
          <a:p>
            <a:pPr lvl="1"/>
            <a:r>
              <a:rPr lang="en-GB" dirty="0" smtClean="0"/>
              <a:t>Semantic research in language learning</a:t>
            </a:r>
          </a:p>
          <a:p>
            <a:pPr lvl="1"/>
            <a:r>
              <a:rPr lang="en-GB" dirty="0" smtClean="0"/>
              <a:t>Cultural features and stereotypes</a:t>
            </a:r>
          </a:p>
          <a:p>
            <a:pPr lvl="1"/>
            <a:r>
              <a:rPr lang="en-GB" dirty="0" smtClean="0"/>
              <a:t>The way language makes meaning with respect on the previous</a:t>
            </a:r>
          </a:p>
          <a:p>
            <a:r>
              <a:rPr lang="en-GB" dirty="0" smtClean="0"/>
              <a:t>Objectives – the students should be able to:</a:t>
            </a:r>
          </a:p>
          <a:p>
            <a:pPr lvl="1"/>
            <a:r>
              <a:rPr lang="en-GB" dirty="0" smtClean="0"/>
              <a:t>Discuss the structure in principle of the novel </a:t>
            </a:r>
            <a:r>
              <a:rPr lang="en-GB" i="1" dirty="0" err="1" smtClean="0"/>
              <a:t>Moshin</a:t>
            </a:r>
            <a:r>
              <a:rPr lang="en-GB" i="1" dirty="0" smtClean="0"/>
              <a:t> </a:t>
            </a:r>
            <a:r>
              <a:rPr lang="en-GB" i="1" dirty="0" err="1" smtClean="0"/>
              <a:t>Hamid</a:t>
            </a:r>
            <a:r>
              <a:rPr lang="en-GB" i="1" dirty="0" smtClean="0"/>
              <a:t>, The Reluctant Fundamentalist, </a:t>
            </a:r>
            <a:r>
              <a:rPr lang="en-GB" i="1" dirty="0" err="1" smtClean="0"/>
              <a:t>Reclams</a:t>
            </a:r>
            <a:r>
              <a:rPr lang="en-GB" i="1" dirty="0" smtClean="0"/>
              <a:t>-Universal </a:t>
            </a:r>
            <a:r>
              <a:rPr lang="en-GB" i="1" dirty="0" err="1" smtClean="0"/>
              <a:t>Blibliothek</a:t>
            </a:r>
            <a:r>
              <a:rPr lang="en-GB" i="1" dirty="0" smtClean="0"/>
              <a:t>, number 19876, 2013 Philipp </a:t>
            </a:r>
            <a:r>
              <a:rPr lang="en-GB" i="1" dirty="0" err="1" smtClean="0"/>
              <a:t>Reclam</a:t>
            </a:r>
            <a:r>
              <a:rPr lang="en-GB" i="1" dirty="0" smtClean="0"/>
              <a:t> Jun</a:t>
            </a:r>
          </a:p>
          <a:p>
            <a:pPr lvl="1"/>
            <a:r>
              <a:rPr lang="en-GB" dirty="0" smtClean="0"/>
              <a:t>Single out the main function of each chapter with reference to message</a:t>
            </a:r>
          </a:p>
          <a:p>
            <a:pPr lvl="1"/>
            <a:r>
              <a:rPr lang="en-GB" dirty="0" smtClean="0"/>
              <a:t>Find out keywords and expression used to convey different linguistic and cultural perspectives</a:t>
            </a:r>
          </a:p>
          <a:p>
            <a:pPr lvl="1"/>
            <a:r>
              <a:rPr lang="en-GB" dirty="0" smtClean="0"/>
              <a:t>Carry out relevant textual analysis with reference to structural elements of fiction (title, layout, structure, denotation, characters, setting, narrative strategy, use of language)</a:t>
            </a:r>
          </a:p>
          <a:p>
            <a:pPr lvl="1"/>
            <a:r>
              <a:rPr lang="en-GB" dirty="0" smtClean="0"/>
              <a:t>Draw personal conclusions and argumentations supported by textual reference</a:t>
            </a:r>
          </a:p>
          <a:p>
            <a:pPr lvl="1"/>
            <a:r>
              <a:rPr lang="en-GB" dirty="0" smtClean="0"/>
              <a:t>Relationship signifier-signify</a:t>
            </a:r>
          </a:p>
          <a:p>
            <a:pPr lvl="1"/>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a:t>
            </a:r>
            <a:r>
              <a:rPr lang="it-IT" dirty="0" err="1" smtClean="0"/>
              <a:t>1</a:t>
            </a:r>
            <a:endParaRPr lang="it-IT" dirty="0"/>
          </a:p>
        </p:txBody>
      </p:sp>
      <p:sp>
        <p:nvSpPr>
          <p:cNvPr id="3" name="Segnaposto contenuto 2"/>
          <p:cNvSpPr>
            <a:spLocks noGrp="1"/>
          </p:cNvSpPr>
          <p:nvPr>
            <p:ph idx="1"/>
          </p:nvPr>
        </p:nvSpPr>
        <p:spPr/>
        <p:txBody>
          <a:bodyPr>
            <a:normAutofit fontScale="70000" lnSpcReduction="20000"/>
          </a:bodyPr>
          <a:lstStyle/>
          <a:p>
            <a:r>
              <a:rPr lang="en-GB" dirty="0" smtClean="0"/>
              <a:t>Function</a:t>
            </a:r>
          </a:p>
          <a:p>
            <a:pPr lvl="1"/>
            <a:r>
              <a:rPr lang="en-GB" dirty="0" smtClean="0"/>
              <a:t>To introduce the main characters: </a:t>
            </a:r>
            <a:r>
              <a:rPr lang="en-GB" dirty="0" err="1" smtClean="0"/>
              <a:t>Changez</a:t>
            </a:r>
            <a:r>
              <a:rPr lang="en-GB" dirty="0" smtClean="0"/>
              <a:t> and the American</a:t>
            </a:r>
          </a:p>
          <a:p>
            <a:pPr lvl="1"/>
            <a:r>
              <a:rPr lang="en-GB" dirty="0" smtClean="0"/>
              <a:t>To introduce the setting of the novel: a </a:t>
            </a:r>
            <a:r>
              <a:rPr lang="en-GB" dirty="0" err="1" smtClean="0"/>
              <a:t>cafè</a:t>
            </a:r>
            <a:r>
              <a:rPr lang="en-GB" dirty="0" smtClean="0"/>
              <a:t> in Lahore</a:t>
            </a:r>
          </a:p>
          <a:p>
            <a:pPr lvl="1"/>
            <a:r>
              <a:rPr lang="en-GB" dirty="0" smtClean="0"/>
              <a:t>To specify the narrative </a:t>
            </a:r>
            <a:r>
              <a:rPr lang="en-GB" dirty="0" err="1" smtClean="0"/>
              <a:t>tecnique</a:t>
            </a:r>
            <a:r>
              <a:rPr lang="en-GB" dirty="0" smtClean="0"/>
              <a:t>: </a:t>
            </a:r>
            <a:r>
              <a:rPr lang="en-GB" dirty="0" err="1" smtClean="0"/>
              <a:t>drammatic</a:t>
            </a:r>
            <a:r>
              <a:rPr lang="en-GB" dirty="0" smtClean="0"/>
              <a:t> monologue</a:t>
            </a:r>
          </a:p>
          <a:p>
            <a:r>
              <a:rPr lang="en-GB" dirty="0" smtClean="0"/>
              <a:t>Topics</a:t>
            </a:r>
          </a:p>
          <a:p>
            <a:pPr lvl="1"/>
            <a:r>
              <a:rPr lang="en-GB" dirty="0" smtClean="0"/>
              <a:t>Topic of allegory. </a:t>
            </a:r>
            <a:r>
              <a:rPr lang="en-GB" dirty="0" err="1" smtClean="0"/>
              <a:t>Chagez</a:t>
            </a:r>
            <a:r>
              <a:rPr lang="en-GB" dirty="0" smtClean="0"/>
              <a:t> and the American: a dialogue between Eastern and Western culture</a:t>
            </a:r>
          </a:p>
          <a:p>
            <a:pPr lvl="1"/>
            <a:r>
              <a:rPr lang="en-GB" dirty="0" smtClean="0"/>
              <a:t>Topic of ambiguity: </a:t>
            </a:r>
            <a:r>
              <a:rPr lang="en-GB" dirty="0" err="1" smtClean="0"/>
              <a:t>Changez</a:t>
            </a:r>
            <a:r>
              <a:rPr lang="en-GB" dirty="0" smtClean="0"/>
              <a:t> and the American are not expressively characterized</a:t>
            </a:r>
          </a:p>
          <a:p>
            <a:r>
              <a:rPr lang="en-GB" dirty="0" smtClean="0"/>
              <a:t>Relevant words</a:t>
            </a:r>
          </a:p>
          <a:p>
            <a:pPr lvl="1"/>
            <a:r>
              <a:rPr lang="en-GB" i="1" dirty="0" smtClean="0"/>
              <a:t>Mission:</a:t>
            </a:r>
            <a:r>
              <a:rPr lang="en-GB" dirty="0" smtClean="0"/>
              <a:t> it refers to the purpose of the American’s visit in Lahore</a:t>
            </a:r>
          </a:p>
          <a:p>
            <a:pPr lvl="1"/>
            <a:r>
              <a:rPr lang="en-GB" i="1" dirty="0" smtClean="0"/>
              <a:t>Bearing</a:t>
            </a:r>
            <a:r>
              <a:rPr lang="en-GB" dirty="0" smtClean="0"/>
              <a:t>: it refers to </a:t>
            </a:r>
            <a:r>
              <a:rPr lang="en-GB" dirty="0" err="1" smtClean="0"/>
              <a:t>Changez’s</a:t>
            </a:r>
            <a:r>
              <a:rPr lang="en-GB" dirty="0" smtClean="0"/>
              <a:t> prejudicial thought</a:t>
            </a:r>
            <a:endParaRPr lang="en-GB" i="1" dirty="0" smtClean="0"/>
          </a:p>
          <a:p>
            <a:pPr lvl="1"/>
            <a:r>
              <a:rPr lang="en-GB" dirty="0" smtClean="0"/>
              <a:t>This is a </a:t>
            </a:r>
            <a:r>
              <a:rPr lang="en-GB" i="1" dirty="0" smtClean="0"/>
              <a:t>dream </a:t>
            </a:r>
            <a:r>
              <a:rPr lang="en-GB" dirty="0" smtClean="0"/>
              <a:t>come true: it refers to the idyllic vision of America</a:t>
            </a:r>
          </a:p>
          <a:p>
            <a:pPr lvl="1"/>
            <a:r>
              <a:rPr lang="en-GB" i="1" dirty="0" smtClean="0"/>
              <a:t>That</a:t>
            </a:r>
            <a:r>
              <a:rPr lang="en-GB" dirty="0" smtClean="0"/>
              <a:t>: it refers to the features </a:t>
            </a:r>
            <a:r>
              <a:rPr lang="en-GB" dirty="0" err="1" smtClean="0"/>
              <a:t>Changez</a:t>
            </a:r>
            <a:r>
              <a:rPr lang="en-GB" dirty="0" smtClean="0"/>
              <a:t> considers typical of the American people</a:t>
            </a:r>
            <a:endParaRPr lang="it-IT" i="1" dirty="0" smtClean="0"/>
          </a:p>
          <a:p>
            <a:pPr lvl="1"/>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a:t>
            </a:r>
            <a:r>
              <a:rPr lang="it-IT" dirty="0" err="1" smtClean="0"/>
              <a:t>2</a:t>
            </a:r>
            <a:endParaRPr lang="it-IT" dirty="0"/>
          </a:p>
        </p:txBody>
      </p:sp>
      <p:sp>
        <p:nvSpPr>
          <p:cNvPr id="3" name="Segnaposto contenuto 2"/>
          <p:cNvSpPr>
            <a:spLocks noGrp="1"/>
          </p:cNvSpPr>
          <p:nvPr>
            <p:ph idx="1"/>
          </p:nvPr>
        </p:nvSpPr>
        <p:spPr/>
        <p:txBody>
          <a:bodyPr>
            <a:normAutofit fontScale="77500" lnSpcReduction="20000"/>
          </a:bodyPr>
          <a:lstStyle/>
          <a:p>
            <a:r>
              <a:rPr lang="en-GB" dirty="0" smtClean="0"/>
              <a:t>Function</a:t>
            </a:r>
          </a:p>
          <a:p>
            <a:pPr lvl="1"/>
            <a:r>
              <a:rPr lang="en-GB" dirty="0" smtClean="0"/>
              <a:t>To introduce the character Erica</a:t>
            </a:r>
          </a:p>
          <a:p>
            <a:r>
              <a:rPr lang="en-GB" dirty="0" smtClean="0"/>
              <a:t>Topic</a:t>
            </a:r>
          </a:p>
          <a:p>
            <a:pPr lvl="1"/>
            <a:r>
              <a:rPr lang="en-GB" dirty="0" smtClean="0"/>
              <a:t>Topic of allegory: Erica as a metaphor for the sentimental side of America; Underwood Samson as a metaphor for the financial and economic side of America</a:t>
            </a:r>
          </a:p>
          <a:p>
            <a:pPr lvl="1"/>
            <a:r>
              <a:rPr lang="en-GB" dirty="0" smtClean="0"/>
              <a:t>Topic of love relationship: Erica and </a:t>
            </a:r>
            <a:r>
              <a:rPr lang="en-GB" dirty="0" err="1" smtClean="0"/>
              <a:t>Changez</a:t>
            </a:r>
            <a:endParaRPr lang="en-GB" dirty="0" smtClean="0"/>
          </a:p>
          <a:p>
            <a:pPr lvl="1"/>
            <a:r>
              <a:rPr lang="en-GB" dirty="0" smtClean="0"/>
              <a:t>Topic of the meeting: two different genders, religious faiths, social classes and culture meeting</a:t>
            </a:r>
          </a:p>
          <a:p>
            <a:pPr lvl="1"/>
            <a:r>
              <a:rPr lang="en-GB" dirty="0" smtClean="0"/>
              <a:t>Topic of culturally marked metaphors</a:t>
            </a:r>
          </a:p>
          <a:p>
            <a:r>
              <a:rPr lang="en-GB" dirty="0" smtClean="0"/>
              <a:t>Relevant words</a:t>
            </a:r>
          </a:p>
          <a:p>
            <a:pPr lvl="1"/>
            <a:r>
              <a:rPr lang="en-GB" i="1" dirty="0" smtClean="0"/>
              <a:t>Regal </a:t>
            </a:r>
            <a:r>
              <a:rPr lang="en-GB" dirty="0" smtClean="0"/>
              <a:t>and </a:t>
            </a:r>
            <a:r>
              <a:rPr lang="en-GB" i="1" dirty="0" smtClean="0"/>
              <a:t>tiara</a:t>
            </a:r>
            <a:r>
              <a:rPr lang="en-GB" dirty="0" smtClean="0"/>
              <a:t>: they refer to Erica’s cultural characterization</a:t>
            </a:r>
          </a:p>
          <a:p>
            <a:pPr lvl="1"/>
            <a:r>
              <a:rPr lang="en-GB" i="1" dirty="0" smtClean="0"/>
              <a:t>Mr. Palomar</a:t>
            </a:r>
            <a:r>
              <a:rPr lang="en-GB" dirty="0" smtClean="0"/>
              <a:t>: it refers to </a:t>
            </a:r>
            <a:r>
              <a:rPr lang="en-GB" dirty="0" err="1" smtClean="0"/>
              <a:t>Changez’s</a:t>
            </a:r>
            <a:r>
              <a:rPr lang="en-GB" dirty="0" smtClean="0"/>
              <a:t> attitude in observation</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a:t>
            </a:r>
            <a:r>
              <a:rPr lang="it-IT" dirty="0" err="1" smtClean="0"/>
              <a:t>3</a:t>
            </a:r>
            <a:endParaRPr lang="it-IT" dirty="0"/>
          </a:p>
        </p:txBody>
      </p:sp>
      <p:sp>
        <p:nvSpPr>
          <p:cNvPr id="3" name="Segnaposto contenuto 2"/>
          <p:cNvSpPr>
            <a:spLocks noGrp="1"/>
          </p:cNvSpPr>
          <p:nvPr>
            <p:ph idx="1"/>
          </p:nvPr>
        </p:nvSpPr>
        <p:spPr/>
        <p:txBody>
          <a:bodyPr>
            <a:normAutofit fontScale="77500" lnSpcReduction="20000"/>
          </a:bodyPr>
          <a:lstStyle/>
          <a:p>
            <a:r>
              <a:rPr lang="en-AU" dirty="0" smtClean="0"/>
              <a:t>Functions</a:t>
            </a:r>
          </a:p>
          <a:p>
            <a:pPr lvl="1"/>
            <a:r>
              <a:rPr lang="en-AU" dirty="0" smtClean="0"/>
              <a:t>To explicate </a:t>
            </a:r>
            <a:r>
              <a:rPr lang="en-AU" dirty="0" err="1" smtClean="0"/>
              <a:t>Changez’s</a:t>
            </a:r>
            <a:r>
              <a:rPr lang="en-AU" dirty="0" smtClean="0"/>
              <a:t> role in American business: the Underwood Samson</a:t>
            </a:r>
          </a:p>
          <a:p>
            <a:r>
              <a:rPr lang="en-AU" dirty="0" smtClean="0"/>
              <a:t>Topics: </a:t>
            </a:r>
          </a:p>
          <a:p>
            <a:pPr lvl="1"/>
            <a:r>
              <a:rPr lang="en-AU" dirty="0" smtClean="0"/>
              <a:t>Topic of appurtenance: New York feels like home; Pakistan was a technologically advanced country that was not able to keep up with the US</a:t>
            </a:r>
          </a:p>
          <a:p>
            <a:pPr lvl="1"/>
            <a:r>
              <a:rPr lang="en-AU" dirty="0" smtClean="0"/>
              <a:t>Topic of city comparison - Lahore and NY: high buildings, Pakistani people and shops among Americans</a:t>
            </a:r>
          </a:p>
          <a:p>
            <a:r>
              <a:rPr lang="en-AU" dirty="0" smtClean="0"/>
              <a:t>Relevant words</a:t>
            </a:r>
          </a:p>
          <a:p>
            <a:pPr lvl="1"/>
            <a:r>
              <a:rPr lang="en-AU" i="1" dirty="0" smtClean="0"/>
              <a:t>Urban</a:t>
            </a:r>
            <a:r>
              <a:rPr lang="en-AU" dirty="0" smtClean="0"/>
              <a:t>: concept of urbanization in Lahore and New York</a:t>
            </a:r>
          </a:p>
          <a:p>
            <a:pPr lvl="1"/>
            <a:r>
              <a:rPr lang="en-AU" i="1" dirty="0" smtClean="0"/>
              <a:t>Proud, power, efficiency, professionalism:</a:t>
            </a:r>
            <a:r>
              <a:rPr lang="en-AU" dirty="0" smtClean="0"/>
              <a:t> they refer to America’s fundamentals of business</a:t>
            </a:r>
          </a:p>
          <a:p>
            <a:pPr lvl="1"/>
            <a:r>
              <a:rPr lang="en-AU" i="1" dirty="0" smtClean="0"/>
              <a:t>Top Gun, The Great </a:t>
            </a:r>
            <a:r>
              <a:rPr lang="en-AU" i="1" dirty="0" err="1" smtClean="0"/>
              <a:t>Gatby</a:t>
            </a:r>
            <a:r>
              <a:rPr lang="en-AU" dirty="0" smtClean="0"/>
              <a:t>: it refers to the stereotyped view of America</a:t>
            </a:r>
            <a:endParaRPr lang="en-AU" i="1" dirty="0" smtClean="0"/>
          </a:p>
          <a:p>
            <a:pPr lvl="1"/>
            <a:endParaRPr lang="en-US" i="1"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a:t>
            </a:r>
            <a:r>
              <a:rPr lang="it-IT" dirty="0" err="1" smtClean="0"/>
              <a:t>4</a:t>
            </a:r>
            <a:endParaRPr lang="it-IT" dirty="0"/>
          </a:p>
        </p:txBody>
      </p:sp>
      <p:sp>
        <p:nvSpPr>
          <p:cNvPr id="3" name="Segnaposto contenuto 2"/>
          <p:cNvSpPr>
            <a:spLocks noGrp="1"/>
          </p:cNvSpPr>
          <p:nvPr>
            <p:ph idx="1"/>
          </p:nvPr>
        </p:nvSpPr>
        <p:spPr/>
        <p:txBody>
          <a:bodyPr>
            <a:normAutofit fontScale="70000" lnSpcReduction="20000"/>
          </a:bodyPr>
          <a:lstStyle/>
          <a:p>
            <a:r>
              <a:rPr lang="it-IT" dirty="0" err="1" smtClean="0"/>
              <a:t>Function</a:t>
            </a:r>
            <a:endParaRPr lang="it-IT" dirty="0" smtClean="0"/>
          </a:p>
          <a:p>
            <a:pPr lvl="1"/>
            <a:r>
              <a:rPr lang="it-IT" dirty="0" err="1" smtClean="0"/>
              <a:t>To</a:t>
            </a:r>
            <a:r>
              <a:rPr lang="it-IT" dirty="0" smtClean="0"/>
              <a:t> </a:t>
            </a:r>
            <a:r>
              <a:rPr lang="it-IT" dirty="0" err="1" smtClean="0"/>
              <a:t>present</a:t>
            </a:r>
            <a:r>
              <a:rPr lang="it-IT" dirty="0" smtClean="0"/>
              <a:t> the cultural </a:t>
            </a:r>
            <a:r>
              <a:rPr lang="it-IT" dirty="0" err="1" smtClean="0"/>
              <a:t>comparison</a:t>
            </a:r>
            <a:r>
              <a:rPr lang="it-IT" dirty="0" smtClean="0"/>
              <a:t> </a:t>
            </a:r>
            <a:r>
              <a:rPr lang="it-IT" dirty="0" err="1" smtClean="0"/>
              <a:t>between</a:t>
            </a:r>
            <a:r>
              <a:rPr lang="it-IT" dirty="0" smtClean="0"/>
              <a:t> Erica’</a:t>
            </a:r>
            <a:r>
              <a:rPr lang="it-IT" dirty="0" err="1" smtClean="0"/>
              <a:t>s</a:t>
            </a:r>
            <a:r>
              <a:rPr lang="it-IT" dirty="0" smtClean="0"/>
              <a:t> </a:t>
            </a:r>
            <a:r>
              <a:rPr lang="it-IT" dirty="0" err="1" smtClean="0"/>
              <a:t>father</a:t>
            </a:r>
            <a:r>
              <a:rPr lang="it-IT" dirty="0" smtClean="0"/>
              <a:t> and </a:t>
            </a:r>
            <a:r>
              <a:rPr lang="it-IT" dirty="0" err="1" smtClean="0"/>
              <a:t>Changez</a:t>
            </a:r>
            <a:endParaRPr lang="it-IT" dirty="0" smtClean="0"/>
          </a:p>
          <a:p>
            <a:r>
              <a:rPr lang="it-IT" dirty="0" err="1" smtClean="0"/>
              <a:t>Topics</a:t>
            </a:r>
            <a:endParaRPr lang="it-IT" dirty="0" smtClean="0"/>
          </a:p>
          <a:p>
            <a:pPr lvl="1"/>
            <a:r>
              <a:rPr lang="it-IT" dirty="0" err="1" smtClean="0"/>
              <a:t>Topic</a:t>
            </a:r>
            <a:r>
              <a:rPr lang="it-IT" dirty="0" smtClean="0"/>
              <a:t> </a:t>
            </a:r>
            <a:r>
              <a:rPr lang="it-IT" dirty="0" err="1" smtClean="0"/>
              <a:t>of</a:t>
            </a:r>
            <a:r>
              <a:rPr lang="it-IT" dirty="0" smtClean="0"/>
              <a:t> culture meeting: </a:t>
            </a:r>
            <a:r>
              <a:rPr lang="it-IT" dirty="0" err="1" smtClean="0"/>
              <a:t>Changez</a:t>
            </a:r>
            <a:r>
              <a:rPr lang="it-IT" dirty="0" smtClean="0"/>
              <a:t> and </a:t>
            </a:r>
            <a:r>
              <a:rPr lang="it-IT" dirty="0" err="1" smtClean="0"/>
              <a:t>Ericas</a:t>
            </a:r>
            <a:r>
              <a:rPr lang="it-IT" dirty="0" smtClean="0"/>
              <a:t>’ </a:t>
            </a:r>
            <a:r>
              <a:rPr lang="it-IT" dirty="0" err="1" smtClean="0"/>
              <a:t>father</a:t>
            </a:r>
            <a:r>
              <a:rPr lang="it-IT" dirty="0" smtClean="0"/>
              <a:t>; </a:t>
            </a:r>
            <a:r>
              <a:rPr lang="it-IT" dirty="0" err="1" smtClean="0"/>
              <a:t>Easter</a:t>
            </a:r>
            <a:r>
              <a:rPr lang="it-IT" dirty="0" smtClean="0"/>
              <a:t> and Western culture; </a:t>
            </a:r>
            <a:r>
              <a:rPr lang="it-IT" dirty="0" err="1" smtClean="0"/>
              <a:t>comparison</a:t>
            </a:r>
            <a:r>
              <a:rPr lang="it-IT" dirty="0" smtClean="0"/>
              <a:t> </a:t>
            </a:r>
            <a:r>
              <a:rPr lang="it-IT" dirty="0" err="1" smtClean="0"/>
              <a:t>between</a:t>
            </a:r>
            <a:r>
              <a:rPr lang="it-IT" dirty="0" smtClean="0"/>
              <a:t> Pakistani and American culture</a:t>
            </a:r>
          </a:p>
          <a:p>
            <a:pPr lvl="1"/>
            <a:r>
              <a:rPr lang="it-IT" dirty="0" err="1" smtClean="0"/>
              <a:t>Topic</a:t>
            </a:r>
            <a:r>
              <a:rPr lang="it-IT" dirty="0" smtClean="0"/>
              <a:t> </a:t>
            </a:r>
            <a:r>
              <a:rPr lang="it-IT" dirty="0" err="1" smtClean="0"/>
              <a:t>of</a:t>
            </a:r>
            <a:r>
              <a:rPr lang="it-IT" dirty="0" smtClean="0"/>
              <a:t> love </a:t>
            </a:r>
            <a:r>
              <a:rPr lang="it-IT" dirty="0" err="1" smtClean="0"/>
              <a:t>relationship</a:t>
            </a:r>
            <a:r>
              <a:rPr lang="it-IT" dirty="0" smtClean="0"/>
              <a:t>: the love </a:t>
            </a:r>
            <a:r>
              <a:rPr lang="it-IT" dirty="0" err="1" smtClean="0"/>
              <a:t>relationship</a:t>
            </a:r>
            <a:r>
              <a:rPr lang="it-IT" dirty="0" smtClean="0"/>
              <a:t> </a:t>
            </a:r>
            <a:r>
              <a:rPr lang="it-IT" dirty="0" err="1" smtClean="0"/>
              <a:t>between</a:t>
            </a:r>
            <a:r>
              <a:rPr lang="it-IT" dirty="0" smtClean="0"/>
              <a:t> </a:t>
            </a:r>
            <a:r>
              <a:rPr lang="it-IT" dirty="0" err="1" smtClean="0"/>
              <a:t>Changez</a:t>
            </a:r>
            <a:r>
              <a:rPr lang="it-IT" dirty="0" smtClean="0"/>
              <a:t> and Erica </a:t>
            </a:r>
            <a:r>
              <a:rPr lang="it-IT" dirty="0" err="1" smtClean="0"/>
              <a:t>progresses</a:t>
            </a:r>
            <a:endParaRPr lang="it-IT" dirty="0" smtClean="0"/>
          </a:p>
          <a:p>
            <a:pPr lvl="1"/>
            <a:r>
              <a:rPr lang="it-IT" dirty="0" err="1" smtClean="0"/>
              <a:t>Topic</a:t>
            </a:r>
            <a:r>
              <a:rPr lang="it-IT" dirty="0" smtClean="0"/>
              <a:t> </a:t>
            </a:r>
            <a:r>
              <a:rPr lang="it-IT" dirty="0" err="1" smtClean="0"/>
              <a:t>of</a:t>
            </a:r>
            <a:r>
              <a:rPr lang="it-IT" dirty="0" smtClean="0"/>
              <a:t> </a:t>
            </a:r>
            <a:r>
              <a:rPr lang="it-IT" dirty="0" err="1" smtClean="0"/>
              <a:t>prejudice</a:t>
            </a:r>
            <a:r>
              <a:rPr lang="it-IT" dirty="0" smtClean="0"/>
              <a:t>: </a:t>
            </a:r>
            <a:r>
              <a:rPr lang="it-IT" dirty="0" err="1" smtClean="0"/>
              <a:t>multilayered</a:t>
            </a:r>
            <a:r>
              <a:rPr lang="it-IT" dirty="0" smtClean="0"/>
              <a:t> </a:t>
            </a:r>
            <a:r>
              <a:rPr lang="it-IT" dirty="0" err="1" smtClean="0"/>
              <a:t>meaning</a:t>
            </a:r>
            <a:r>
              <a:rPr lang="it-IT" dirty="0" smtClean="0"/>
              <a:t> </a:t>
            </a:r>
            <a:r>
              <a:rPr lang="it-IT" dirty="0" err="1" smtClean="0"/>
              <a:t>of</a:t>
            </a:r>
            <a:r>
              <a:rPr lang="it-IT" dirty="0" smtClean="0"/>
              <a:t> “</a:t>
            </a:r>
            <a:r>
              <a:rPr lang="it-IT" dirty="0" err="1" smtClean="0"/>
              <a:t>fundamentalism</a:t>
            </a:r>
            <a:r>
              <a:rPr lang="it-IT" dirty="0" smtClean="0"/>
              <a:t>” (</a:t>
            </a:r>
            <a:r>
              <a:rPr lang="it-IT" dirty="0" err="1" smtClean="0"/>
              <a:t>alcohol</a:t>
            </a:r>
            <a:r>
              <a:rPr lang="it-IT" dirty="0" smtClean="0"/>
              <a:t> and finance)</a:t>
            </a:r>
          </a:p>
          <a:p>
            <a:r>
              <a:rPr lang="it-IT" dirty="0" err="1" smtClean="0"/>
              <a:t>Relevant</a:t>
            </a:r>
            <a:r>
              <a:rPr lang="it-IT" dirty="0" smtClean="0"/>
              <a:t> </a:t>
            </a:r>
            <a:r>
              <a:rPr lang="it-IT" dirty="0" err="1" smtClean="0"/>
              <a:t>words</a:t>
            </a:r>
            <a:endParaRPr lang="it-IT" dirty="0" smtClean="0"/>
          </a:p>
          <a:p>
            <a:pPr lvl="1"/>
            <a:r>
              <a:rPr lang="it-IT" i="1" dirty="0" err="1" smtClean="0"/>
              <a:t>Fundamentalism</a:t>
            </a:r>
            <a:r>
              <a:rPr lang="it-IT" dirty="0" smtClean="0"/>
              <a:t>: </a:t>
            </a:r>
            <a:r>
              <a:rPr lang="it-IT" dirty="0" err="1" smtClean="0"/>
              <a:t>it</a:t>
            </a:r>
            <a:r>
              <a:rPr lang="it-IT" dirty="0" smtClean="0"/>
              <a:t> </a:t>
            </a:r>
            <a:r>
              <a:rPr lang="it-IT" dirty="0" err="1" smtClean="0"/>
              <a:t>refers</a:t>
            </a:r>
            <a:r>
              <a:rPr lang="it-IT" dirty="0" smtClean="0"/>
              <a:t> </a:t>
            </a:r>
            <a:r>
              <a:rPr lang="it-IT" dirty="0" err="1" smtClean="0"/>
              <a:t>to</a:t>
            </a:r>
            <a:r>
              <a:rPr lang="it-IT" dirty="0" smtClean="0"/>
              <a:t> </a:t>
            </a:r>
            <a:r>
              <a:rPr lang="it-IT" dirty="0" err="1" smtClean="0"/>
              <a:t>teh</a:t>
            </a:r>
            <a:r>
              <a:rPr lang="it-IT" dirty="0" smtClean="0"/>
              <a:t> </a:t>
            </a:r>
            <a:r>
              <a:rPr lang="it-IT" dirty="0" err="1" smtClean="0"/>
              <a:t>religious</a:t>
            </a:r>
            <a:r>
              <a:rPr lang="it-IT" dirty="0" smtClean="0"/>
              <a:t> </a:t>
            </a:r>
            <a:r>
              <a:rPr lang="it-IT" dirty="0" err="1" smtClean="0"/>
              <a:t>fundamentalism</a:t>
            </a:r>
            <a:r>
              <a:rPr lang="it-IT" dirty="0" smtClean="0"/>
              <a:t> in </a:t>
            </a:r>
            <a:r>
              <a:rPr lang="it-IT" dirty="0" err="1" smtClean="0"/>
              <a:t>Changez</a:t>
            </a:r>
            <a:r>
              <a:rPr lang="it-IT" dirty="0" smtClean="0"/>
              <a:t> and Erica’</a:t>
            </a:r>
            <a:r>
              <a:rPr lang="it-IT" dirty="0" err="1" smtClean="0"/>
              <a:t>s</a:t>
            </a:r>
            <a:r>
              <a:rPr lang="it-IT" dirty="0" smtClean="0"/>
              <a:t> </a:t>
            </a:r>
            <a:r>
              <a:rPr lang="it-IT" dirty="0" err="1" smtClean="0"/>
              <a:t>father</a:t>
            </a:r>
            <a:r>
              <a:rPr lang="it-IT" dirty="0" smtClean="0"/>
              <a:t> </a:t>
            </a:r>
            <a:r>
              <a:rPr lang="it-IT" dirty="0" err="1" smtClean="0"/>
              <a:t>discussion</a:t>
            </a:r>
            <a:endParaRPr lang="it-IT" dirty="0" smtClean="0"/>
          </a:p>
          <a:p>
            <a:pPr lvl="1"/>
            <a:r>
              <a:rPr lang="it-IT" i="1" dirty="0" smtClean="0"/>
              <a:t>So </a:t>
            </a:r>
            <a:r>
              <a:rPr lang="it-IT" i="1" dirty="0" err="1" smtClean="0"/>
              <a:t>of</a:t>
            </a:r>
            <a:r>
              <a:rPr lang="it-IT" i="1" dirty="0" smtClean="0"/>
              <a:t> </a:t>
            </a:r>
            <a:r>
              <a:rPr lang="it-IT" i="1" dirty="0" err="1" smtClean="0"/>
              <a:t>course</a:t>
            </a:r>
            <a:r>
              <a:rPr lang="it-IT" i="1" dirty="0" smtClean="0"/>
              <a:t> </a:t>
            </a:r>
            <a:r>
              <a:rPr lang="it-IT" i="1" dirty="0" err="1" smtClean="0"/>
              <a:t>he</a:t>
            </a:r>
            <a:r>
              <a:rPr lang="it-IT" i="1" dirty="0" smtClean="0"/>
              <a:t> </a:t>
            </a:r>
            <a:r>
              <a:rPr lang="it-IT" i="1" dirty="0" err="1" smtClean="0"/>
              <a:t>drinks</a:t>
            </a:r>
            <a:r>
              <a:rPr lang="it-IT" dirty="0" smtClean="0"/>
              <a:t>: </a:t>
            </a:r>
            <a:r>
              <a:rPr lang="it-IT" dirty="0" err="1" smtClean="0"/>
              <a:t>it</a:t>
            </a:r>
            <a:r>
              <a:rPr lang="it-IT" dirty="0" smtClean="0"/>
              <a:t> </a:t>
            </a:r>
            <a:r>
              <a:rPr lang="it-IT" dirty="0" err="1" smtClean="0"/>
              <a:t>refers</a:t>
            </a:r>
            <a:r>
              <a:rPr lang="it-IT" dirty="0" smtClean="0"/>
              <a:t> </a:t>
            </a:r>
            <a:r>
              <a:rPr lang="it-IT" dirty="0" err="1" smtClean="0"/>
              <a:t>to</a:t>
            </a:r>
            <a:r>
              <a:rPr lang="it-IT" dirty="0" smtClean="0"/>
              <a:t> Erica’</a:t>
            </a:r>
            <a:r>
              <a:rPr lang="it-IT" dirty="0" err="1" smtClean="0"/>
              <a:t>s</a:t>
            </a:r>
            <a:r>
              <a:rPr lang="it-IT" dirty="0" smtClean="0"/>
              <a:t> </a:t>
            </a:r>
            <a:r>
              <a:rPr lang="it-IT" dirty="0" err="1" smtClean="0"/>
              <a:t>father</a:t>
            </a:r>
            <a:r>
              <a:rPr lang="it-IT" dirty="0" smtClean="0"/>
              <a:t>’</a:t>
            </a:r>
            <a:r>
              <a:rPr lang="it-IT" dirty="0" err="1" smtClean="0"/>
              <a:t>s</a:t>
            </a:r>
            <a:r>
              <a:rPr lang="it-IT" dirty="0" smtClean="0"/>
              <a:t> </a:t>
            </a:r>
            <a:r>
              <a:rPr lang="it-IT" dirty="0" err="1" smtClean="0"/>
              <a:t>prejudice</a:t>
            </a:r>
            <a:r>
              <a:rPr lang="it-IT" dirty="0" smtClean="0"/>
              <a:t> </a:t>
            </a:r>
            <a:r>
              <a:rPr lang="it-IT" dirty="0" err="1" smtClean="0"/>
              <a:t>about</a:t>
            </a:r>
            <a:r>
              <a:rPr lang="it-IT" dirty="0" smtClean="0"/>
              <a:t> Pakistani (and </a:t>
            </a:r>
            <a:r>
              <a:rPr lang="it-IT" dirty="0" err="1" smtClean="0"/>
              <a:t>Muslims</a:t>
            </a:r>
            <a:r>
              <a:rPr lang="it-IT" dirty="0" smtClean="0"/>
              <a:t> in </a:t>
            </a:r>
            <a:r>
              <a:rPr lang="it-IT" dirty="0" err="1" smtClean="0"/>
              <a:t>general</a:t>
            </a:r>
            <a:r>
              <a:rPr lang="it-IT" dirty="0" smtClean="0"/>
              <a:t>) people </a:t>
            </a:r>
            <a:r>
              <a:rPr lang="it-IT" dirty="0" err="1" smtClean="0"/>
              <a:t>attitude</a:t>
            </a:r>
            <a:r>
              <a:rPr lang="it-IT" dirty="0" smtClean="0"/>
              <a:t> </a:t>
            </a:r>
            <a:r>
              <a:rPr lang="it-IT" dirty="0" err="1" smtClean="0"/>
              <a:t>toward</a:t>
            </a:r>
            <a:r>
              <a:rPr lang="it-IT" dirty="0" smtClean="0"/>
              <a:t> </a:t>
            </a:r>
            <a:r>
              <a:rPr lang="it-IT" dirty="0" err="1" smtClean="0"/>
              <a:t>alcohol</a:t>
            </a:r>
            <a:endParaRPr lang="it-IT" dirty="0" smtClean="0"/>
          </a:p>
          <a:p>
            <a:pPr lvl="1"/>
            <a:r>
              <a:rPr lang="it-IT" i="1" dirty="0" err="1" smtClean="0"/>
              <a:t>Cosmopolitan</a:t>
            </a:r>
            <a:r>
              <a:rPr lang="it-IT" dirty="0" smtClean="0"/>
              <a:t>: </a:t>
            </a:r>
            <a:r>
              <a:rPr lang="it-IT" dirty="0" err="1" smtClean="0"/>
              <a:t>it</a:t>
            </a:r>
            <a:r>
              <a:rPr lang="it-IT" dirty="0" smtClean="0"/>
              <a:t> </a:t>
            </a:r>
            <a:r>
              <a:rPr lang="it-IT" dirty="0" err="1" smtClean="0"/>
              <a:t>refers</a:t>
            </a:r>
            <a:r>
              <a:rPr lang="it-IT" dirty="0" smtClean="0"/>
              <a:t> </a:t>
            </a:r>
            <a:r>
              <a:rPr lang="it-IT" dirty="0" err="1" smtClean="0"/>
              <a:t>to</a:t>
            </a:r>
            <a:r>
              <a:rPr lang="it-IT" dirty="0" smtClean="0"/>
              <a:t> the cosmopolite nature </a:t>
            </a:r>
            <a:r>
              <a:rPr lang="it-IT" dirty="0" err="1" smtClean="0"/>
              <a:t>of</a:t>
            </a:r>
            <a:r>
              <a:rPr lang="it-IT" dirty="0" smtClean="0"/>
              <a:t> New York</a:t>
            </a:r>
            <a:endParaRPr lang="it-IT" i="1"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a:t>
            </a:r>
            <a:r>
              <a:rPr lang="it-IT" dirty="0" err="1" smtClean="0"/>
              <a:t>5</a:t>
            </a:r>
            <a:endParaRPr lang="it-IT" dirty="0"/>
          </a:p>
        </p:txBody>
      </p:sp>
      <p:sp>
        <p:nvSpPr>
          <p:cNvPr id="3" name="Segnaposto contenuto 2"/>
          <p:cNvSpPr>
            <a:spLocks noGrp="1"/>
          </p:cNvSpPr>
          <p:nvPr>
            <p:ph idx="1"/>
          </p:nvPr>
        </p:nvSpPr>
        <p:spPr>
          <a:xfrm>
            <a:off x="914400" y="1735138"/>
            <a:ext cx="7313613" cy="4771674"/>
          </a:xfrm>
        </p:spPr>
        <p:txBody>
          <a:bodyPr>
            <a:normAutofit fontScale="70000" lnSpcReduction="20000"/>
          </a:bodyPr>
          <a:lstStyle/>
          <a:p>
            <a:r>
              <a:rPr lang="en-AU" dirty="0" smtClean="0"/>
              <a:t>Function</a:t>
            </a:r>
          </a:p>
          <a:p>
            <a:pPr lvl="1"/>
            <a:r>
              <a:rPr lang="en-AU" dirty="0" smtClean="0"/>
              <a:t>To deepen </a:t>
            </a:r>
            <a:r>
              <a:rPr lang="en-AU" dirty="0" err="1" smtClean="0"/>
              <a:t>Changez’s</a:t>
            </a:r>
            <a:r>
              <a:rPr lang="en-AU" dirty="0" smtClean="0"/>
              <a:t> role in Underwood Samson</a:t>
            </a:r>
          </a:p>
          <a:p>
            <a:pPr lvl="1"/>
            <a:r>
              <a:rPr lang="en-AU" dirty="0" smtClean="0"/>
              <a:t>To introduce </a:t>
            </a:r>
            <a:r>
              <a:rPr lang="en-AU" dirty="0" err="1" smtClean="0"/>
              <a:t>Changez</a:t>
            </a:r>
            <a:r>
              <a:rPr lang="en-AU" dirty="0" smtClean="0"/>
              <a:t> unpleasant feel towards American culture</a:t>
            </a:r>
          </a:p>
          <a:p>
            <a:pPr lvl="1"/>
            <a:r>
              <a:rPr lang="en-AU" dirty="0" smtClean="0"/>
              <a:t>To develop </a:t>
            </a:r>
            <a:r>
              <a:rPr lang="en-AU" dirty="0" err="1" smtClean="0"/>
              <a:t>Changez’s</a:t>
            </a:r>
            <a:r>
              <a:rPr lang="en-AU" dirty="0" smtClean="0"/>
              <a:t> identity growth</a:t>
            </a:r>
          </a:p>
          <a:p>
            <a:r>
              <a:rPr lang="en-AU" dirty="0" smtClean="0"/>
              <a:t>Topics</a:t>
            </a:r>
          </a:p>
          <a:p>
            <a:pPr lvl="1"/>
            <a:r>
              <a:rPr lang="en-AU" dirty="0" smtClean="0"/>
              <a:t>Topic of war: the World Trade Centre attack</a:t>
            </a:r>
          </a:p>
          <a:p>
            <a:pPr lvl="1"/>
            <a:r>
              <a:rPr lang="en-AU" dirty="0" smtClean="0"/>
              <a:t>Topic </a:t>
            </a:r>
            <a:r>
              <a:rPr lang="en-AU" dirty="0" err="1" smtClean="0"/>
              <a:t>appartenance</a:t>
            </a:r>
            <a:r>
              <a:rPr lang="en-AU" dirty="0" smtClean="0"/>
              <a:t>/cultural discrimination: the unpleasant sensation being observed as a possible terrorist</a:t>
            </a:r>
          </a:p>
          <a:p>
            <a:pPr lvl="1"/>
            <a:r>
              <a:rPr lang="en-AU" dirty="0" smtClean="0"/>
              <a:t>Topic of cultural identity: </a:t>
            </a:r>
            <a:r>
              <a:rPr lang="en-AU" dirty="0" err="1" smtClean="0"/>
              <a:t>Changez</a:t>
            </a:r>
            <a:r>
              <a:rPr lang="en-AU" dirty="0" smtClean="0"/>
              <a:t> is ashamed of being considered American</a:t>
            </a:r>
          </a:p>
          <a:p>
            <a:pPr lvl="1"/>
            <a:r>
              <a:rPr lang="en-AU" dirty="0" smtClean="0"/>
              <a:t>Topic of resentment toward USA: </a:t>
            </a:r>
            <a:r>
              <a:rPr lang="en-AU" dirty="0" err="1" smtClean="0"/>
              <a:t>Changez</a:t>
            </a:r>
            <a:r>
              <a:rPr lang="en-AU" dirty="0" smtClean="0"/>
              <a:t> smiles at the attack</a:t>
            </a:r>
          </a:p>
          <a:p>
            <a:r>
              <a:rPr lang="en-AU" dirty="0" smtClean="0"/>
              <a:t>Relevant words</a:t>
            </a:r>
          </a:p>
          <a:p>
            <a:pPr lvl="1"/>
            <a:r>
              <a:rPr lang="en-AU" i="1" dirty="0" smtClean="0"/>
              <a:t>Dreamier</a:t>
            </a:r>
            <a:r>
              <a:rPr lang="en-AU" dirty="0" smtClean="0"/>
              <a:t>: it refers to the </a:t>
            </a:r>
            <a:r>
              <a:rPr lang="en-AU" dirty="0" err="1" smtClean="0"/>
              <a:t>utopic</a:t>
            </a:r>
            <a:r>
              <a:rPr lang="en-AU" dirty="0" smtClean="0"/>
              <a:t> view of America</a:t>
            </a:r>
          </a:p>
          <a:p>
            <a:pPr lvl="1"/>
            <a:r>
              <a:rPr lang="en-AU" i="1" dirty="0" smtClean="0"/>
              <a:t>Foreign</a:t>
            </a:r>
            <a:r>
              <a:rPr lang="en-AU" dirty="0" smtClean="0"/>
              <a:t>: it refers to </a:t>
            </a:r>
            <a:r>
              <a:rPr lang="en-AU" dirty="0" err="1" smtClean="0"/>
              <a:t>Changez’s</a:t>
            </a:r>
            <a:r>
              <a:rPr lang="en-AU" dirty="0" smtClean="0"/>
              <a:t> unpleasant sensation of being a Pakistani in New York</a:t>
            </a:r>
          </a:p>
          <a:p>
            <a:pPr lvl="1"/>
            <a:r>
              <a:rPr lang="en-AU" i="1" dirty="0" smtClean="0"/>
              <a:t>Smiled</a:t>
            </a:r>
            <a:r>
              <a:rPr lang="en-AU" dirty="0" smtClean="0"/>
              <a:t>: it refers to </a:t>
            </a:r>
            <a:r>
              <a:rPr lang="en-AU" dirty="0" err="1" smtClean="0"/>
              <a:t>Changez’s</a:t>
            </a:r>
            <a:r>
              <a:rPr lang="en-AU" dirty="0" smtClean="0"/>
              <a:t> pleased reaction to the attack</a:t>
            </a:r>
          </a:p>
          <a:p>
            <a:pPr lvl="1"/>
            <a:r>
              <a:rPr lang="en-AU" i="1" dirty="0" smtClean="0"/>
              <a:t>Nostalgia</a:t>
            </a:r>
            <a:r>
              <a:rPr lang="en-AU" dirty="0" smtClean="0"/>
              <a:t>: it refers to America’s attitude to look at the past with pride</a:t>
            </a:r>
          </a:p>
          <a:p>
            <a:pPr lvl="1"/>
            <a:r>
              <a:rPr lang="en-AU" i="1" dirty="0" smtClean="0"/>
              <a:t>Grease</a:t>
            </a:r>
            <a:r>
              <a:rPr lang="en-AU" dirty="0" smtClean="0"/>
              <a:t>: it refers to a glorious view of  America's past</a:t>
            </a:r>
            <a:endParaRPr lang="en-AU" i="1" dirty="0" smtClean="0"/>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a:t>
            </a:r>
            <a:r>
              <a:rPr lang="it-IT" dirty="0" err="1" smtClean="0"/>
              <a:t>6</a:t>
            </a:r>
            <a:endParaRPr lang="it-IT" dirty="0"/>
          </a:p>
        </p:txBody>
      </p:sp>
      <p:sp>
        <p:nvSpPr>
          <p:cNvPr id="3" name="Segnaposto contenuto 2"/>
          <p:cNvSpPr>
            <a:spLocks noGrp="1"/>
          </p:cNvSpPr>
          <p:nvPr>
            <p:ph idx="1"/>
          </p:nvPr>
        </p:nvSpPr>
        <p:spPr/>
        <p:txBody>
          <a:bodyPr>
            <a:normAutofit fontScale="70000" lnSpcReduction="20000"/>
          </a:bodyPr>
          <a:lstStyle/>
          <a:p>
            <a:r>
              <a:rPr lang="it-IT" dirty="0" err="1" smtClean="0"/>
              <a:t>Function</a:t>
            </a:r>
            <a:endParaRPr lang="it-IT" dirty="0" smtClean="0"/>
          </a:p>
          <a:p>
            <a:pPr lvl="1"/>
            <a:r>
              <a:rPr lang="it-IT" dirty="0" err="1" smtClean="0"/>
              <a:t>To</a:t>
            </a:r>
            <a:r>
              <a:rPr lang="it-IT" dirty="0" smtClean="0"/>
              <a:t> exploit the </a:t>
            </a:r>
            <a:r>
              <a:rPr lang="it-IT" dirty="0" err="1" smtClean="0"/>
              <a:t>sentiment</a:t>
            </a:r>
            <a:r>
              <a:rPr lang="it-IT" dirty="0" smtClean="0"/>
              <a:t> </a:t>
            </a:r>
            <a:r>
              <a:rPr lang="it-IT" dirty="0" err="1" smtClean="0"/>
              <a:t>of</a:t>
            </a:r>
            <a:r>
              <a:rPr lang="it-IT" dirty="0" smtClean="0"/>
              <a:t> progressive </a:t>
            </a:r>
            <a:r>
              <a:rPr lang="it-IT" dirty="0" err="1" smtClean="0"/>
              <a:t>estrangement</a:t>
            </a:r>
            <a:r>
              <a:rPr lang="it-IT" dirty="0" smtClean="0"/>
              <a:t> </a:t>
            </a:r>
            <a:r>
              <a:rPr lang="it-IT" dirty="0" err="1" smtClean="0"/>
              <a:t>between</a:t>
            </a:r>
            <a:r>
              <a:rPr lang="it-IT" dirty="0" smtClean="0"/>
              <a:t> Erica/America and </a:t>
            </a:r>
            <a:r>
              <a:rPr lang="it-IT" dirty="0" err="1" smtClean="0"/>
              <a:t>Changez</a:t>
            </a:r>
            <a:endParaRPr lang="it-IT" dirty="0" smtClean="0"/>
          </a:p>
          <a:p>
            <a:pPr lvl="1"/>
            <a:endParaRPr lang="it-IT" dirty="0" smtClean="0"/>
          </a:p>
          <a:p>
            <a:r>
              <a:rPr lang="it-IT" dirty="0" err="1" smtClean="0"/>
              <a:t>Topics</a:t>
            </a:r>
            <a:endParaRPr lang="it-IT" dirty="0" smtClean="0"/>
          </a:p>
          <a:p>
            <a:pPr lvl="1"/>
            <a:r>
              <a:rPr lang="it-IT" dirty="0" err="1" smtClean="0"/>
              <a:t>Topic</a:t>
            </a:r>
            <a:r>
              <a:rPr lang="it-IT" dirty="0" smtClean="0"/>
              <a:t> </a:t>
            </a:r>
            <a:r>
              <a:rPr lang="it-IT" dirty="0" err="1" smtClean="0"/>
              <a:t>of</a:t>
            </a:r>
            <a:r>
              <a:rPr lang="it-IT" dirty="0" smtClean="0"/>
              <a:t> </a:t>
            </a:r>
            <a:r>
              <a:rPr lang="it-IT" dirty="0" err="1" smtClean="0"/>
              <a:t>estrangement</a:t>
            </a:r>
            <a:r>
              <a:rPr lang="it-IT" dirty="0" smtClean="0"/>
              <a:t>: </a:t>
            </a:r>
            <a:r>
              <a:rPr lang="it-IT" dirty="0" err="1" smtClean="0"/>
              <a:t>Changez</a:t>
            </a:r>
            <a:r>
              <a:rPr lang="it-IT" dirty="0" smtClean="0"/>
              <a:t> </a:t>
            </a:r>
            <a:r>
              <a:rPr lang="it-IT" dirty="0" err="1" smtClean="0"/>
              <a:t>is</a:t>
            </a:r>
            <a:r>
              <a:rPr lang="it-IT" dirty="0" smtClean="0"/>
              <a:t> </a:t>
            </a:r>
            <a:r>
              <a:rPr lang="it-IT" dirty="0" err="1" smtClean="0"/>
              <a:t>not</a:t>
            </a:r>
            <a:r>
              <a:rPr lang="it-IT" dirty="0" smtClean="0"/>
              <a:t> </a:t>
            </a:r>
            <a:r>
              <a:rPr lang="it-IT" dirty="0" err="1" smtClean="0"/>
              <a:t>able</a:t>
            </a:r>
            <a:r>
              <a:rPr lang="it-IT" dirty="0" smtClean="0"/>
              <a:t> </a:t>
            </a:r>
            <a:r>
              <a:rPr lang="it-IT" dirty="0" err="1" smtClean="0"/>
              <a:t>to</a:t>
            </a:r>
            <a:r>
              <a:rPr lang="it-IT" dirty="0" smtClean="0"/>
              <a:t> </a:t>
            </a:r>
            <a:r>
              <a:rPr lang="it-IT" dirty="0" err="1" smtClean="0"/>
              <a:t>keep</a:t>
            </a:r>
            <a:r>
              <a:rPr lang="it-IT" dirty="0" smtClean="0"/>
              <a:t> on </a:t>
            </a:r>
            <a:r>
              <a:rPr lang="it-IT" dirty="0" err="1" smtClean="0"/>
              <a:t>going</a:t>
            </a:r>
            <a:r>
              <a:rPr lang="it-IT" dirty="0" smtClean="0"/>
              <a:t> </a:t>
            </a:r>
            <a:r>
              <a:rPr lang="it-IT" dirty="0" err="1" smtClean="0"/>
              <a:t>with</a:t>
            </a:r>
            <a:r>
              <a:rPr lang="it-IT" dirty="0" smtClean="0"/>
              <a:t> </a:t>
            </a:r>
            <a:r>
              <a:rPr lang="it-IT" dirty="0" err="1" smtClean="0"/>
              <a:t>his</a:t>
            </a:r>
            <a:r>
              <a:rPr lang="it-IT" dirty="0" smtClean="0"/>
              <a:t> </a:t>
            </a:r>
            <a:r>
              <a:rPr lang="it-IT" dirty="0" err="1" smtClean="0"/>
              <a:t>relationship</a:t>
            </a:r>
            <a:r>
              <a:rPr lang="it-IT" dirty="0" smtClean="0"/>
              <a:t> </a:t>
            </a:r>
            <a:r>
              <a:rPr lang="it-IT" dirty="0" err="1" smtClean="0"/>
              <a:t>with</a:t>
            </a:r>
            <a:r>
              <a:rPr lang="it-IT" dirty="0" smtClean="0"/>
              <a:t> Erica/America and </a:t>
            </a:r>
            <a:r>
              <a:rPr lang="it-IT" dirty="0" err="1" smtClean="0"/>
              <a:t>Underwood</a:t>
            </a:r>
            <a:r>
              <a:rPr lang="it-IT" dirty="0" smtClean="0"/>
              <a:t> </a:t>
            </a:r>
            <a:r>
              <a:rPr lang="it-IT" dirty="0" err="1" smtClean="0"/>
              <a:t>Samson</a:t>
            </a:r>
            <a:endParaRPr lang="it-IT" dirty="0" smtClean="0"/>
          </a:p>
          <a:p>
            <a:pPr lvl="1"/>
            <a:r>
              <a:rPr lang="it-IT" dirty="0" err="1" smtClean="0"/>
              <a:t>Topic</a:t>
            </a:r>
            <a:r>
              <a:rPr lang="it-IT" dirty="0" smtClean="0"/>
              <a:t> </a:t>
            </a:r>
            <a:r>
              <a:rPr lang="it-IT" dirty="0" err="1" smtClean="0"/>
              <a:t>of</a:t>
            </a:r>
            <a:r>
              <a:rPr lang="it-IT" dirty="0" smtClean="0"/>
              <a:t> </a:t>
            </a:r>
            <a:r>
              <a:rPr lang="it-IT" dirty="0" err="1" smtClean="0"/>
              <a:t>patriotism</a:t>
            </a:r>
            <a:r>
              <a:rPr lang="it-IT" dirty="0" smtClean="0"/>
              <a:t>: </a:t>
            </a:r>
            <a:r>
              <a:rPr lang="it-IT" dirty="0" err="1" smtClean="0"/>
              <a:t>americans</a:t>
            </a:r>
            <a:r>
              <a:rPr lang="it-IT" dirty="0" smtClean="0"/>
              <a:t> and </a:t>
            </a:r>
            <a:r>
              <a:rPr lang="it-IT" dirty="0" err="1" smtClean="0"/>
              <a:t>flags</a:t>
            </a:r>
            <a:r>
              <a:rPr lang="it-IT" dirty="0" smtClean="0"/>
              <a:t>, </a:t>
            </a:r>
          </a:p>
          <a:p>
            <a:pPr lvl="1"/>
            <a:r>
              <a:rPr lang="it-IT" dirty="0" err="1" smtClean="0"/>
              <a:t>Topic</a:t>
            </a:r>
            <a:r>
              <a:rPr lang="it-IT" dirty="0" smtClean="0"/>
              <a:t> </a:t>
            </a:r>
            <a:r>
              <a:rPr lang="it-IT" dirty="0" err="1" smtClean="0"/>
              <a:t>of</a:t>
            </a:r>
            <a:r>
              <a:rPr lang="it-IT" dirty="0" smtClean="0"/>
              <a:t> cultural </a:t>
            </a:r>
            <a:r>
              <a:rPr lang="it-IT" dirty="0" err="1" smtClean="0"/>
              <a:t>identity</a:t>
            </a:r>
            <a:r>
              <a:rPr lang="it-IT" dirty="0" smtClean="0"/>
              <a:t>: </a:t>
            </a:r>
            <a:r>
              <a:rPr lang="it-IT" dirty="0" err="1" smtClean="0"/>
              <a:t>Changez</a:t>
            </a:r>
            <a:r>
              <a:rPr lang="it-IT" dirty="0" smtClean="0"/>
              <a:t> </a:t>
            </a:r>
            <a:r>
              <a:rPr lang="it-IT" dirty="0" err="1" smtClean="0"/>
              <a:t>grows</a:t>
            </a:r>
            <a:r>
              <a:rPr lang="it-IT" dirty="0" smtClean="0"/>
              <a:t> </a:t>
            </a:r>
            <a:r>
              <a:rPr lang="it-IT" dirty="0" err="1" smtClean="0"/>
              <a:t>his</a:t>
            </a:r>
            <a:r>
              <a:rPr lang="it-IT" dirty="0" smtClean="0"/>
              <a:t> </a:t>
            </a:r>
            <a:r>
              <a:rPr lang="it-IT" dirty="0" err="1" smtClean="0"/>
              <a:t>beard</a:t>
            </a:r>
            <a:r>
              <a:rPr lang="it-IT" dirty="0" smtClean="0"/>
              <a:t> </a:t>
            </a:r>
            <a:r>
              <a:rPr lang="it-IT" dirty="0" err="1" smtClean="0"/>
              <a:t>according</a:t>
            </a:r>
            <a:r>
              <a:rPr lang="it-IT" dirty="0" smtClean="0"/>
              <a:t> </a:t>
            </a:r>
            <a:r>
              <a:rPr lang="it-IT" dirty="0" err="1" smtClean="0"/>
              <a:t>to</a:t>
            </a:r>
            <a:r>
              <a:rPr lang="it-IT" dirty="0" smtClean="0"/>
              <a:t> </a:t>
            </a:r>
            <a:r>
              <a:rPr lang="it-IT" dirty="0" err="1" smtClean="0"/>
              <a:t>his</a:t>
            </a:r>
            <a:r>
              <a:rPr lang="it-IT" dirty="0" smtClean="0"/>
              <a:t> </a:t>
            </a:r>
            <a:r>
              <a:rPr lang="it-IT" dirty="0" err="1" smtClean="0"/>
              <a:t>newly</a:t>
            </a:r>
            <a:r>
              <a:rPr lang="it-IT" dirty="0" smtClean="0"/>
              <a:t> </a:t>
            </a:r>
            <a:r>
              <a:rPr lang="it-IT" dirty="0" err="1" smtClean="0"/>
              <a:t>found</a:t>
            </a:r>
            <a:r>
              <a:rPr lang="it-IT" dirty="0" smtClean="0"/>
              <a:t> </a:t>
            </a:r>
            <a:r>
              <a:rPr lang="it-IT" dirty="0" err="1" smtClean="0"/>
              <a:t>Muslim</a:t>
            </a:r>
            <a:r>
              <a:rPr lang="it-IT" dirty="0" smtClean="0"/>
              <a:t> </a:t>
            </a:r>
            <a:r>
              <a:rPr lang="it-IT" dirty="0" err="1" smtClean="0"/>
              <a:t>identity</a:t>
            </a:r>
            <a:endParaRPr lang="it-IT" dirty="0" smtClean="0"/>
          </a:p>
          <a:p>
            <a:pPr lvl="1"/>
            <a:r>
              <a:rPr lang="it-IT" dirty="0" err="1" smtClean="0"/>
              <a:t>Topic</a:t>
            </a:r>
            <a:r>
              <a:rPr lang="it-IT" dirty="0" smtClean="0"/>
              <a:t> </a:t>
            </a:r>
            <a:r>
              <a:rPr lang="it-IT" dirty="0" err="1" smtClean="0"/>
              <a:t>of</a:t>
            </a:r>
            <a:r>
              <a:rPr lang="it-IT" dirty="0" smtClean="0"/>
              <a:t> love </a:t>
            </a:r>
            <a:r>
              <a:rPr lang="it-IT" dirty="0" err="1" smtClean="0"/>
              <a:t>relationship</a:t>
            </a:r>
            <a:r>
              <a:rPr lang="it-IT" dirty="0" smtClean="0"/>
              <a:t>: </a:t>
            </a:r>
            <a:r>
              <a:rPr lang="it-IT" dirty="0" err="1" smtClean="0"/>
              <a:t>Changez</a:t>
            </a:r>
            <a:r>
              <a:rPr lang="it-IT" dirty="0" smtClean="0"/>
              <a:t> </a:t>
            </a:r>
            <a:r>
              <a:rPr lang="it-IT" dirty="0" err="1" smtClean="0"/>
              <a:t>fails</a:t>
            </a:r>
            <a:r>
              <a:rPr lang="it-IT" dirty="0" smtClean="0"/>
              <a:t> </a:t>
            </a:r>
            <a:r>
              <a:rPr lang="it-IT" dirty="0" err="1" smtClean="0"/>
              <a:t>having</a:t>
            </a:r>
            <a:r>
              <a:rPr lang="it-IT" dirty="0" smtClean="0"/>
              <a:t> sex  </a:t>
            </a:r>
            <a:r>
              <a:rPr lang="it-IT" dirty="0" err="1" smtClean="0"/>
              <a:t>with</a:t>
            </a:r>
            <a:r>
              <a:rPr lang="it-IT" dirty="0" smtClean="0"/>
              <a:t> Erica, </a:t>
            </a:r>
            <a:r>
              <a:rPr lang="it-IT" dirty="0" err="1" smtClean="0"/>
              <a:t>not</a:t>
            </a:r>
            <a:r>
              <a:rPr lang="it-IT" dirty="0" smtClean="0"/>
              <a:t> </a:t>
            </a:r>
            <a:r>
              <a:rPr lang="it-IT" dirty="0" err="1" smtClean="0"/>
              <a:t>being</a:t>
            </a:r>
            <a:r>
              <a:rPr lang="it-IT" dirty="0" smtClean="0"/>
              <a:t> </a:t>
            </a:r>
            <a:r>
              <a:rPr lang="it-IT" dirty="0" err="1" smtClean="0"/>
              <a:t>able</a:t>
            </a:r>
            <a:r>
              <a:rPr lang="it-IT" dirty="0" smtClean="0"/>
              <a:t> </a:t>
            </a:r>
            <a:r>
              <a:rPr lang="it-IT" dirty="0" err="1" smtClean="0"/>
              <a:t>to</a:t>
            </a:r>
            <a:r>
              <a:rPr lang="it-IT" dirty="0" smtClean="0"/>
              <a:t> </a:t>
            </a:r>
            <a:r>
              <a:rPr lang="it-IT" dirty="0" err="1" smtClean="0"/>
              <a:t>get</a:t>
            </a:r>
            <a:r>
              <a:rPr lang="it-IT" dirty="0" smtClean="0"/>
              <a:t> in </a:t>
            </a:r>
            <a:r>
              <a:rPr lang="it-IT" dirty="0" err="1" smtClean="0"/>
              <a:t>touch</a:t>
            </a:r>
            <a:r>
              <a:rPr lang="it-IT" dirty="0" smtClean="0"/>
              <a:t> </a:t>
            </a:r>
            <a:r>
              <a:rPr lang="it-IT" dirty="0" err="1" smtClean="0"/>
              <a:t>with</a:t>
            </a:r>
            <a:r>
              <a:rPr lang="it-IT" dirty="0" smtClean="0"/>
              <a:t> </a:t>
            </a:r>
            <a:r>
              <a:rPr lang="it-IT" dirty="0" err="1" smtClean="0"/>
              <a:t>her</a:t>
            </a:r>
            <a:endParaRPr lang="it-IT" dirty="0" smtClean="0"/>
          </a:p>
          <a:p>
            <a:r>
              <a:rPr lang="it-IT" dirty="0" err="1" smtClean="0"/>
              <a:t>Relevant</a:t>
            </a:r>
            <a:r>
              <a:rPr lang="it-IT" dirty="0" smtClean="0"/>
              <a:t> </a:t>
            </a:r>
            <a:r>
              <a:rPr lang="it-IT" dirty="0" err="1" smtClean="0"/>
              <a:t>words</a:t>
            </a:r>
            <a:endParaRPr lang="it-IT" dirty="0" smtClean="0"/>
          </a:p>
          <a:p>
            <a:pPr lvl="1"/>
            <a:r>
              <a:rPr lang="it-IT" i="1" dirty="0" smtClean="0"/>
              <a:t>The </a:t>
            </a:r>
            <a:r>
              <a:rPr lang="it-IT" i="1" dirty="0" err="1" smtClean="0"/>
              <a:t>mightest</a:t>
            </a:r>
            <a:r>
              <a:rPr lang="it-IT" i="1" dirty="0" smtClean="0"/>
              <a:t> </a:t>
            </a:r>
            <a:r>
              <a:rPr lang="it-IT" i="1" dirty="0" err="1" smtClean="0"/>
              <a:t>civilization</a:t>
            </a:r>
            <a:r>
              <a:rPr lang="it-IT" i="1" dirty="0" smtClean="0"/>
              <a:t> the world </a:t>
            </a:r>
            <a:r>
              <a:rPr lang="it-IT" i="1" dirty="0" err="1" smtClean="0"/>
              <a:t>has</a:t>
            </a:r>
            <a:r>
              <a:rPr lang="it-IT" i="1" dirty="0" smtClean="0"/>
              <a:t> </a:t>
            </a:r>
            <a:r>
              <a:rPr lang="it-IT" i="1" dirty="0" err="1" smtClean="0"/>
              <a:t>ever</a:t>
            </a:r>
            <a:r>
              <a:rPr lang="it-IT" i="1" dirty="0" smtClean="0"/>
              <a:t> </a:t>
            </a:r>
            <a:r>
              <a:rPr lang="it-IT" i="1" dirty="0" err="1" smtClean="0"/>
              <a:t>known</a:t>
            </a:r>
            <a:r>
              <a:rPr lang="it-IT" dirty="0" smtClean="0"/>
              <a:t>: </a:t>
            </a:r>
            <a:r>
              <a:rPr lang="it-IT" dirty="0" err="1" smtClean="0"/>
              <a:t>it</a:t>
            </a:r>
            <a:r>
              <a:rPr lang="it-IT" dirty="0" smtClean="0"/>
              <a:t> </a:t>
            </a:r>
            <a:r>
              <a:rPr lang="it-IT" dirty="0" err="1" smtClean="0"/>
              <a:t>refers</a:t>
            </a:r>
            <a:r>
              <a:rPr lang="it-IT" dirty="0" smtClean="0"/>
              <a:t> </a:t>
            </a:r>
            <a:r>
              <a:rPr lang="it-IT" dirty="0" err="1" smtClean="0"/>
              <a:t>to</a:t>
            </a:r>
            <a:r>
              <a:rPr lang="it-IT" dirty="0" smtClean="0"/>
              <a:t> American </a:t>
            </a:r>
            <a:r>
              <a:rPr lang="it-IT" dirty="0" err="1" smtClean="0"/>
              <a:t>narcisism</a:t>
            </a:r>
            <a:r>
              <a:rPr lang="it-IT" dirty="0" smtClean="0"/>
              <a:t> and </a:t>
            </a:r>
            <a:r>
              <a:rPr lang="it-IT" dirty="0" err="1" smtClean="0"/>
              <a:t>egocentrism</a:t>
            </a:r>
            <a:r>
              <a:rPr lang="it-IT" dirty="0" smtClean="0"/>
              <a:t> </a:t>
            </a:r>
            <a:endParaRPr lang="it-IT" i="1" dirty="0" smtClean="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Chapter</a:t>
            </a:r>
            <a:r>
              <a:rPr lang="it-IT" dirty="0" smtClean="0"/>
              <a:t> </a:t>
            </a:r>
            <a:r>
              <a:rPr lang="it-IT" dirty="0" err="1" smtClean="0"/>
              <a:t>7</a:t>
            </a:r>
            <a:endParaRPr lang="it-IT" dirty="0"/>
          </a:p>
        </p:txBody>
      </p:sp>
      <p:sp>
        <p:nvSpPr>
          <p:cNvPr id="3" name="Segnaposto contenuto 2"/>
          <p:cNvSpPr>
            <a:spLocks noGrp="1"/>
          </p:cNvSpPr>
          <p:nvPr>
            <p:ph idx="1"/>
          </p:nvPr>
        </p:nvSpPr>
        <p:spPr>
          <a:xfrm>
            <a:off x="914400" y="1735137"/>
            <a:ext cx="7313613" cy="4457009"/>
          </a:xfrm>
        </p:spPr>
        <p:txBody>
          <a:bodyPr>
            <a:normAutofit fontScale="62500" lnSpcReduction="20000"/>
          </a:bodyPr>
          <a:lstStyle/>
          <a:p>
            <a:r>
              <a:rPr lang="en-GB" dirty="0" smtClean="0"/>
              <a:t>Function</a:t>
            </a:r>
          </a:p>
          <a:p>
            <a:pPr lvl="1"/>
            <a:r>
              <a:rPr lang="en-GB" dirty="0" smtClean="0"/>
              <a:t>To exploit the final breach of </a:t>
            </a:r>
            <a:r>
              <a:rPr lang="en-GB" dirty="0" err="1" smtClean="0"/>
              <a:t>Changez’s</a:t>
            </a:r>
            <a:r>
              <a:rPr lang="en-GB" dirty="0" smtClean="0"/>
              <a:t> attempt to rebuild a relationship with America </a:t>
            </a:r>
          </a:p>
          <a:p>
            <a:r>
              <a:rPr lang="en-GB" dirty="0" smtClean="0"/>
              <a:t>Topics</a:t>
            </a:r>
          </a:p>
          <a:p>
            <a:pPr lvl="1"/>
            <a:r>
              <a:rPr lang="en-GB" dirty="0" smtClean="0"/>
              <a:t>Lahore being bombed after the attack</a:t>
            </a:r>
          </a:p>
          <a:p>
            <a:pPr lvl="1"/>
            <a:r>
              <a:rPr lang="en-GB" dirty="0" smtClean="0"/>
              <a:t>Topic of identity: Con his work and pretends to be the </a:t>
            </a:r>
            <a:r>
              <a:rPr lang="en-GB" dirty="0" err="1" smtClean="0"/>
              <a:t>Newyorker</a:t>
            </a:r>
            <a:r>
              <a:rPr lang="en-GB" dirty="0" smtClean="0"/>
              <a:t> he felt to be in the beginning. Jim encourages him to “</a:t>
            </a:r>
            <a:r>
              <a:rPr lang="en-GB" i="1" dirty="0" smtClean="0"/>
              <a:t>focus on the fundamentals”</a:t>
            </a:r>
          </a:p>
          <a:p>
            <a:pPr lvl="1"/>
            <a:r>
              <a:rPr lang="en-GB" dirty="0" smtClean="0"/>
              <a:t>Topic of identity: </a:t>
            </a:r>
            <a:r>
              <a:rPr lang="en-GB" dirty="0" err="1" smtClean="0"/>
              <a:t>Changez</a:t>
            </a:r>
            <a:r>
              <a:rPr lang="en-GB" dirty="0" smtClean="0"/>
              <a:t> pretends to be Chris in order to have sex with Erica: this stands for him trying to conform to the stereotypical American in order to accomplish pleasure</a:t>
            </a:r>
          </a:p>
          <a:p>
            <a:pPr lvl="1"/>
            <a:r>
              <a:rPr lang="en-GB" dirty="0" smtClean="0"/>
              <a:t>Topic of religious faith: </a:t>
            </a:r>
            <a:r>
              <a:rPr lang="en-GB" dirty="0" err="1" smtClean="0"/>
              <a:t>Changez</a:t>
            </a:r>
            <a:r>
              <a:rPr lang="en-GB" dirty="0" smtClean="0"/>
              <a:t> feels closer and closer to the people who are attacked by the US</a:t>
            </a:r>
          </a:p>
          <a:p>
            <a:pPr lvl="1"/>
            <a:r>
              <a:rPr lang="en-GB" dirty="0" smtClean="0"/>
              <a:t>Topic of fundamentalism: he watches Afghanistan being attacked and gets drunk, he gets late to work: failed both religious fundamentalism and financial fundamentalism</a:t>
            </a:r>
          </a:p>
          <a:p>
            <a:r>
              <a:rPr lang="en-GB" dirty="0" smtClean="0"/>
              <a:t>Relevant words</a:t>
            </a:r>
          </a:p>
          <a:p>
            <a:pPr lvl="1"/>
            <a:r>
              <a:rPr lang="en-GB" i="1" dirty="0" smtClean="0"/>
              <a:t>Focus on the fundamentals</a:t>
            </a:r>
            <a:r>
              <a:rPr lang="en-GB" dirty="0" smtClean="0"/>
              <a:t>: it refers to Underwood Samson guiding principle </a:t>
            </a:r>
          </a:p>
          <a:p>
            <a:pPr lvl="1"/>
            <a:r>
              <a:rPr lang="en-GB" i="1" dirty="0" smtClean="0"/>
              <a:t>Predatory</a:t>
            </a:r>
            <a:r>
              <a:rPr lang="en-GB" dirty="0" smtClean="0"/>
              <a:t>: it refers to aggressive attitude he finds typical of American people</a:t>
            </a:r>
            <a:endParaRPr lang="en-GB" i="1" dirty="0" smtClean="0"/>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alamaio">
  <a:themeElements>
    <a:clrScheme name="Calamaio">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Calamaio">
      <a:majorFont>
        <a:latin typeface="Goudy Old Style"/>
        <a:ea typeface=""/>
        <a:cs typeface=""/>
        <a:font script="Jpan" typeface="ＭＳ Ｐ明朝"/>
      </a:majorFont>
      <a:minorFont>
        <a:latin typeface="Goudy Old Style"/>
        <a:ea typeface=""/>
        <a:cs typeface=""/>
        <a:font script="Jpan" typeface="ＭＳ Ｐ明朝"/>
      </a:minorFont>
    </a:fontScheme>
    <a:fmtScheme name="Calamaio">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Calamaio.thmx</Template>
  <TotalTime>203</TotalTime>
  <Words>1657</Words>
  <Application>Microsoft Macintosh PowerPoint</Application>
  <PresentationFormat>Presentazione su schermo (4:3)</PresentationFormat>
  <Paragraphs>161</Paragraphs>
  <Slides>15</Slides>
  <Notes>0</Notes>
  <HiddenSlides>0</HiddenSlides>
  <MMClips>0</MMClips>
  <ScaleCrop>false</ScaleCrop>
  <HeadingPairs>
    <vt:vector size="4" baseType="variant">
      <vt:variant>
        <vt:lpstr>Modello struttura</vt:lpstr>
      </vt:variant>
      <vt:variant>
        <vt:i4>1</vt:i4>
      </vt:variant>
      <vt:variant>
        <vt:lpstr>Titoli diapositive</vt:lpstr>
      </vt:variant>
      <vt:variant>
        <vt:i4>15</vt:i4>
      </vt:variant>
    </vt:vector>
  </HeadingPairs>
  <TitlesOfParts>
    <vt:vector size="16" baseType="lpstr">
      <vt:lpstr>Calamaio</vt:lpstr>
      <vt:lpstr>M. Hamid - The Reluctant Fundamentalist</vt:lpstr>
      <vt:lpstr>Aims and objectives</vt:lpstr>
      <vt:lpstr>Chapter 1</vt:lpstr>
      <vt:lpstr>Chapter 2</vt:lpstr>
      <vt:lpstr>Chapter 3</vt:lpstr>
      <vt:lpstr>Chapter 4</vt:lpstr>
      <vt:lpstr>Chapter 5</vt:lpstr>
      <vt:lpstr>Chapter 6</vt:lpstr>
      <vt:lpstr>Chapter 7</vt:lpstr>
      <vt:lpstr>Chapter 8</vt:lpstr>
      <vt:lpstr>Chapter 9 </vt:lpstr>
      <vt:lpstr>Chapter 10</vt:lpstr>
      <vt:lpstr>Chapter 11</vt:lpstr>
      <vt:lpstr>Chapter 12</vt:lpstr>
      <vt:lpstr>Key Word: Fundamentalism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 Hamid - The Reluctant Fundamentalist</dc:title>
  <dc:creator>Leonardo Santini</dc:creator>
  <cp:lastModifiedBy>Leonardo Santini</cp:lastModifiedBy>
  <cp:revision>12</cp:revision>
  <dcterms:created xsi:type="dcterms:W3CDTF">2014-10-13T19:25:34Z</dcterms:created>
  <dcterms:modified xsi:type="dcterms:W3CDTF">2014-10-13T19:51:37Z</dcterms:modified>
</cp:coreProperties>
</file>