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47.xml" ContentType="application/vnd.openxmlformats-officedocument.presentationml.slide+xml"/>
  <Override PartName="/ppt/slides/slide4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2" r:id="rId1"/>
  </p:sldMasterIdLst>
  <p:sldIdLst>
    <p:sldId id="256" r:id="rId2"/>
    <p:sldId id="292" r:id="rId3"/>
    <p:sldId id="322" r:id="rId4"/>
    <p:sldId id="323" r:id="rId5"/>
    <p:sldId id="324" r:id="rId6"/>
    <p:sldId id="325" r:id="rId7"/>
    <p:sldId id="326" r:id="rId8"/>
    <p:sldId id="347" r:id="rId9"/>
    <p:sldId id="327" r:id="rId10"/>
    <p:sldId id="328" r:id="rId11"/>
    <p:sldId id="329" r:id="rId12"/>
    <p:sldId id="330" r:id="rId13"/>
    <p:sldId id="331" r:id="rId14"/>
    <p:sldId id="348" r:id="rId15"/>
    <p:sldId id="340" r:id="rId16"/>
    <p:sldId id="341" r:id="rId17"/>
    <p:sldId id="342" r:id="rId18"/>
    <p:sldId id="343" r:id="rId19"/>
    <p:sldId id="344" r:id="rId20"/>
    <p:sldId id="346" r:id="rId21"/>
    <p:sldId id="257" r:id="rId22"/>
    <p:sldId id="293" r:id="rId23"/>
    <p:sldId id="294" r:id="rId24"/>
    <p:sldId id="295" r:id="rId25"/>
    <p:sldId id="296" r:id="rId26"/>
    <p:sldId id="320" r:id="rId27"/>
    <p:sldId id="297" r:id="rId28"/>
    <p:sldId id="298" r:id="rId29"/>
    <p:sldId id="299" r:id="rId30"/>
    <p:sldId id="300" r:id="rId31"/>
    <p:sldId id="301" r:id="rId32"/>
    <p:sldId id="321" r:id="rId33"/>
    <p:sldId id="302" r:id="rId34"/>
    <p:sldId id="303" r:id="rId35"/>
    <p:sldId id="304" r:id="rId36"/>
    <p:sldId id="305" r:id="rId37"/>
    <p:sldId id="345" r:id="rId38"/>
    <p:sldId id="349" r:id="rId39"/>
    <p:sldId id="350" r:id="rId40"/>
    <p:sldId id="351" r:id="rId41"/>
    <p:sldId id="352" r:id="rId42"/>
    <p:sldId id="353" r:id="rId43"/>
    <p:sldId id="354" r:id="rId44"/>
    <p:sldId id="360" r:id="rId45"/>
    <p:sldId id="355" r:id="rId46"/>
    <p:sldId id="356" r:id="rId47"/>
    <p:sldId id="357" r:id="rId48"/>
    <p:sldId id="358" r:id="rId49"/>
    <p:sldId id="359" r:id="rId5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29" d="100"/>
          <a:sy n="129" d="100"/>
        </p:scale>
        <p:origin x="-176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E69A5D9-3288-CD42-991C-7A81452F1C25}"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943E536-A972-1348-AA2F-8AAF2261AF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9A5D9-3288-CD42-991C-7A81452F1C25}" type="datetimeFigureOut">
              <a:rPr lang="it-IT" smtClean="0"/>
              <a:pPr/>
              <a:t>10-11-2014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3E536-A972-1348-AA2F-8AAF2261AF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 name="Titolo 37"/>
          <p:cNvSpPr>
            <a:spLocks noGrp="1"/>
          </p:cNvSpPr>
          <p:nvPr>
            <p:ph type="ctrTitle"/>
          </p:nvPr>
        </p:nvSpPr>
        <p:spPr/>
        <p:txBody>
          <a:bodyPr>
            <a:normAutofit fontScale="90000"/>
          </a:bodyPr>
          <a:lstStyle/>
          <a:p>
            <a:r>
              <a:rPr lang="it-IT" dirty="0" err="1" smtClean="0"/>
              <a:t>Moshin</a:t>
            </a:r>
            <a:r>
              <a:rPr lang="it-IT" dirty="0" smtClean="0"/>
              <a:t> Hamid </a:t>
            </a:r>
            <a:r>
              <a:rPr lang="it-IT" dirty="0" err="1" smtClean="0"/>
              <a:t>–</a:t>
            </a:r>
            <a:r>
              <a:rPr lang="it-IT" dirty="0" smtClean="0"/>
              <a:t> The </a:t>
            </a:r>
            <a:r>
              <a:rPr lang="it-IT" dirty="0" err="1" smtClean="0"/>
              <a:t>Reluctant</a:t>
            </a:r>
            <a:r>
              <a:rPr lang="it-IT" dirty="0" smtClean="0"/>
              <a:t> </a:t>
            </a:r>
            <a:r>
              <a:rPr lang="it-IT" dirty="0" err="1" smtClean="0"/>
              <a:t>Fundamentalist</a:t>
            </a:r>
            <a:r>
              <a:rPr lang="it-IT" dirty="0" smtClean="0"/>
              <a:t/>
            </a:r>
            <a:br>
              <a:rPr lang="it-IT" dirty="0" smtClean="0"/>
            </a:br>
            <a:endParaRPr lang="it-IT" dirty="0"/>
          </a:p>
        </p:txBody>
      </p:sp>
      <p:sp>
        <p:nvSpPr>
          <p:cNvPr id="39" name="Sottotitolo 38"/>
          <p:cNvSpPr>
            <a:spLocks noGrp="1"/>
          </p:cNvSpPr>
          <p:nvPr>
            <p:ph type="subTitle" idx="1"/>
          </p:nvPr>
        </p:nvSpPr>
        <p:spPr/>
        <p:txBody>
          <a:bodyPr>
            <a:normAutofit/>
          </a:bodyPr>
          <a:lstStyle/>
          <a:p>
            <a:r>
              <a:rPr lang="it-IT" sz="3600" dirty="0" err="1" smtClean="0"/>
              <a:t>Language</a:t>
            </a:r>
            <a:r>
              <a:rPr lang="it-IT" sz="3600" dirty="0" smtClean="0"/>
              <a:t> </a:t>
            </a:r>
            <a:r>
              <a:rPr lang="it-IT" sz="3600" dirty="0" err="1" smtClean="0"/>
              <a:t>Analysis</a:t>
            </a:r>
            <a:endParaRPr lang="it-IT" sz="3600"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1" kern="1200" dirty="0" err="1" smtClean="0">
                          <a:solidFill>
                            <a:schemeClr val="lt1"/>
                          </a:solidFill>
                          <a:latin typeface="+mn-lt"/>
                          <a:ea typeface="+mn-ea"/>
                          <a:cs typeface="+mn-cs"/>
                        </a:rPr>
                        <a:t>Then</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hesitantly</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because</a:t>
                      </a:r>
                      <a:r>
                        <a:rPr lang="it-IT" sz="1800" b="1" kern="1200" dirty="0" smtClean="0">
                          <a:solidFill>
                            <a:schemeClr val="lt1"/>
                          </a:solidFill>
                          <a:latin typeface="+mn-lt"/>
                          <a:ea typeface="+mn-ea"/>
                          <a:cs typeface="+mn-cs"/>
                        </a:rPr>
                        <a:t> I </a:t>
                      </a:r>
                      <a:r>
                        <a:rPr lang="it-IT" sz="1800" b="1" kern="1200" dirty="0" err="1" smtClean="0">
                          <a:solidFill>
                            <a:schemeClr val="lt1"/>
                          </a:solidFill>
                          <a:latin typeface="+mn-lt"/>
                          <a:ea typeface="+mn-ea"/>
                          <a:cs typeface="+mn-cs"/>
                        </a:rPr>
                        <a:t>did</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not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wish</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be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too</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forward</a:t>
                      </a:r>
                      <a:r>
                        <a:rPr lang="it-IT" sz="1800" b="1" kern="1200" dirty="0" smtClean="0">
                          <a:solidFill>
                            <a:schemeClr val="lt1"/>
                          </a:solidFill>
                          <a:latin typeface="+mn-lt"/>
                          <a:ea typeface="+mn-ea"/>
                          <a:cs typeface="+mn-cs"/>
                        </a:rPr>
                        <a:t>, I </a:t>
                      </a:r>
                      <a:r>
                        <a:rPr lang="it-IT" sz="1800" b="1" kern="1200" dirty="0" err="1" smtClean="0">
                          <a:solidFill>
                            <a:schemeClr val="lt1"/>
                          </a:solidFill>
                          <a:latin typeface="+mn-lt"/>
                          <a:ea typeface="+mn-ea"/>
                          <a:cs typeface="+mn-cs"/>
                        </a:rPr>
                        <a:t>asked</a:t>
                      </a:r>
                      <a:r>
                        <a:rPr lang="it-IT" sz="1800" b="1" kern="1200" dirty="0" smtClean="0">
                          <a:solidFill>
                            <a:schemeClr val="lt1"/>
                          </a:solidFill>
                          <a:latin typeface="+mn-lt"/>
                          <a:ea typeface="+mn-ea"/>
                          <a:cs typeface="+mn-cs"/>
                        </a:rPr>
                        <a:t>, «And </a:t>
                      </a:r>
                      <a:r>
                        <a:rPr lang="it-IT" sz="1800" b="1" kern="1200" dirty="0" err="1" smtClean="0">
                          <a:solidFill>
                            <a:schemeClr val="lt1"/>
                          </a:solidFill>
                          <a:latin typeface="+mn-lt"/>
                          <a:ea typeface="+mn-ea"/>
                          <a:cs typeface="+mn-cs"/>
                        </a:rPr>
                        <a:t>you</a:t>
                      </a:r>
                      <a:r>
                        <a:rPr lang="it-IT" sz="1800" b="1" kern="1200" dirty="0" smtClean="0">
                          <a:solidFill>
                            <a:schemeClr val="lt1"/>
                          </a:solidFill>
                          <a:latin typeface="+mn-lt"/>
                          <a:ea typeface="+mn-ea"/>
                          <a:cs typeface="+mn-cs"/>
                        </a:rPr>
                        <a:t>, do </a:t>
                      </a:r>
                      <a:r>
                        <a:rPr lang="it-IT" sz="1800" b="1" kern="1200" dirty="0" err="1" smtClean="0">
                          <a:solidFill>
                            <a:schemeClr val="lt1"/>
                          </a:solidFill>
                          <a:latin typeface="+mn-lt"/>
                          <a:ea typeface="+mn-ea"/>
                          <a:cs typeface="+mn-cs"/>
                        </a:rPr>
                        <a:t>you</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feel</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solid</a:t>
                      </a:r>
                      <a:r>
                        <a:rPr lang="it-IT" sz="1800" b="1" kern="1200" dirty="0" smtClean="0">
                          <a:solidFill>
                            <a:schemeClr val="lt1"/>
                          </a:solidFill>
                          <a:latin typeface="+mn-lt"/>
                          <a:ea typeface="+mn-ea"/>
                          <a:cs typeface="+mn-cs"/>
                        </a:rPr>
                        <a:t>?».</a:t>
                      </a:r>
                      <a:r>
                        <a:rPr lang="it-IT" sz="1800" b="1" kern="1200" baseline="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She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considered</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this</a:t>
                      </a:r>
                      <a:r>
                        <a:rPr lang="it-IT" sz="1800" b="1" kern="1200" dirty="0" smtClean="0">
                          <a:solidFill>
                            <a:schemeClr val="lt1"/>
                          </a:solidFill>
                          <a:latin typeface="+mn-lt"/>
                          <a:ea typeface="+mn-ea"/>
                          <a:cs typeface="+mn-cs"/>
                        </a:rPr>
                        <a:t> and </a:t>
                      </a:r>
                      <a:r>
                        <a:rPr lang="it-IT" sz="1800" b="1" kern="1200" dirty="0" err="1" smtClean="0">
                          <a:solidFill>
                            <a:schemeClr val="lt1"/>
                          </a:solidFill>
                          <a:latin typeface="+mn-lt"/>
                          <a:ea typeface="+mn-ea"/>
                          <a:cs typeface="+mn-cs"/>
                        </a:rPr>
                        <a:t>said</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with</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what</a:t>
                      </a:r>
                      <a:r>
                        <a:rPr lang="it-IT" sz="1800" b="1" kern="1200" dirty="0" smtClean="0">
                          <a:solidFill>
                            <a:schemeClr val="lt1"/>
                          </a:solidFill>
                          <a:latin typeface="+mn-lt"/>
                          <a:ea typeface="+mn-ea"/>
                          <a:cs typeface="+mn-cs"/>
                        </a:rPr>
                        <a:t> I </a:t>
                      </a:r>
                      <a:r>
                        <a:rPr lang="it-IT" sz="1800" b="1" kern="1200" dirty="0" err="1" smtClean="0">
                          <a:solidFill>
                            <a:schemeClr val="lt1"/>
                          </a:solidFill>
                          <a:latin typeface="+mn-lt"/>
                          <a:ea typeface="+mn-ea"/>
                          <a:cs typeface="+mn-cs"/>
                        </a:rPr>
                        <a:t>thought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was</a:t>
                      </a:r>
                      <a:r>
                        <a:rPr lang="it-IT" sz="1800" b="1" kern="1200" dirty="0" smtClean="0">
                          <a:solidFill>
                            <a:schemeClr val="lt1"/>
                          </a:solidFill>
                          <a:latin typeface="+mn-lt"/>
                          <a:ea typeface="+mn-ea"/>
                          <a:cs typeface="+mn-cs"/>
                        </a:rPr>
                        <a:t> a trace </a:t>
                      </a:r>
                      <a:r>
                        <a:rPr lang="it-IT" sz="1800" b="1" kern="1200" dirty="0" err="1" smtClean="0">
                          <a:solidFill>
                            <a:schemeClr val="lt1"/>
                          </a:solidFill>
                          <a:latin typeface="+mn-lt"/>
                          <a:ea typeface="+mn-ea"/>
                          <a:cs typeface="+mn-cs"/>
                        </a:rPr>
                        <a:t>of</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sadness</a:t>
                      </a:r>
                      <a:r>
                        <a:rPr lang="it-IT" sz="1800" b="1" kern="1200" dirty="0" smtClean="0">
                          <a:solidFill>
                            <a:schemeClr val="lt1"/>
                          </a:solidFill>
                          <a:latin typeface="+mn-lt"/>
                          <a:ea typeface="+mn-ea"/>
                          <a:cs typeface="+mn-cs"/>
                        </a:rPr>
                        <a:t> in </a:t>
                      </a:r>
                      <a:r>
                        <a:rPr lang="it-IT" sz="1800" b="1" kern="1200" dirty="0" err="1" smtClean="0">
                          <a:solidFill>
                            <a:schemeClr val="lt1"/>
                          </a:solidFill>
                          <a:latin typeface="+mn-lt"/>
                          <a:ea typeface="+mn-ea"/>
                          <a:cs typeface="+mn-cs"/>
                        </a:rPr>
                        <a:t>her</a:t>
                      </a:r>
                      <a:r>
                        <a:rPr lang="it-IT" sz="1800" b="1" kern="1200" dirty="0" smtClean="0">
                          <a:solidFill>
                            <a:schemeClr val="lt1"/>
                          </a:solidFill>
                          <a:latin typeface="+mn-lt"/>
                          <a:ea typeface="+mn-ea"/>
                          <a:cs typeface="+mn-cs"/>
                        </a:rPr>
                        <a:t> voice, «</a:t>
                      </a:r>
                      <a:r>
                        <a:rPr lang="it-IT" sz="1800" b="1" kern="1200" dirty="0" err="1" smtClean="0">
                          <a:solidFill>
                            <a:schemeClr val="lt1"/>
                          </a:solidFill>
                          <a:latin typeface="+mn-lt"/>
                          <a:ea typeface="+mn-ea"/>
                          <a:cs typeface="+mn-cs"/>
                        </a:rPr>
                        <a:t>Sometimes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but</a:t>
                      </a:r>
                      <a:r>
                        <a:rPr lang="it-IT" sz="1800" b="1" kern="1200" dirty="0" smtClean="0">
                          <a:solidFill>
                            <a:schemeClr val="lt1"/>
                          </a:solidFill>
                          <a:latin typeface="+mn-lt"/>
                          <a:ea typeface="+mn-ea"/>
                          <a:cs typeface="+mn-cs"/>
                        </a:rPr>
                        <a:t> no, </a:t>
                      </a:r>
                      <a:r>
                        <a:rPr lang="it-IT" sz="1800" b="1" kern="1200" dirty="0" err="1" smtClean="0">
                          <a:solidFill>
                            <a:schemeClr val="lt1"/>
                          </a:solidFill>
                          <a:latin typeface="+mn-lt"/>
                          <a:ea typeface="+mn-ea"/>
                          <a:cs typeface="+mn-cs"/>
                        </a:rPr>
                        <a:t>not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really</a:t>
                      </a:r>
                      <a:r>
                        <a:rPr lang="it-IT" sz="1800" b="1" kern="1200" dirty="0" smtClean="0">
                          <a:solidFill>
                            <a:schemeClr val="lt1"/>
                          </a:solidFill>
                          <a:latin typeface="+mn-lt"/>
                          <a:ea typeface="+mn-ea"/>
                          <a:cs typeface="+mn-cs"/>
                        </a:rPr>
                        <a:t>.»</a:t>
                      </a:r>
                      <a:endParaRPr lang="it-IT" dirty="0"/>
                    </a:p>
                  </a:txBody>
                  <a:tcPr/>
                </a:tc>
                <a:tc>
                  <a:txBody>
                    <a:bodyPr/>
                    <a:lstStyle/>
                    <a:p>
                      <a:r>
                        <a:rPr lang="it-IT" sz="1800" b="1" kern="1200" dirty="0" smtClean="0">
                          <a:solidFill>
                            <a:schemeClr val="lt1"/>
                          </a:solidFill>
                          <a:latin typeface="+mn-lt"/>
                          <a:ea typeface="+mn-ea"/>
                          <a:cs typeface="+mn-cs"/>
                        </a:rPr>
                        <a:t>“Poi, esitante perché non volevo sembrarle troppo sfacciato, domandai: «E tu, ti senti solida?»Lei ci rifletté e disse, con quella che mi parve una traccia di tristezza nella voce: «A volte, però no, direi di no».”</a:t>
                      </a:r>
                      <a:endParaRPr lang="it-IT" dirty="0"/>
                    </a:p>
                  </a:txBody>
                  <a:tcPr/>
                </a:tc>
              </a:tr>
            </a:tbl>
          </a:graphicData>
        </a:graphic>
      </p:graphicFrame>
      <p:sp>
        <p:nvSpPr>
          <p:cNvPr id="6" name="CasellaDiTesto 5"/>
          <p:cNvSpPr txBox="1"/>
          <p:nvPr/>
        </p:nvSpPr>
        <p:spPr>
          <a:xfrm>
            <a:off x="457200" y="2596911"/>
            <a:ext cx="8229600" cy="3108544"/>
          </a:xfrm>
          <a:prstGeom prst="rect">
            <a:avLst/>
          </a:prstGeom>
          <a:noFill/>
        </p:spPr>
        <p:txBody>
          <a:bodyPr wrap="square" rtlCol="0">
            <a:spAutoFit/>
          </a:bodyPr>
          <a:lstStyle/>
          <a:p>
            <a:r>
              <a:rPr lang="en-GB" sz="1400" dirty="0" smtClean="0"/>
              <a:t>This quotation ha been selected due to its reference to Erica’s psychological description. In this case indeed, comes to surface one of her most peculiar characteristics: her fragility.</a:t>
            </a:r>
          </a:p>
          <a:p>
            <a:endParaRPr lang="en-GB" sz="1400" dirty="0" smtClean="0">
              <a:solidFill>
                <a:srgbClr val="000000"/>
              </a:solidFill>
            </a:endParaRPr>
          </a:p>
          <a:p>
            <a:r>
              <a:rPr lang="en-GB" sz="1400" dirty="0" smtClean="0">
                <a:solidFill>
                  <a:srgbClr val="000000"/>
                </a:solidFill>
              </a:rPr>
              <a:t>Comparing the original version and the Italian translation, the reader can come across to several differences in the use of the language. First of all the translation of “forward”, even though still keeps intact the original meaning, does not convey with the same effectiveness the concept. That’s because the English word recalls a concrete action that strikes the mind of the reader more than the  Italian word, that is more abstract. This example underlines the peculiarity of the English language to translate concepts into images, making the comprehension easier and the visualization more effective. The same indeed can be said about the word “solid”, which is commonly used while speaking, in English, while it may sound weird (as in this case) in Italian.</a:t>
            </a:r>
          </a:p>
          <a:p>
            <a:r>
              <a:rPr lang="en-GB" sz="1400" dirty="0" smtClean="0">
                <a:solidFill>
                  <a:srgbClr val="000000"/>
                </a:solidFill>
              </a:rPr>
              <a:t>Lastly, one more difference can be observed looking at the translation of “not really”. In the original version indeed, the expression focuses on the fact that she wasn’t solid for real, while the translated version points the attention more on the fact that the proposition “Erica is solid” is not true. So, while the basic meaning remains the same, its connotation changes from one linguistic system to the other.</a:t>
            </a:r>
            <a:endParaRPr lang="en-GB" sz="1400"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1" kern="1200" dirty="0" smtClean="0">
                          <a:solidFill>
                            <a:schemeClr val="lt1"/>
                          </a:solidFill>
                          <a:latin typeface="+mn-lt"/>
                          <a:ea typeface="+mn-ea"/>
                          <a:cs typeface="+mn-cs"/>
                        </a:rPr>
                        <a:t>“«</a:t>
                      </a:r>
                      <a:r>
                        <a:rPr lang="it-IT" sz="1800" b="1" kern="1200" dirty="0" err="1" smtClean="0">
                          <a:solidFill>
                            <a:schemeClr val="lt1"/>
                          </a:solidFill>
                          <a:latin typeface="+mn-lt"/>
                          <a:ea typeface="+mn-ea"/>
                          <a:cs typeface="+mn-cs"/>
                        </a:rPr>
                        <a:t>But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you</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told</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us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they</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would</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say</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Greeks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twice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their</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age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before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insisting</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things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be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done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their</a:t>
                      </a:r>
                      <a:r>
                        <a:rPr lang="it-IT" sz="1800" b="1" kern="1200" dirty="0" smtClean="0">
                          <a:solidFill>
                            <a:schemeClr val="lt1"/>
                          </a:solidFill>
                          <a:latin typeface="+mn-lt"/>
                          <a:ea typeface="+mn-ea"/>
                          <a:cs typeface="+mn-cs"/>
                        </a:rPr>
                        <a:t> way.”</a:t>
                      </a:r>
                      <a:endParaRPr lang="it-IT" dirty="0"/>
                    </a:p>
                  </a:txBody>
                  <a:tcPr/>
                </a:tc>
                <a:tc>
                  <a:txBody>
                    <a:bodyPr/>
                    <a:lstStyle/>
                    <a:p>
                      <a:r>
                        <a:rPr lang="it-IT" sz="1800" b="1" kern="1200" dirty="0" smtClean="0">
                          <a:solidFill>
                            <a:schemeClr val="lt1"/>
                          </a:solidFill>
                          <a:latin typeface="+mn-lt"/>
                          <a:ea typeface="+mn-ea"/>
                          <a:cs typeface="+mn-cs"/>
                        </a:rPr>
                        <a:t>«Ma tu ci avevi assicurato», dicevano a greci col doppio dei loro anni, insistendo perché le cose venissero fatte a modo loro.</a:t>
                      </a:r>
                      <a:endParaRPr lang="it-IT"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This quotation reflects one side of </a:t>
            </a:r>
            <a:r>
              <a:rPr lang="en-GB" sz="1400" dirty="0" err="1" smtClean="0"/>
              <a:t>Changez’s</a:t>
            </a:r>
            <a:r>
              <a:rPr lang="en-GB" sz="1400" dirty="0" smtClean="0"/>
              <a:t> first judgment. In particular he criticizes the approach the American kids had toward people they paid. This is related to their approach toward money and “economic” life itself.</a:t>
            </a:r>
          </a:p>
          <a:p>
            <a:endParaRPr lang="en-GB" sz="1400" dirty="0" smtClean="0">
              <a:solidFill>
                <a:srgbClr val="000000"/>
              </a:solidFill>
            </a:endParaRPr>
          </a:p>
          <a:p>
            <a:r>
              <a:rPr lang="en-GB" sz="1400" dirty="0" smtClean="0">
                <a:solidFill>
                  <a:srgbClr val="000000"/>
                </a:solidFill>
              </a:rPr>
              <a:t>Looking at the language, the reader can immediately notice one huge difference between the original version and the translation: the meaning of the word “told”. In the Italian version is translated simply with “</a:t>
            </a:r>
            <a:r>
              <a:rPr lang="en-GB" sz="1400" dirty="0" err="1" smtClean="0">
                <a:solidFill>
                  <a:srgbClr val="000000"/>
                </a:solidFill>
              </a:rPr>
              <a:t>assicurato</a:t>
            </a:r>
            <a:r>
              <a:rPr lang="en-GB" sz="1400" dirty="0" smtClean="0">
                <a:solidFill>
                  <a:srgbClr val="000000"/>
                </a:solidFill>
              </a:rPr>
              <a:t>”, which conveys only the basic meaning. The connotation of the word in English though, is pretty different. The expression underlines the American kids’ rudeness and ignorance, displaying how superficial and arrogant was their perspective. However this does not come out in the translation that, I would say, is not even the best in this case. Moreover, the Italian version translates the word “before” with the correspondent of “because” in order to underline the consequentiality of the action. Doing that though, the text loses one other aspect: the fact that the English word “before” gives also information about how the action was done.</a:t>
            </a:r>
            <a:endParaRPr lang="en-GB" sz="1400"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dirty="0" smtClean="0"/>
                        <a:t>“</a:t>
                      </a:r>
                      <a:r>
                        <a:rPr lang="it-IT" sz="1800" b="1" kern="1200" dirty="0" err="1" smtClean="0">
                          <a:solidFill>
                            <a:schemeClr val="lt1"/>
                          </a:solidFill>
                          <a:latin typeface="+mn-lt"/>
                          <a:ea typeface="+mn-ea"/>
                          <a:cs typeface="+mn-cs"/>
                        </a:rPr>
                        <a:t>It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is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remarkable</a:t>
                      </a:r>
                      <a:r>
                        <a:rPr lang="it-IT" sz="1800" b="1" kern="1200" dirty="0" smtClean="0">
                          <a:solidFill>
                            <a:schemeClr val="lt1"/>
                          </a:solidFill>
                          <a:latin typeface="+mn-lt"/>
                          <a:ea typeface="+mn-ea"/>
                          <a:cs typeface="+mn-cs"/>
                        </a:rPr>
                        <a:t>, I </a:t>
                      </a:r>
                      <a:r>
                        <a:rPr lang="it-IT" sz="1800" b="1" kern="1200" dirty="0" err="1" smtClean="0">
                          <a:solidFill>
                            <a:schemeClr val="lt1"/>
                          </a:solidFill>
                          <a:latin typeface="+mn-lt"/>
                          <a:ea typeface="+mn-ea"/>
                          <a:cs typeface="+mn-cs"/>
                        </a:rPr>
                        <a:t>must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say</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how</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being</a:t>
                      </a:r>
                      <a:r>
                        <a:rPr lang="it-IT" sz="1800" b="1" kern="1200" dirty="0" smtClean="0">
                          <a:solidFill>
                            <a:schemeClr val="lt1"/>
                          </a:solidFill>
                          <a:latin typeface="+mn-lt"/>
                          <a:ea typeface="+mn-ea"/>
                          <a:cs typeface="+mn-cs"/>
                        </a:rPr>
                        <a:t> in Pakistan </a:t>
                      </a:r>
                      <a:r>
                        <a:rPr lang="it-IT" sz="1800" b="1" kern="1200" dirty="0" err="1" smtClean="0">
                          <a:solidFill>
                            <a:schemeClr val="lt1"/>
                          </a:solidFill>
                          <a:latin typeface="+mn-lt"/>
                          <a:ea typeface="+mn-ea"/>
                          <a:cs typeface="+mn-cs"/>
                        </a:rPr>
                        <a:t>heightens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one</a:t>
                      </a:r>
                      <a:r>
                        <a:rPr lang="it-IT" sz="1800" b="1" kern="1200" dirty="0" smtClean="0">
                          <a:solidFill>
                            <a:schemeClr val="lt1"/>
                          </a:solidFill>
                          <a:latin typeface="+mn-lt"/>
                          <a:ea typeface="+mn-ea"/>
                          <a:cs typeface="+mn-cs"/>
                        </a:rPr>
                        <a:t>’</a:t>
                      </a:r>
                      <a:r>
                        <a:rPr lang="it-IT" sz="1800" b="1" kern="1200" dirty="0" err="1" smtClean="0">
                          <a:solidFill>
                            <a:schemeClr val="lt1"/>
                          </a:solidFill>
                          <a:latin typeface="+mn-lt"/>
                          <a:ea typeface="+mn-ea"/>
                          <a:cs typeface="+mn-cs"/>
                        </a:rPr>
                        <a:t>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sensitivity</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a:t>
                      </a:r>
                      <a:r>
                        <a:rPr lang="it-IT" sz="1800" b="1" kern="1200" dirty="0" smtClean="0">
                          <a:solidFill>
                            <a:schemeClr val="lt1"/>
                          </a:solidFill>
                          <a:latin typeface="+mn-lt"/>
                          <a:ea typeface="+mn-ea"/>
                          <a:cs typeface="+mn-cs"/>
                        </a:rPr>
                        <a:t> the </a:t>
                      </a:r>
                      <a:r>
                        <a:rPr lang="it-IT" sz="1800" b="1" kern="1200" dirty="0" err="1" smtClean="0">
                          <a:solidFill>
                            <a:schemeClr val="lt1"/>
                          </a:solidFill>
                          <a:latin typeface="+mn-lt"/>
                          <a:ea typeface="+mn-ea"/>
                          <a:cs typeface="+mn-cs"/>
                        </a:rPr>
                        <a:t>sight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of</a:t>
                      </a:r>
                      <a:r>
                        <a:rPr lang="it-IT" sz="1800" b="1" kern="1200" dirty="0" smtClean="0">
                          <a:solidFill>
                            <a:schemeClr val="lt1"/>
                          </a:solidFill>
                          <a:latin typeface="+mn-lt"/>
                          <a:ea typeface="+mn-ea"/>
                          <a:cs typeface="+mn-cs"/>
                        </a:rPr>
                        <a:t> a woman’</a:t>
                      </a:r>
                      <a:r>
                        <a:rPr lang="it-IT" sz="1800" b="1" kern="1200" dirty="0" err="1" smtClean="0">
                          <a:solidFill>
                            <a:schemeClr val="lt1"/>
                          </a:solidFill>
                          <a:latin typeface="+mn-lt"/>
                          <a:ea typeface="+mn-ea"/>
                          <a:cs typeface="+mn-cs"/>
                        </a:rPr>
                        <a:t>s</a:t>
                      </a:r>
                      <a:r>
                        <a:rPr lang="it-IT" sz="1800" b="1" kern="1200" dirty="0" smtClean="0">
                          <a:solidFill>
                            <a:schemeClr val="lt1"/>
                          </a:solidFill>
                          <a:latin typeface="+mn-lt"/>
                          <a:ea typeface="+mn-ea"/>
                          <a:cs typeface="+mn-cs"/>
                        </a:rPr>
                        <a:t> body.</a:t>
                      </a:r>
                      <a:r>
                        <a:rPr lang="it-IT" dirty="0" smtClean="0"/>
                        <a:t>”</a:t>
                      </a:r>
                      <a:endParaRPr lang="it-IT" dirty="0"/>
                    </a:p>
                  </a:txBody>
                  <a:tcPr/>
                </a:tc>
                <a:tc>
                  <a:txBody>
                    <a:bodyPr/>
                    <a:lstStyle/>
                    <a:p>
                      <a:r>
                        <a:rPr lang="it-IT" dirty="0" smtClean="0"/>
                        <a:t>“</a:t>
                      </a:r>
                      <a:r>
                        <a:rPr lang="it-IT" sz="1800" b="1" kern="1200" dirty="0" smtClean="0">
                          <a:solidFill>
                            <a:schemeClr val="lt1"/>
                          </a:solidFill>
                          <a:latin typeface="+mn-lt"/>
                          <a:ea typeface="+mn-ea"/>
                          <a:cs typeface="+mn-cs"/>
                        </a:rPr>
                        <a:t>È straordinario, devo dire, come il fatto di trovarsi in Pakistan acuisca la sensibilità alla vista del corpo femminile.</a:t>
                      </a:r>
                      <a:r>
                        <a:rPr lang="it-IT" dirty="0" smtClean="0"/>
                        <a:t>”</a:t>
                      </a:r>
                      <a:endParaRPr lang="it-IT" dirty="0"/>
                    </a:p>
                  </a:txBody>
                  <a:tcPr/>
                </a:tc>
              </a:tr>
            </a:tbl>
          </a:graphicData>
        </a:graphic>
      </p:graphicFrame>
      <p:sp>
        <p:nvSpPr>
          <p:cNvPr id="6" name="CasellaDiTesto 5"/>
          <p:cNvSpPr txBox="1"/>
          <p:nvPr/>
        </p:nvSpPr>
        <p:spPr>
          <a:xfrm>
            <a:off x="457200" y="2596911"/>
            <a:ext cx="8229600" cy="3539431"/>
          </a:xfrm>
          <a:prstGeom prst="rect">
            <a:avLst/>
          </a:prstGeom>
          <a:noFill/>
        </p:spPr>
        <p:txBody>
          <a:bodyPr wrap="square" rtlCol="0">
            <a:spAutoFit/>
          </a:bodyPr>
          <a:lstStyle/>
          <a:p>
            <a:r>
              <a:rPr lang="en-GB" sz="1400" dirty="0" smtClean="0"/>
              <a:t>This quotation is particularly relevant because it refers to the theme of the culture clash throughout the present consideration. This indeed highlights how the American man reacts as he faces a different culture, which presents costumes that are very unusual for him.</a:t>
            </a:r>
          </a:p>
          <a:p>
            <a:endParaRPr lang="en-GB" sz="1400" dirty="0" smtClean="0">
              <a:solidFill>
                <a:srgbClr val="000000"/>
              </a:solidFill>
            </a:endParaRPr>
          </a:p>
          <a:p>
            <a:r>
              <a:rPr lang="en-GB" sz="1400" dirty="0" smtClean="0">
                <a:solidFill>
                  <a:srgbClr val="000000"/>
                </a:solidFill>
              </a:rPr>
              <a:t>On the linguistic side, the original version and the translated one don’t present so many differences, but can still display some. First of all, the translation of the word “heightens” shows the reader one big difference that separates the two linguistic systems. The English version indeed, is able to convey the meaning throughout a clearer image than the Italian one. On the other hand though, the Italian version is more effective, I would say, because it emphasizes even more the feeling that “one’s sensitivity” increases and I would add, also connotes the word in a different way. It adds thus the impression that this kind of “sensitivity” is pretty insisting and maybe also disturbing, which I would affirm, are the feeling that come out from the text going along reading. However there’s one more aspect that contributes to the effectiveness of the Italian version: the fact that in the translated version “the sight of a woman’s body” is translated as if it was written “the sight of the woman’s body”. This makes the difference because in the second case the experience is universal, it doesn’t seem to be referred to a single episode and gives therefore much more power to the message. It basically makes it an “absolute”.</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b="0" i="1" dirty="0" smtClean="0"/>
                        <a:t>“I </a:t>
                      </a:r>
                      <a:r>
                        <a:rPr lang="it-IT" b="0" i="1" dirty="0" err="1" smtClean="0"/>
                        <a:t>assure</a:t>
                      </a:r>
                      <a:r>
                        <a:rPr lang="it-IT" b="0" i="1" dirty="0" smtClean="0"/>
                        <a:t> </a:t>
                      </a:r>
                      <a:r>
                        <a:rPr lang="it-IT" b="0" i="1" dirty="0" err="1" smtClean="0"/>
                        <a:t>you</a:t>
                      </a:r>
                      <a:r>
                        <a:rPr lang="it-IT" b="0" i="1" dirty="0" smtClean="0"/>
                        <a:t> sir, I </a:t>
                      </a:r>
                      <a:r>
                        <a:rPr lang="it-IT" b="0" i="1" dirty="0" err="1" smtClean="0"/>
                        <a:t>will</a:t>
                      </a:r>
                      <a:r>
                        <a:rPr lang="it-IT" b="0" i="1" baseline="0" dirty="0" smtClean="0"/>
                        <a:t> do </a:t>
                      </a:r>
                      <a:r>
                        <a:rPr lang="it-IT" b="0" i="1" baseline="0" dirty="0" err="1" smtClean="0"/>
                        <a:t>my</a:t>
                      </a:r>
                      <a:r>
                        <a:rPr lang="it-IT" b="0" i="1" baseline="0" dirty="0" smtClean="0"/>
                        <a:t> </a:t>
                      </a:r>
                      <a:r>
                        <a:rPr lang="it-IT" b="0" i="1" baseline="0" dirty="0" err="1" smtClean="0"/>
                        <a:t>utmost</a:t>
                      </a:r>
                      <a:r>
                        <a:rPr lang="it-IT" b="0" i="1" baseline="0" dirty="0" smtClean="0"/>
                        <a:t> </a:t>
                      </a:r>
                      <a:r>
                        <a:rPr lang="it-IT" b="0" i="1" baseline="0" dirty="0" err="1" smtClean="0"/>
                        <a:t>to</a:t>
                      </a:r>
                      <a:r>
                        <a:rPr lang="it-IT" b="0" i="1" baseline="0" dirty="0" smtClean="0"/>
                        <a:t> </a:t>
                      </a:r>
                      <a:r>
                        <a:rPr lang="it-IT" b="0" i="1" baseline="0" dirty="0" err="1" smtClean="0"/>
                        <a:t>avoid</a:t>
                      </a:r>
                      <a:r>
                        <a:rPr lang="it-IT" b="0" i="1" baseline="0" dirty="0" smtClean="0"/>
                        <a:t> </a:t>
                      </a:r>
                      <a:r>
                        <a:rPr lang="it-IT" b="0" i="1" baseline="0" dirty="0" err="1" smtClean="0"/>
                        <a:t>eavesdropping</a:t>
                      </a:r>
                      <a:r>
                        <a:rPr lang="it-IT" b="0" i="1" baseline="0" dirty="0" smtClean="0"/>
                        <a:t> on </a:t>
                      </a:r>
                      <a:r>
                        <a:rPr lang="it-IT" b="0" i="1" baseline="0" dirty="0" err="1" smtClean="0"/>
                        <a:t>your</a:t>
                      </a:r>
                      <a:r>
                        <a:rPr lang="it-IT" b="0" i="1" baseline="0" dirty="0" smtClean="0"/>
                        <a:t> </a:t>
                      </a:r>
                      <a:r>
                        <a:rPr lang="it-IT" b="0" i="1" baseline="0" dirty="0" err="1" smtClean="0"/>
                        <a:t>conversation</a:t>
                      </a:r>
                      <a:r>
                        <a:rPr lang="it-IT" b="0" i="1" baseline="0" dirty="0" smtClean="0"/>
                        <a:t>.”</a:t>
                      </a:r>
                      <a:endParaRPr lang="it-IT" b="0" i="1" dirty="0"/>
                    </a:p>
                  </a:txBody>
                  <a:tcPr/>
                </a:tc>
                <a:tc>
                  <a:txBody>
                    <a:bodyPr/>
                    <a:lstStyle/>
                    <a:p>
                      <a:r>
                        <a:rPr lang="it-IT" sz="1800" b="0" i="1" kern="1200" smtClean="0">
                          <a:solidFill>
                            <a:schemeClr val="lt1"/>
                          </a:solidFill>
                          <a:latin typeface="+mn-lt"/>
                          <a:ea typeface="+mn-ea"/>
                          <a:cs typeface="+mn-cs"/>
                        </a:rPr>
                        <a:t>“Le </a:t>
                      </a:r>
                      <a:r>
                        <a:rPr lang="it-IT" sz="1800" b="0" i="1" kern="1200" dirty="0" smtClean="0">
                          <a:solidFill>
                            <a:schemeClr val="lt1"/>
                          </a:solidFill>
                          <a:latin typeface="+mn-lt"/>
                          <a:ea typeface="+mn-ea"/>
                          <a:cs typeface="+mn-cs"/>
                        </a:rPr>
                        <a:t>assicuro, signore, che porrò la massima cura nel non orecchiare la sua conversazione.”</a:t>
                      </a:r>
                      <a:endParaRPr lang="it-IT" b="0" i="1"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The present quotation refers to the moment when </a:t>
            </a:r>
            <a:r>
              <a:rPr lang="en-GB" sz="1400" dirty="0" err="1" smtClean="0"/>
              <a:t>Changez</a:t>
            </a:r>
            <a:r>
              <a:rPr lang="en-GB" sz="1400" dirty="0" smtClean="0"/>
              <a:t> seems to give the American interlocutor the possibility to talk.  The reader gets stricken by that because it could be the first time for him to read some of the interlocutor’s thoughts.</a:t>
            </a:r>
          </a:p>
          <a:p>
            <a:endParaRPr lang="en-GB" sz="1400" dirty="0" smtClean="0">
              <a:solidFill>
                <a:srgbClr val="000000"/>
              </a:solidFill>
            </a:endParaRPr>
          </a:p>
          <a:p>
            <a:r>
              <a:rPr lang="en-GB" sz="1400" dirty="0" smtClean="0">
                <a:solidFill>
                  <a:srgbClr val="000000"/>
                </a:solidFill>
              </a:rPr>
              <a:t>Looking at the language, the reader can firstly notice that the formal register is conveyed in Italian by the se of the specific form of the verbs while in English by the word choice. For example “utmost”, which in the translated version is translated with “</a:t>
            </a:r>
            <a:r>
              <a:rPr lang="en-GB" sz="1400" dirty="0" err="1" smtClean="0">
                <a:solidFill>
                  <a:srgbClr val="000000"/>
                </a:solidFill>
              </a:rPr>
              <a:t>massima</a:t>
            </a:r>
            <a:r>
              <a:rPr lang="en-GB" sz="1400" dirty="0" smtClean="0">
                <a:solidFill>
                  <a:srgbClr val="000000"/>
                </a:solidFill>
              </a:rPr>
              <a:t>” , gives the idea of a formal conversation just by itself. In Italian instead, the word keeps his basic meaning, but doesn’t convey a tone of formality because it is </a:t>
            </a:r>
            <a:r>
              <a:rPr lang="en-GB" sz="1400" dirty="0" err="1" smtClean="0">
                <a:solidFill>
                  <a:srgbClr val="000000"/>
                </a:solidFill>
              </a:rPr>
              <a:t>oretty</a:t>
            </a:r>
            <a:r>
              <a:rPr lang="en-GB" sz="1400" dirty="0" smtClean="0">
                <a:solidFill>
                  <a:srgbClr val="000000"/>
                </a:solidFill>
              </a:rPr>
              <a:t> much an ordinary word. The two version moreover, differ themselves also for what concerns the expression “avoid eavesdropping”. The original version indeed, provides the idea that </a:t>
            </a:r>
            <a:r>
              <a:rPr lang="en-GB" sz="1400" dirty="0" err="1" smtClean="0">
                <a:solidFill>
                  <a:srgbClr val="000000"/>
                </a:solidFill>
              </a:rPr>
              <a:t>Changez</a:t>
            </a:r>
            <a:r>
              <a:rPr lang="en-GB" sz="1400" dirty="0" smtClean="0">
                <a:solidFill>
                  <a:srgbClr val="000000"/>
                </a:solidFill>
              </a:rPr>
              <a:t> will do the best in order not to listen the other’s conversation, “avoiding” the idea of not doing it. This conveys a much stronger image than the Italian version which just uses a simple negation.</a:t>
            </a:r>
            <a:endParaRPr lang="en-GB" sz="1400" dirty="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3</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endParaRPr lang="it-IT" dirty="0"/>
                    </a:p>
                  </a:txBody>
                  <a:tcPr/>
                </a:tc>
                <a:tc>
                  <a:txBody>
                    <a:bodyPr/>
                    <a:lstStyle/>
                    <a:p>
                      <a:endParaRPr lang="it-IT" dirty="0"/>
                    </a:p>
                  </a:txBody>
                  <a:tcPr/>
                </a:tc>
              </a:tr>
            </a:tbl>
          </a:graphicData>
        </a:graphic>
      </p:graphicFrame>
      <p:sp>
        <p:nvSpPr>
          <p:cNvPr id="6" name="CasellaDiTesto 5"/>
          <p:cNvSpPr txBox="1"/>
          <p:nvPr/>
        </p:nvSpPr>
        <p:spPr>
          <a:xfrm>
            <a:off x="457200" y="2596911"/>
            <a:ext cx="8229600" cy="307777"/>
          </a:xfrm>
          <a:prstGeom prst="rect">
            <a:avLst/>
          </a:prstGeom>
          <a:noFill/>
        </p:spPr>
        <p:txBody>
          <a:bodyPr wrap="square" rtlCol="0">
            <a:spAutoFit/>
          </a:bodyPr>
          <a:lstStyle/>
          <a:p>
            <a:r>
              <a:rPr lang="en-GB" sz="1400" dirty="0" smtClean="0"/>
              <a:t>T</a:t>
            </a:r>
            <a:endParaRPr lang="en-GB" sz="1400" dirty="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endParaRPr lang="it-IT" dirty="0"/>
                    </a:p>
                  </a:txBody>
                  <a:tcPr/>
                </a:tc>
                <a:tc>
                  <a:txBody>
                    <a:bodyPr/>
                    <a:lstStyle/>
                    <a:p>
                      <a:endParaRPr lang="it-IT" dirty="0"/>
                    </a:p>
                  </a:txBody>
                  <a:tcPr/>
                </a:tc>
              </a:tr>
            </a:tbl>
          </a:graphicData>
        </a:graphic>
      </p:graphicFrame>
      <p:sp>
        <p:nvSpPr>
          <p:cNvPr id="6" name="CasellaDiTesto 5"/>
          <p:cNvSpPr txBox="1"/>
          <p:nvPr/>
        </p:nvSpPr>
        <p:spPr>
          <a:xfrm>
            <a:off x="457200" y="2596911"/>
            <a:ext cx="8229600" cy="307777"/>
          </a:xfrm>
          <a:prstGeom prst="rect">
            <a:avLst/>
          </a:prstGeom>
          <a:noFill/>
        </p:spPr>
        <p:txBody>
          <a:bodyPr wrap="square" rtlCol="0">
            <a:spAutoFit/>
          </a:bodyPr>
          <a:lstStyle/>
          <a:p>
            <a:r>
              <a:rPr lang="en-GB" sz="1400" dirty="0" smtClean="0"/>
              <a:t>T</a:t>
            </a:r>
            <a:endParaRPr lang="en-GB" sz="1400" dirty="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endParaRPr lang="it-IT" dirty="0"/>
                    </a:p>
                  </a:txBody>
                  <a:tcPr/>
                </a:tc>
                <a:tc>
                  <a:txBody>
                    <a:bodyPr/>
                    <a:lstStyle/>
                    <a:p>
                      <a:endParaRPr lang="it-IT" dirty="0"/>
                    </a:p>
                  </a:txBody>
                  <a:tcPr/>
                </a:tc>
              </a:tr>
            </a:tbl>
          </a:graphicData>
        </a:graphic>
      </p:graphicFrame>
      <p:sp>
        <p:nvSpPr>
          <p:cNvPr id="6" name="CasellaDiTesto 5"/>
          <p:cNvSpPr txBox="1"/>
          <p:nvPr/>
        </p:nvSpPr>
        <p:spPr>
          <a:xfrm>
            <a:off x="457200" y="2596911"/>
            <a:ext cx="8229600" cy="307777"/>
          </a:xfrm>
          <a:prstGeom prst="rect">
            <a:avLst/>
          </a:prstGeom>
          <a:noFill/>
        </p:spPr>
        <p:txBody>
          <a:bodyPr wrap="square" rtlCol="0">
            <a:spAutoFit/>
          </a:bodyPr>
          <a:lstStyle/>
          <a:p>
            <a:r>
              <a:rPr lang="en-GB" sz="1400" dirty="0" smtClean="0"/>
              <a:t>T</a:t>
            </a:r>
            <a:endParaRPr lang="en-GB" sz="1400" dirty="0">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endParaRPr lang="it-IT" dirty="0"/>
                    </a:p>
                  </a:txBody>
                  <a:tcPr/>
                </a:tc>
                <a:tc>
                  <a:txBody>
                    <a:bodyPr/>
                    <a:lstStyle/>
                    <a:p>
                      <a:endParaRPr lang="it-IT" dirty="0"/>
                    </a:p>
                  </a:txBody>
                  <a:tcPr/>
                </a:tc>
              </a:tr>
            </a:tbl>
          </a:graphicData>
        </a:graphic>
      </p:graphicFrame>
      <p:sp>
        <p:nvSpPr>
          <p:cNvPr id="6" name="CasellaDiTesto 5"/>
          <p:cNvSpPr txBox="1"/>
          <p:nvPr/>
        </p:nvSpPr>
        <p:spPr>
          <a:xfrm>
            <a:off x="457200" y="2596911"/>
            <a:ext cx="8229600" cy="307777"/>
          </a:xfrm>
          <a:prstGeom prst="rect">
            <a:avLst/>
          </a:prstGeom>
          <a:noFill/>
        </p:spPr>
        <p:txBody>
          <a:bodyPr wrap="square" rtlCol="0">
            <a:spAutoFit/>
          </a:bodyPr>
          <a:lstStyle/>
          <a:p>
            <a:r>
              <a:rPr lang="en-GB" sz="1400" dirty="0" smtClean="0"/>
              <a:t>T</a:t>
            </a:r>
            <a:endParaRPr lang="en-GB" sz="1400" dirty="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endParaRPr lang="it-IT" dirty="0"/>
                    </a:p>
                  </a:txBody>
                  <a:tcPr/>
                </a:tc>
                <a:tc>
                  <a:txBody>
                    <a:bodyPr/>
                    <a:lstStyle/>
                    <a:p>
                      <a:endParaRPr lang="it-IT" dirty="0"/>
                    </a:p>
                  </a:txBody>
                  <a:tcPr/>
                </a:tc>
              </a:tr>
            </a:tbl>
          </a:graphicData>
        </a:graphic>
      </p:graphicFrame>
      <p:sp>
        <p:nvSpPr>
          <p:cNvPr id="6" name="CasellaDiTesto 5"/>
          <p:cNvSpPr txBox="1"/>
          <p:nvPr/>
        </p:nvSpPr>
        <p:spPr>
          <a:xfrm>
            <a:off x="457200" y="2596911"/>
            <a:ext cx="8229600" cy="307777"/>
          </a:xfrm>
          <a:prstGeom prst="rect">
            <a:avLst/>
          </a:prstGeom>
          <a:noFill/>
        </p:spPr>
        <p:txBody>
          <a:bodyPr wrap="square" rtlCol="0">
            <a:spAutoFit/>
          </a:bodyPr>
          <a:lstStyle/>
          <a:p>
            <a:r>
              <a:rPr lang="en-GB" sz="1400" dirty="0" smtClean="0"/>
              <a:t>T</a:t>
            </a:r>
            <a:endParaRPr lang="en-GB" sz="1400"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1</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4</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Perhaps</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thought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this</a:t>
                      </a:r>
                      <a:r>
                        <a:rPr lang="it-IT" sz="1800" b="0" i="1" kern="1200" dirty="0" smtClean="0">
                          <a:solidFill>
                            <a:schemeClr val="lt1"/>
                          </a:solidFill>
                          <a:latin typeface="+mn-lt"/>
                          <a:ea typeface="+mn-ea"/>
                          <a:cs typeface="+mn-cs"/>
                        </a:rPr>
                        <a:t> nature </a:t>
                      </a:r>
                      <a:r>
                        <a:rPr lang="it-IT" sz="1800" b="0" i="1" kern="1200" dirty="0" err="1" smtClean="0">
                          <a:solidFill>
                            <a:schemeClr val="lt1"/>
                          </a:solidFill>
                          <a:latin typeface="+mn-lt"/>
                          <a:ea typeface="+mn-ea"/>
                          <a:cs typeface="+mn-cs"/>
                        </a:rPr>
                        <a:t>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passing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through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your</a:t>
                      </a:r>
                      <a:r>
                        <a:rPr lang="it-IT" sz="1800" b="0" i="1" kern="1200" dirty="0" smtClean="0">
                          <a:solidFill>
                            <a:schemeClr val="lt1"/>
                          </a:solidFill>
                          <a:latin typeface="+mn-lt"/>
                          <a:ea typeface="+mn-ea"/>
                          <a:cs typeface="+mn-cs"/>
                        </a:rPr>
                        <a:t> mind, </a:t>
                      </a:r>
                      <a:r>
                        <a:rPr lang="it-IT" sz="1800" b="0" i="1" kern="1200" dirty="0" err="1" smtClean="0">
                          <a:solidFill>
                            <a:schemeClr val="lt1"/>
                          </a:solidFill>
                          <a:latin typeface="+mn-lt"/>
                          <a:ea typeface="+mn-ea"/>
                          <a:cs typeface="+mn-cs"/>
                        </a:rPr>
                        <a:t>for</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detect</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certain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seriousness</a:t>
                      </a:r>
                      <a:r>
                        <a:rPr lang="it-IT" sz="1800" b="0" i="1" kern="1200" dirty="0" smtClean="0">
                          <a:solidFill>
                            <a:schemeClr val="lt1"/>
                          </a:solidFill>
                          <a:latin typeface="+mn-lt"/>
                          <a:ea typeface="+mn-ea"/>
                          <a:cs typeface="+mn-cs"/>
                        </a:rPr>
                        <a:t> in </a:t>
                      </a:r>
                      <a:r>
                        <a:rPr lang="it-IT" sz="1800" b="0" i="1" kern="1200" dirty="0" err="1" smtClean="0">
                          <a:solidFill>
                            <a:schemeClr val="lt1"/>
                          </a:solidFill>
                          <a:latin typeface="+mn-lt"/>
                          <a:ea typeface="+mn-ea"/>
                          <a:cs typeface="+mn-cs"/>
                        </a:rPr>
                        <a:t>your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expression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though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are </a:t>
                      </a:r>
                      <a:r>
                        <a:rPr lang="it-IT" sz="1800" b="0" i="1" kern="1200" dirty="0" err="1" smtClean="0">
                          <a:solidFill>
                            <a:schemeClr val="lt1"/>
                          </a:solidFill>
                          <a:latin typeface="+mn-lt"/>
                          <a:ea typeface="+mn-ea"/>
                          <a:cs typeface="+mn-cs"/>
                        </a:rPr>
                        <a:t>wondering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sort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training </a:t>
                      </a:r>
                      <a:r>
                        <a:rPr lang="it-IT" sz="1800" b="0" i="1" kern="1200" dirty="0" err="1" smtClean="0">
                          <a:solidFill>
                            <a:schemeClr val="lt1"/>
                          </a:solidFill>
                          <a:latin typeface="+mn-lt"/>
                          <a:ea typeface="+mn-ea"/>
                          <a:cs typeface="+mn-cs"/>
                        </a:rPr>
                        <a:t>camp</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could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given</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fellow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from</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plains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such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myself</a:t>
                      </a:r>
                      <a:r>
                        <a:rPr lang="it-IT" sz="1800" b="0" i="1" kern="1200" dirty="0" smtClean="0">
                          <a:solidFill>
                            <a:schemeClr val="lt1"/>
                          </a:solidFill>
                          <a:latin typeface="+mn-lt"/>
                          <a:ea typeface="+mn-ea"/>
                          <a:cs typeface="+mn-cs"/>
                        </a:rPr>
                        <a:t> cause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engage</a:t>
                      </a:r>
                      <a:r>
                        <a:rPr lang="it-IT" sz="1800" b="0" i="1" kern="1200" dirty="0" smtClean="0">
                          <a:solidFill>
                            <a:schemeClr val="lt1"/>
                          </a:solidFill>
                          <a:latin typeface="+mn-lt"/>
                          <a:ea typeface="+mn-ea"/>
                          <a:cs typeface="+mn-cs"/>
                        </a:rPr>
                        <a:t> in </a:t>
                      </a:r>
                      <a:r>
                        <a:rPr lang="it-IT" sz="1800" b="0" i="1" kern="1200" dirty="0" err="1" smtClean="0">
                          <a:solidFill>
                            <a:schemeClr val="lt1"/>
                          </a:solidFill>
                          <a:latin typeface="+mn-lt"/>
                          <a:ea typeface="+mn-ea"/>
                          <a:cs typeface="+mn-cs"/>
                        </a:rPr>
                        <a:t>these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activities</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u="none" kern="1200" dirty="0" smtClean="0">
                          <a:solidFill>
                            <a:schemeClr val="lt1"/>
                          </a:solidFill>
                          <a:latin typeface="+mn-lt"/>
                          <a:ea typeface="+mn-ea"/>
                          <a:cs typeface="+mn-cs"/>
                        </a:rPr>
                        <a:t>“Forse anche lei sta pensando qualcosa di simile, perché la sua espressione si è fatta cupa, come se si stesse domandando che campo di addestramento potrebbe aver dato a un tipo di pianura come me l’occasione di misurarmi con attività di quel genere.”</a:t>
                      </a:r>
                      <a:endParaRPr lang="it-IT" b="0" i="1" u="none" dirty="0"/>
                    </a:p>
                  </a:txBody>
                  <a:tcPr/>
                </a:tc>
              </a:tr>
            </a:tbl>
          </a:graphicData>
        </a:graphic>
      </p:graphicFrame>
      <p:sp>
        <p:nvSpPr>
          <p:cNvPr id="6" name="CasellaDiTesto 5"/>
          <p:cNvSpPr txBox="1"/>
          <p:nvPr/>
        </p:nvSpPr>
        <p:spPr>
          <a:xfrm>
            <a:off x="457200" y="2596911"/>
            <a:ext cx="8229600" cy="3323987"/>
          </a:xfrm>
          <a:prstGeom prst="rect">
            <a:avLst/>
          </a:prstGeom>
          <a:noFill/>
        </p:spPr>
        <p:txBody>
          <a:bodyPr wrap="square" rtlCol="0">
            <a:spAutoFit/>
          </a:bodyPr>
          <a:lstStyle/>
          <a:p>
            <a:r>
              <a:rPr lang="en-GB" sz="1400" dirty="0" smtClean="0"/>
              <a:t>The choice of this sentence was determined by the importance of the content, which recalls one of the main themes of the entire book: the culture clash. The reader indeed, can note easily the suspect the American interlocutor feels toward </a:t>
            </a:r>
            <a:r>
              <a:rPr lang="en-GB" sz="1400" dirty="0" err="1" smtClean="0"/>
              <a:t>Changez</a:t>
            </a:r>
            <a:r>
              <a:rPr lang="en-GB" sz="1400" dirty="0" smtClean="0"/>
              <a:t>, thinking that his scar may have been caused by something bad, or while doing something bad. </a:t>
            </a:r>
          </a:p>
          <a:p>
            <a:endParaRPr lang="en-GB" sz="1400" dirty="0" smtClean="0"/>
          </a:p>
          <a:p>
            <a:r>
              <a:rPr lang="en-GB" sz="1400" dirty="0" smtClean="0"/>
              <a:t>Talking about the language, the first thing that can be noticed is the use of the 3rd person in the Italian version in order to convey a formal tone, which is given in English just by the word choice. Moreover, “a thought of this nature is passing through your mind” is simply translated with “</a:t>
            </a:r>
            <a:r>
              <a:rPr lang="en-GB" sz="1400" dirty="0" err="1" smtClean="0"/>
              <a:t>anche</a:t>
            </a:r>
            <a:r>
              <a:rPr lang="en-GB" sz="1400" dirty="0" smtClean="0"/>
              <a:t> lei </a:t>
            </a:r>
            <a:r>
              <a:rPr lang="en-GB" sz="1400" dirty="0" err="1" smtClean="0"/>
              <a:t>sta</a:t>
            </a:r>
            <a:r>
              <a:rPr lang="en-GB" sz="1400" dirty="0" smtClean="0"/>
              <a:t> </a:t>
            </a:r>
            <a:r>
              <a:rPr lang="en-GB" sz="1400" dirty="0" err="1" smtClean="0"/>
              <a:t>pensando</a:t>
            </a:r>
            <a:r>
              <a:rPr lang="en-GB" sz="1400" dirty="0" smtClean="0"/>
              <a:t> </a:t>
            </a:r>
            <a:r>
              <a:rPr lang="en-GB" sz="1400" dirty="0" err="1" smtClean="0"/>
              <a:t>qualcosa</a:t>
            </a:r>
            <a:r>
              <a:rPr lang="en-GB" sz="1400" dirty="0" smtClean="0"/>
              <a:t> </a:t>
            </a:r>
            <a:r>
              <a:rPr lang="en-GB" sz="1400" dirty="0" err="1" smtClean="0"/>
              <a:t>di</a:t>
            </a:r>
            <a:r>
              <a:rPr lang="en-GB" sz="1400" dirty="0" smtClean="0"/>
              <a:t> simile” and so the translation </a:t>
            </a:r>
            <a:r>
              <a:rPr lang="en-GB" sz="1400" dirty="0" smtClean="0">
                <a:solidFill>
                  <a:srgbClr val="000000"/>
                </a:solidFill>
              </a:rPr>
              <a:t>loses some of the “metaphoric” power of the original version. The translation of “for I detect a certain seriousness in your expression” is also cause of a loss in terms of expressivity and doesn’t convey with the same clearance and precision the </a:t>
            </a:r>
            <a:r>
              <a:rPr lang="en-GB" sz="1400" dirty="0" err="1" smtClean="0">
                <a:solidFill>
                  <a:srgbClr val="000000"/>
                </a:solidFill>
              </a:rPr>
              <a:t>immage</a:t>
            </a:r>
            <a:r>
              <a:rPr lang="en-GB" sz="1400" dirty="0" smtClean="0">
                <a:solidFill>
                  <a:srgbClr val="000000"/>
                </a:solidFill>
              </a:rPr>
              <a:t> of </a:t>
            </a:r>
            <a:r>
              <a:rPr lang="en-GB" sz="1400" dirty="0" err="1" smtClean="0">
                <a:solidFill>
                  <a:srgbClr val="000000"/>
                </a:solidFill>
              </a:rPr>
              <a:t>Changez’s</a:t>
            </a:r>
            <a:r>
              <a:rPr lang="en-GB" sz="1400" dirty="0" smtClean="0">
                <a:solidFill>
                  <a:srgbClr val="000000"/>
                </a:solidFill>
              </a:rPr>
              <a:t> expression. Lastly, the metaphor “” which has clearly been taken from the ordinary language, doesn’t find an exact correspondence in Italian, and so the translation, which maintains the same words, is not as effective, even though it’s still able to convey the same message. The translation thus, seems to care more to make the meaning clear than to convey the same images or to keep the same expressive power.</a:t>
            </a:r>
            <a:endParaRPr lang="en-GB" sz="1400" dirty="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“I </a:t>
                      </a:r>
                      <a:r>
                        <a:rPr lang="it-IT" sz="1800" b="0" i="1" kern="1200" dirty="0" err="1" smtClean="0">
                          <a:solidFill>
                            <a:schemeClr val="lt1"/>
                          </a:solidFill>
                          <a:latin typeface="+mn-lt"/>
                          <a:ea typeface="+mn-ea"/>
                          <a:cs typeface="+mn-cs"/>
                        </a:rPr>
                        <a:t>met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eyes</a:t>
                      </a:r>
                      <a:r>
                        <a:rPr lang="it-IT" sz="1800" b="0" i="1" kern="1200" dirty="0" smtClean="0">
                          <a:solidFill>
                            <a:schemeClr val="lt1"/>
                          </a:solidFill>
                          <a:latin typeface="+mn-lt"/>
                          <a:ea typeface="+mn-ea"/>
                          <a:cs typeface="+mn-cs"/>
                        </a:rPr>
                        <a:t>, and </a:t>
                      </a:r>
                      <a:r>
                        <a:rPr lang="it-IT" sz="1800" b="0" i="1" kern="1200" dirty="0" err="1" smtClean="0">
                          <a:solidFill>
                            <a:schemeClr val="lt1"/>
                          </a:solidFill>
                          <a:latin typeface="+mn-lt"/>
                          <a:ea typeface="+mn-ea"/>
                          <a:cs typeface="+mn-cs"/>
                        </a:rPr>
                        <a:t>for</a:t>
                      </a:r>
                      <a:r>
                        <a:rPr lang="it-IT" sz="1800" b="0" i="1" kern="1200" dirty="0" smtClean="0">
                          <a:solidFill>
                            <a:schemeClr val="lt1"/>
                          </a:solidFill>
                          <a:latin typeface="+mn-lt"/>
                          <a:ea typeface="+mn-ea"/>
                          <a:cs typeface="+mn-cs"/>
                        </a:rPr>
                        <a:t> the first </a:t>
                      </a:r>
                      <a:r>
                        <a:rPr lang="it-IT" sz="1800" b="0" i="1" kern="1200" dirty="0" err="1" smtClean="0">
                          <a:solidFill>
                            <a:schemeClr val="lt1"/>
                          </a:solidFill>
                          <a:latin typeface="+mn-lt"/>
                          <a:ea typeface="+mn-ea"/>
                          <a:cs typeface="+mn-cs"/>
                        </a:rPr>
                        <a:t>time</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perceived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there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something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broken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behind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them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like</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tiny</a:t>
                      </a:r>
                      <a:r>
                        <a:rPr lang="it-IT" sz="1800" b="0" i="1" kern="1200" dirty="0" smtClean="0">
                          <a:solidFill>
                            <a:schemeClr val="lt1"/>
                          </a:solidFill>
                          <a:latin typeface="+mn-lt"/>
                          <a:ea typeface="+mn-ea"/>
                          <a:cs typeface="+mn-cs"/>
                        </a:rPr>
                        <a:t> crack in a </a:t>
                      </a:r>
                      <a:r>
                        <a:rPr lang="it-IT" sz="1800" b="0" i="1" kern="1200" dirty="0" err="1" smtClean="0">
                          <a:solidFill>
                            <a:schemeClr val="lt1"/>
                          </a:solidFill>
                          <a:latin typeface="+mn-lt"/>
                          <a:ea typeface="+mn-ea"/>
                          <a:cs typeface="+mn-cs"/>
                        </a:rPr>
                        <a:t>diamond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becomes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visible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only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viewed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through</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magnifying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lens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normally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hidden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by</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brilliance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stone</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“Incrociai il suo sguardo, e per la prima volta percepii dietro i suoi occhi qualcosa di incrinato, come una minuscola fenditura in un diamante che si riesce a vedere solo con la lente di ingrandimento; di solito è celata dalla brillantezza della pietra.”</a:t>
                      </a:r>
                      <a:endParaRPr lang="it-IT" b="0" i="1" dirty="0"/>
                    </a:p>
                  </a:txBody>
                  <a:tcPr/>
                </a:tc>
              </a:tr>
            </a:tbl>
          </a:graphicData>
        </a:graphic>
      </p:graphicFrame>
      <p:sp>
        <p:nvSpPr>
          <p:cNvPr id="6" name="CasellaDiTesto 5"/>
          <p:cNvSpPr txBox="1"/>
          <p:nvPr/>
        </p:nvSpPr>
        <p:spPr>
          <a:xfrm>
            <a:off x="457200" y="2596911"/>
            <a:ext cx="8229600" cy="3323987"/>
          </a:xfrm>
          <a:prstGeom prst="rect">
            <a:avLst/>
          </a:prstGeom>
          <a:noFill/>
        </p:spPr>
        <p:txBody>
          <a:bodyPr wrap="square" rtlCol="0">
            <a:spAutoFit/>
          </a:bodyPr>
          <a:lstStyle/>
          <a:p>
            <a:r>
              <a:rPr lang="en-GB" sz="1400" dirty="0" smtClean="0"/>
              <a:t>This sentence is very important in the economy of the novel because it tells about the first time </a:t>
            </a:r>
            <a:r>
              <a:rPr lang="en-GB" sz="1400" dirty="0" err="1" smtClean="0"/>
              <a:t>Changez</a:t>
            </a:r>
            <a:r>
              <a:rPr lang="en-GB" sz="1400" dirty="0" smtClean="0"/>
              <a:t> found that there was something “wrong” in Erica. Moreover it contains one of the key words that had been previously highlighted by the use of a different font.</a:t>
            </a:r>
          </a:p>
          <a:p>
            <a:endParaRPr lang="en-GB" sz="1400" dirty="0" smtClean="0">
              <a:solidFill>
                <a:srgbClr val="000000"/>
              </a:solidFill>
            </a:endParaRPr>
          </a:p>
          <a:p>
            <a:r>
              <a:rPr lang="en-GB" sz="1400" dirty="0" smtClean="0">
                <a:solidFill>
                  <a:srgbClr val="000000"/>
                </a:solidFill>
              </a:rPr>
              <a:t>On the linguistic side, the first thing that the reader can single out is that the word “broken” is translated in Italian with “</a:t>
            </a:r>
            <a:r>
              <a:rPr lang="en-GB" sz="1400" dirty="0" err="1" smtClean="0">
                <a:solidFill>
                  <a:srgbClr val="000000"/>
                </a:solidFill>
              </a:rPr>
              <a:t>incrinato</a:t>
            </a:r>
            <a:r>
              <a:rPr lang="en-GB" sz="1400" dirty="0" smtClean="0">
                <a:solidFill>
                  <a:srgbClr val="000000"/>
                </a:solidFill>
              </a:rPr>
              <a:t>”, that is not exactly the same. The Italian word is indeed more specific and represents a better linguistic choice than “</a:t>
            </a:r>
            <a:r>
              <a:rPr lang="en-GB" sz="1400" dirty="0" err="1" smtClean="0">
                <a:solidFill>
                  <a:srgbClr val="000000"/>
                </a:solidFill>
              </a:rPr>
              <a:t>rotto</a:t>
            </a:r>
            <a:r>
              <a:rPr lang="en-GB" sz="1400" dirty="0" smtClean="0">
                <a:solidFill>
                  <a:srgbClr val="000000"/>
                </a:solidFill>
              </a:rPr>
              <a:t>”, which is more generic and would have made the sentence less elegant. </a:t>
            </a:r>
            <a:r>
              <a:rPr lang="en-GB" sz="1400" dirty="0">
                <a:solidFill>
                  <a:srgbClr val="000000"/>
                </a:solidFill>
              </a:rPr>
              <a:t>S</a:t>
            </a:r>
            <a:r>
              <a:rPr lang="en-GB" sz="1400" dirty="0" smtClean="0">
                <a:solidFill>
                  <a:srgbClr val="000000"/>
                </a:solidFill>
              </a:rPr>
              <a:t>o in this case the translation has the merit to have found the perfect word to adapt to the metaphor. On the other hand, the word “crack” is translated with “</a:t>
            </a:r>
            <a:r>
              <a:rPr lang="en-GB" sz="1400" dirty="0" err="1" smtClean="0">
                <a:solidFill>
                  <a:srgbClr val="000000"/>
                </a:solidFill>
              </a:rPr>
              <a:t>fenditura</a:t>
            </a:r>
            <a:r>
              <a:rPr lang="en-GB" sz="1400" dirty="0" smtClean="0">
                <a:solidFill>
                  <a:srgbClr val="000000"/>
                </a:solidFill>
              </a:rPr>
              <a:t>” which has a different meaning and is not appropriate to return the same image, without counting that it can’t have the same expressive power due to the fact that the English word is an onomatopoeia and the Italian one is not. In addition, the word “tiny” is more generic than its correspondent in the Italian translation and give more freedom to the reader to imagine. In this case so, the distance between the two versions is mainly caused by the attitude of the English language to translate the content into images, throughout the use of generic terms that give the reader the possibility to use his imagination.</a:t>
            </a:r>
            <a:endParaRPr lang="en-GB" sz="1400" dirty="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286000"/>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“The area</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with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charming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bistros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exclusive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shops</a:t>
                      </a:r>
                      <a:r>
                        <a:rPr lang="it-IT" sz="1800" b="0" i="1" kern="1200" dirty="0" smtClean="0">
                          <a:solidFill>
                            <a:schemeClr val="lt1"/>
                          </a:solidFill>
                          <a:latin typeface="+mn-lt"/>
                          <a:ea typeface="+mn-ea"/>
                          <a:cs typeface="+mn-cs"/>
                        </a:rPr>
                        <a:t>, and </a:t>
                      </a:r>
                      <a:r>
                        <a:rPr lang="it-IT" sz="1800" b="0" i="1" kern="1200" dirty="0" err="1" smtClean="0">
                          <a:solidFill>
                            <a:schemeClr val="lt1"/>
                          </a:solidFill>
                          <a:latin typeface="+mn-lt"/>
                          <a:ea typeface="+mn-ea"/>
                          <a:cs typeface="+mn-cs"/>
                        </a:rPr>
                        <a:t>attractive</a:t>
                      </a:r>
                      <a:r>
                        <a:rPr lang="it-IT" sz="1800" b="0" i="1" kern="1200" dirty="0" smtClean="0">
                          <a:solidFill>
                            <a:schemeClr val="lt1"/>
                          </a:solidFill>
                          <a:latin typeface="+mn-lt"/>
                          <a:ea typeface="+mn-ea"/>
                          <a:cs typeface="+mn-cs"/>
                        </a:rPr>
                        <a:t> women in short </a:t>
                      </a:r>
                      <a:r>
                        <a:rPr lang="it-IT" sz="1800" b="0" i="1" kern="1200" dirty="0" err="1" smtClean="0">
                          <a:solidFill>
                            <a:schemeClr val="lt1"/>
                          </a:solidFill>
                          <a:latin typeface="+mn-lt"/>
                          <a:ea typeface="+mn-ea"/>
                          <a:cs typeface="+mn-cs"/>
                        </a:rPr>
                        <a:t>skirts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walking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tiny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dogs –</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felt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surprisingly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familiar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although</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had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never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there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before</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realized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later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owed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sense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familiarity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many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films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used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setting</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“La zona, con i suoi lussuosi bistrò, i negozi esclusivi e le belle donne in minigonna che portavano a passeggio minuscoli cani, mi parve sorprendentemente familiare, anche se non l’avevo mai vista prima; in seguito mi sarei reso conto che dovevo quel senso di familiarità ai molti film girati da quelle parti.”</a:t>
                      </a:r>
                      <a:endParaRPr lang="it-IT" b="0" i="1" dirty="0"/>
                    </a:p>
                  </a:txBody>
                  <a:tcPr/>
                </a:tc>
              </a:tr>
            </a:tbl>
          </a:graphicData>
        </a:graphic>
      </p:graphicFrame>
      <p:sp>
        <p:nvSpPr>
          <p:cNvPr id="6" name="CasellaDiTesto 5"/>
          <p:cNvSpPr txBox="1"/>
          <p:nvPr/>
        </p:nvSpPr>
        <p:spPr>
          <a:xfrm>
            <a:off x="457200" y="3120741"/>
            <a:ext cx="8229600" cy="2893100"/>
          </a:xfrm>
          <a:prstGeom prst="rect">
            <a:avLst/>
          </a:prstGeom>
          <a:noFill/>
        </p:spPr>
        <p:txBody>
          <a:bodyPr wrap="square" rtlCol="0">
            <a:spAutoFit/>
          </a:bodyPr>
          <a:lstStyle/>
          <a:p>
            <a:r>
              <a:rPr lang="en-GB" sz="1400" dirty="0" smtClean="0"/>
              <a:t>The sentence has been picked because it perfectly exemplifies how </a:t>
            </a:r>
            <a:r>
              <a:rPr lang="en-GB" sz="1400" dirty="0" err="1" smtClean="0"/>
              <a:t>Changez</a:t>
            </a:r>
            <a:r>
              <a:rPr lang="en-GB" sz="1400" dirty="0" smtClean="0"/>
              <a:t> view America at the beginning, and how he had been influenced by the most common stereotypes. The movie industry, as the reader can see, had a great impact on his way to see things.</a:t>
            </a:r>
          </a:p>
          <a:p>
            <a:endParaRPr lang="en-GB" sz="1400" dirty="0" smtClean="0">
              <a:solidFill>
                <a:srgbClr val="000000"/>
              </a:solidFill>
            </a:endParaRPr>
          </a:p>
          <a:p>
            <a:r>
              <a:rPr lang="en-GB" sz="1400" dirty="0" smtClean="0">
                <a:solidFill>
                  <a:srgbClr val="000000"/>
                </a:solidFill>
              </a:rPr>
              <a:t>Looking at the language, the reader can immediately see that the English sentence is much shorter: that’s due to its peculiarity to use a nominal style. On the other hand, the translation is very similar to the original version except for two moments: firstly, while the original version uses the verb “to feel” in order to convey </a:t>
            </a:r>
            <a:r>
              <a:rPr lang="en-GB" sz="1400" dirty="0" err="1" smtClean="0">
                <a:solidFill>
                  <a:srgbClr val="000000"/>
                </a:solidFill>
              </a:rPr>
              <a:t>Changez’s</a:t>
            </a:r>
            <a:r>
              <a:rPr lang="en-GB" sz="1400" dirty="0" smtClean="0">
                <a:solidFill>
                  <a:srgbClr val="000000"/>
                </a:solidFill>
              </a:rPr>
              <a:t>  feeling, the Italian version uses the verb “seem”, which highlighted the sense of visual familiarity but made it necessary to change the next phrase. “ I had never been there” indeed is translated into “non </a:t>
            </a:r>
            <a:r>
              <a:rPr lang="en-GB" sz="1400" dirty="0" err="1" smtClean="0">
                <a:solidFill>
                  <a:srgbClr val="000000"/>
                </a:solidFill>
              </a:rPr>
              <a:t>l’avevo</a:t>
            </a:r>
            <a:r>
              <a:rPr lang="en-GB" sz="1400" dirty="0" smtClean="0">
                <a:solidFill>
                  <a:srgbClr val="000000"/>
                </a:solidFill>
              </a:rPr>
              <a:t> </a:t>
            </a:r>
            <a:r>
              <a:rPr lang="en-GB" sz="1400" dirty="0" err="1" smtClean="0">
                <a:solidFill>
                  <a:srgbClr val="000000"/>
                </a:solidFill>
              </a:rPr>
              <a:t>mai</a:t>
            </a:r>
            <a:r>
              <a:rPr lang="en-GB" sz="1400" dirty="0" smtClean="0">
                <a:solidFill>
                  <a:srgbClr val="000000"/>
                </a:solidFill>
              </a:rPr>
              <a:t> vista prima” which, on one side recalls very clearly the feeling </a:t>
            </a:r>
            <a:r>
              <a:rPr lang="en-GB" sz="1400" dirty="0" err="1" smtClean="0">
                <a:solidFill>
                  <a:srgbClr val="000000"/>
                </a:solidFill>
              </a:rPr>
              <a:t>Changez</a:t>
            </a:r>
            <a:r>
              <a:rPr lang="en-GB" sz="1400" dirty="0" smtClean="0">
                <a:solidFill>
                  <a:srgbClr val="000000"/>
                </a:solidFill>
              </a:rPr>
              <a:t> is living, but on the other does not have the exact same meaning. In addition, in the last part of the sentence the Italian phrase gets a bit altered in order to keep the version fluent. In this case thus, the translation makes the choice not to adhere strictly to the English version in order to keep the reading clear and fluent (and so more delightful).</a:t>
            </a:r>
            <a:endParaRPr lang="en-GB" sz="1400" dirty="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286000"/>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“As we took our seats for the meal, he lifted a bottle of red wine and said to me,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drink?»« </a:t>
                      </a:r>
                      <a:r>
                        <a:rPr lang="it-IT" sz="1800" b="0" i="1" kern="1200" dirty="0" err="1" smtClean="0">
                          <a:solidFill>
                            <a:schemeClr val="lt1"/>
                          </a:solidFill>
                          <a:latin typeface="+mn-lt"/>
                          <a:ea typeface="+mn-ea"/>
                          <a:cs typeface="+mn-cs"/>
                        </a:rPr>
                        <a:t>He</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i</a:t>
                      </a:r>
                      <a:r>
                        <a:rPr lang="it-IT" sz="1800" b="0" i="1" kern="1200" dirty="0" err="1" smtClean="0">
                          <a:solidFill>
                            <a:schemeClr val="lt1"/>
                          </a:solidFill>
                          <a:latin typeface="+mn-lt"/>
                          <a:ea typeface="+mn-ea"/>
                          <a:cs typeface="+mn-cs"/>
                        </a:rPr>
                        <a:t>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twenty-two</a:t>
                      </a:r>
                      <a:r>
                        <a:rPr lang="it-IT" sz="1800" b="0" i="1" kern="1200" dirty="0" smtClean="0">
                          <a:solidFill>
                            <a:schemeClr val="lt1"/>
                          </a:solidFill>
                          <a:latin typeface="+mn-lt"/>
                          <a:ea typeface="+mn-ea"/>
                          <a:cs typeface="+mn-cs"/>
                        </a:rPr>
                        <a:t>,» Erica’</a:t>
                      </a:r>
                      <a:r>
                        <a:rPr lang="it-IT" sz="1800" b="0" i="1" kern="1200" dirty="0" err="1" smtClean="0">
                          <a:solidFill>
                            <a:schemeClr val="lt1"/>
                          </a:solidFill>
                          <a:latin typeface="+mn-lt"/>
                          <a:ea typeface="+mn-ea"/>
                          <a:cs typeface="+mn-cs"/>
                        </a:rPr>
                        <a:t>s</a:t>
                      </a:r>
                      <a:r>
                        <a:rPr lang="it-IT" sz="1800" b="0" i="1" kern="1200" dirty="0" smtClean="0">
                          <a:solidFill>
                            <a:schemeClr val="lt1"/>
                          </a:solidFill>
                          <a:latin typeface="+mn-lt"/>
                          <a:ea typeface="+mn-ea"/>
                          <a:cs typeface="+mn-cs"/>
                        </a:rPr>
                        <a:t> mother said on my behalf, in a tone that suggested, «So of course </a:t>
                      </a:r>
                      <a:r>
                        <a:rPr lang="it-IT" sz="1800" b="0" i="1" kern="1200" dirty="0" err="1" smtClean="0">
                          <a:solidFill>
                            <a:schemeClr val="lt1"/>
                          </a:solidFill>
                          <a:latin typeface="+mn-lt"/>
                          <a:ea typeface="+mn-ea"/>
                          <a:cs typeface="+mn-cs"/>
                        </a:rPr>
                        <a:t>he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drinks</a:t>
                      </a:r>
                      <a:r>
                        <a:rPr lang="it-IT" sz="1800" b="0" i="1" kern="1200" dirty="0"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smtClean="0">
                          <a:solidFill>
                            <a:schemeClr val="lt1"/>
                          </a:solidFill>
                          <a:latin typeface="+mn-lt"/>
                          <a:ea typeface="+mn-ea"/>
                          <a:cs typeface="+mn-cs"/>
                        </a:rPr>
                        <a:t>I had a Pakistani working for me once,» Erica’</a:t>
                      </a:r>
                      <a:r>
                        <a:rPr lang="it-IT" sz="1800" b="0" i="1" kern="1200" dirty="0" err="1" smtClean="0">
                          <a:solidFill>
                            <a:schemeClr val="lt1"/>
                          </a:solidFill>
                          <a:latin typeface="+mn-lt"/>
                          <a:ea typeface="+mn-ea"/>
                          <a:cs typeface="+mn-cs"/>
                        </a:rPr>
                        <a:t>s</a:t>
                      </a:r>
                      <a:r>
                        <a:rPr lang="it-IT" sz="1800" b="0" i="1" kern="1200" dirty="0" smtClean="0">
                          <a:solidFill>
                            <a:schemeClr val="lt1"/>
                          </a:solidFill>
                          <a:latin typeface="+mn-lt"/>
                          <a:ea typeface="+mn-ea"/>
                          <a:cs typeface="+mn-cs"/>
                        </a:rPr>
                        <a:t> father said. «</a:t>
                      </a:r>
                      <a:r>
                        <a:rPr lang="it-IT" sz="1800" b="0" i="1" kern="1200" dirty="0" err="1" smtClean="0">
                          <a:solidFill>
                            <a:schemeClr val="lt1"/>
                          </a:solidFill>
                          <a:latin typeface="+mn-lt"/>
                          <a:ea typeface="+mn-ea"/>
                          <a:cs typeface="+mn-cs"/>
                        </a:rPr>
                        <a:t>Never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drank</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1" kern="1200" dirty="0" smtClean="0">
                          <a:solidFill>
                            <a:schemeClr val="lt1"/>
                          </a:solidFill>
                          <a:latin typeface="+mn-lt"/>
                          <a:ea typeface="+mn-ea"/>
                          <a:cs typeface="+mn-cs"/>
                        </a:rPr>
                        <a:t>“</a:t>
                      </a:r>
                      <a:r>
                        <a:rPr lang="it-IT" sz="1800" b="0" i="1" u="none" kern="1200" dirty="0" smtClean="0">
                          <a:solidFill>
                            <a:schemeClr val="lt1"/>
                          </a:solidFill>
                          <a:latin typeface="+mn-lt"/>
                          <a:ea typeface="+mn-ea"/>
                          <a:cs typeface="+mn-cs"/>
                        </a:rPr>
                        <a:t>Mentre sedevamo ai rispettivi posti, prese una bottiglia di vino rosso e mi chiese se bevevo. «Ha ventidue anni», la madre di Erica intervenne in mia vece con un tono che sottintendeva: Ovvio che beve. «Una volta c’era un pakistano che lavorava per me, </a:t>
                      </a:r>
                      <a:r>
                        <a:rPr lang="it-IT" sz="1800" b="0" i="1" u="none" kern="1200" dirty="0" err="1" smtClean="0">
                          <a:solidFill>
                            <a:schemeClr val="lt1"/>
                          </a:solidFill>
                          <a:latin typeface="+mn-lt"/>
                          <a:ea typeface="+mn-ea"/>
                          <a:cs typeface="+mn-cs"/>
                        </a:rPr>
                        <a:t>–</a:t>
                      </a:r>
                      <a:r>
                        <a:rPr lang="it-IT" sz="1800" b="0" i="1" u="none" kern="1200" dirty="0" smtClean="0">
                          <a:solidFill>
                            <a:schemeClr val="lt1"/>
                          </a:solidFill>
                          <a:latin typeface="+mn-lt"/>
                          <a:ea typeface="+mn-ea"/>
                          <a:cs typeface="+mn-cs"/>
                        </a:rPr>
                        <a:t> disse il padre di Erica. </a:t>
                      </a:r>
                      <a:r>
                        <a:rPr lang="it-IT" sz="1800" b="0" i="1" u="none" kern="1200" dirty="0" err="1" smtClean="0">
                          <a:solidFill>
                            <a:schemeClr val="lt1"/>
                          </a:solidFill>
                          <a:latin typeface="+mn-lt"/>
                          <a:ea typeface="+mn-ea"/>
                          <a:cs typeface="+mn-cs"/>
                        </a:rPr>
                        <a:t>–</a:t>
                      </a:r>
                      <a:r>
                        <a:rPr lang="it-IT" sz="1800" b="0" i="1" u="none" kern="1200" dirty="0" smtClean="0">
                          <a:solidFill>
                            <a:schemeClr val="lt1"/>
                          </a:solidFill>
                          <a:latin typeface="+mn-lt"/>
                          <a:ea typeface="+mn-ea"/>
                          <a:cs typeface="+mn-cs"/>
                        </a:rPr>
                        <a:t> Non beveva mai»”</a:t>
                      </a:r>
                      <a:endParaRPr lang="it-IT" b="0" i="1" u="none" dirty="0"/>
                    </a:p>
                  </a:txBody>
                  <a:tcPr/>
                </a:tc>
              </a:tr>
            </a:tbl>
          </a:graphicData>
        </a:graphic>
      </p:graphicFrame>
      <p:sp>
        <p:nvSpPr>
          <p:cNvPr id="6" name="CasellaDiTesto 5"/>
          <p:cNvSpPr txBox="1"/>
          <p:nvPr/>
        </p:nvSpPr>
        <p:spPr>
          <a:xfrm>
            <a:off x="457200" y="2726956"/>
            <a:ext cx="8229600" cy="3108544"/>
          </a:xfrm>
          <a:prstGeom prst="rect">
            <a:avLst/>
          </a:prstGeom>
          <a:noFill/>
        </p:spPr>
        <p:txBody>
          <a:bodyPr wrap="square" rtlCol="0">
            <a:spAutoFit/>
          </a:bodyPr>
          <a:lstStyle/>
          <a:p>
            <a:r>
              <a:rPr lang="en-GB" sz="1400" dirty="0" smtClean="0"/>
              <a:t>This extract is very important and it’s part of one of the main points of the book: the first meeting with prejudice and racism. In the extract, Erica’s father tried to apply one of his stereotypical categories to </a:t>
            </a:r>
            <a:r>
              <a:rPr lang="en-GB" sz="1400" dirty="0" err="1" smtClean="0"/>
              <a:t>Changez</a:t>
            </a:r>
            <a:r>
              <a:rPr lang="en-GB" sz="1400" dirty="0" smtClean="0"/>
              <a:t>, in pretty awkward display of ignorance.</a:t>
            </a:r>
          </a:p>
          <a:p>
            <a:endParaRPr lang="en-GB" sz="1400" dirty="0" smtClean="0">
              <a:solidFill>
                <a:srgbClr val="000000"/>
              </a:solidFill>
            </a:endParaRPr>
          </a:p>
          <a:p>
            <a:r>
              <a:rPr lang="en-GB" sz="1400" dirty="0" smtClean="0">
                <a:solidFill>
                  <a:srgbClr val="000000"/>
                </a:solidFill>
              </a:rPr>
              <a:t>The translation in this case, is not very different from the English version but the reader can notice, for example, that the first piece of direct speech is reported in Italian indirectly. That’s because in English is easier to use the direct speech without losing rhythm, that is instead the problem of Italian, which, on the other hand uses a more specific word to translate the verb “to say”. The other differences the reader can single out usually affect only the grammar and are used just to convey the same meaning using a range of words that keeps also the fluency of the text. One last interesting thing though, may be the translation of the last piece of direct speech. The choice of the Italian version indeed, may limit the meaning of English version that suggested he “had never drunk in his life”, not just that “he didn’t drink”. Anyway this translation takes care to adhere very closely to the original version – and that’s a very good thing – because it is, as I said, one of the key moments of the entire novel</a:t>
            </a:r>
            <a:endParaRPr lang="en-GB" sz="1400" dirty="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“The </a:t>
                      </a:r>
                      <a:r>
                        <a:rPr lang="it-IT" sz="1800" b="0" i="1" kern="1200" dirty="0" err="1" smtClean="0">
                          <a:solidFill>
                            <a:schemeClr val="lt1"/>
                          </a:solidFill>
                          <a:latin typeface="+mn-lt"/>
                          <a:ea typeface="+mn-ea"/>
                          <a:cs typeface="+mn-cs"/>
                        </a:rPr>
                        <a:t>lights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gone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But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why</a:t>
                      </a:r>
                      <a:r>
                        <a:rPr lang="it-IT" sz="1800" b="0" i="1" kern="1200" dirty="0" smtClean="0">
                          <a:solidFill>
                            <a:schemeClr val="lt1"/>
                          </a:solidFill>
                          <a:latin typeface="+mn-lt"/>
                          <a:ea typeface="+mn-ea"/>
                          <a:cs typeface="+mn-cs"/>
                        </a:rPr>
                        <a:t> do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leap</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feet</a:t>
                      </a:r>
                      <a:r>
                        <a:rPr lang="it-IT" sz="1800" b="0" i="1" kern="1200" dirty="0" smtClean="0">
                          <a:solidFill>
                            <a:schemeClr val="lt1"/>
                          </a:solidFill>
                          <a:latin typeface="+mn-lt"/>
                          <a:ea typeface="+mn-ea"/>
                          <a:cs typeface="+mn-cs"/>
                        </a:rPr>
                        <a:t>? Do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alarmed</a:t>
                      </a:r>
                      <a:r>
                        <a:rPr lang="it-IT" sz="1800" b="0" i="1" kern="1200" dirty="0" smtClean="0">
                          <a:solidFill>
                            <a:schemeClr val="lt1"/>
                          </a:solidFill>
                          <a:latin typeface="+mn-lt"/>
                          <a:ea typeface="+mn-ea"/>
                          <a:cs typeface="+mn-cs"/>
                        </a:rPr>
                        <a:t>, sir;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mentioned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before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fluctuations</a:t>
                      </a:r>
                      <a:r>
                        <a:rPr lang="it-IT" sz="1800" b="0" i="1" kern="1200" dirty="0" smtClean="0">
                          <a:solidFill>
                            <a:schemeClr val="lt1"/>
                          </a:solidFill>
                          <a:latin typeface="+mn-lt"/>
                          <a:ea typeface="+mn-ea"/>
                          <a:cs typeface="+mn-cs"/>
                        </a:rPr>
                        <a:t> and </a:t>
                      </a:r>
                      <a:r>
                        <a:rPr lang="it-IT" sz="1800" b="0" i="1" kern="1200" dirty="0" err="1" smtClean="0">
                          <a:solidFill>
                            <a:schemeClr val="lt1"/>
                          </a:solidFill>
                          <a:latin typeface="+mn-lt"/>
                          <a:ea typeface="+mn-ea"/>
                          <a:cs typeface="+mn-cs"/>
                        </a:rPr>
                        <a:t>blackouts</a:t>
                      </a:r>
                      <a:r>
                        <a:rPr lang="it-IT" sz="1800" b="0" i="1" kern="1200" dirty="0" smtClean="0">
                          <a:solidFill>
                            <a:schemeClr val="lt1"/>
                          </a:solidFill>
                          <a:latin typeface="+mn-lt"/>
                          <a:ea typeface="+mn-ea"/>
                          <a:cs typeface="+mn-cs"/>
                        </a:rPr>
                        <a:t> are common in Pakistan.”</a:t>
                      </a:r>
                      <a:endParaRPr lang="it-IT" b="0" i="1" dirty="0"/>
                    </a:p>
                  </a:txBody>
                  <a:tcPr/>
                </a:tc>
                <a:tc>
                  <a:txBody>
                    <a:bodyPr/>
                    <a:lstStyle/>
                    <a:p>
                      <a:r>
                        <a:rPr lang="it-IT" sz="1800" b="0" i="1" kern="1200" dirty="0" smtClean="0">
                          <a:solidFill>
                            <a:schemeClr val="lt1"/>
                          </a:solidFill>
                          <a:latin typeface="+mn-lt"/>
                          <a:ea typeface="+mn-ea"/>
                          <a:cs typeface="+mn-cs"/>
                        </a:rPr>
                        <a:t>“È andata via la luce. Ma perché è scattato in piedi? Non si allarmi, signore; come le ho già accennato gli sbalzi di corrente e i blackout sono frequenti in Pakistan.”</a:t>
                      </a:r>
                      <a:endParaRPr lang="it-IT" b="0" i="1" dirty="0"/>
                    </a:p>
                  </a:txBody>
                  <a:tcPr/>
                </a:tc>
              </a:tr>
            </a:tbl>
          </a:graphicData>
        </a:graphic>
      </p:graphicFrame>
      <p:sp>
        <p:nvSpPr>
          <p:cNvPr id="6" name="CasellaDiTesto 5"/>
          <p:cNvSpPr txBox="1"/>
          <p:nvPr/>
        </p:nvSpPr>
        <p:spPr>
          <a:xfrm>
            <a:off x="457200" y="2596911"/>
            <a:ext cx="8229600" cy="2462213"/>
          </a:xfrm>
          <a:prstGeom prst="rect">
            <a:avLst/>
          </a:prstGeom>
          <a:noFill/>
        </p:spPr>
        <p:txBody>
          <a:bodyPr wrap="square" rtlCol="0">
            <a:spAutoFit/>
          </a:bodyPr>
          <a:lstStyle/>
          <a:p>
            <a:r>
              <a:rPr lang="en-GB" sz="1400" dirty="0" smtClean="0"/>
              <a:t>The extract, one more time, refers to the suspect the American interlocutor feels toward </a:t>
            </a:r>
            <a:r>
              <a:rPr lang="en-GB" sz="1400" dirty="0" err="1" smtClean="0"/>
              <a:t>Changez</a:t>
            </a:r>
            <a:r>
              <a:rPr lang="en-GB" sz="1400" dirty="0" smtClean="0"/>
              <a:t> and Pakistan in general. He gets alarmed indeed, even though he had been previously assured that blackouts are pretty common in Pakistan.</a:t>
            </a:r>
          </a:p>
          <a:p>
            <a:endParaRPr lang="en-GB" sz="1400" dirty="0" smtClean="0">
              <a:solidFill>
                <a:srgbClr val="000000"/>
              </a:solidFill>
            </a:endParaRPr>
          </a:p>
          <a:p>
            <a:r>
              <a:rPr lang="en-GB" sz="1400" dirty="0" smtClean="0">
                <a:solidFill>
                  <a:srgbClr val="000000"/>
                </a:solidFill>
              </a:rPr>
              <a:t>This I would say, is a perfect example of a very good translation, which both keeps the meaning and the fluency, making very little adjustments that still don’t differentiate the two versions. The Italian version for example, translates in a very effective way “why do you leap your feet” and conveys with at least the same emphasis the sentiment of suspicion and mistrust the American man has. Moreover, even though not every word finds its correspondent translation, the meaning is kept identical throughout all the extract. One last thing we can notice is the perfect translation of the word “common” which could have been translated into “</a:t>
            </a:r>
            <a:r>
              <a:rPr lang="en-GB" sz="1400" dirty="0" err="1" smtClean="0">
                <a:solidFill>
                  <a:srgbClr val="000000"/>
                </a:solidFill>
              </a:rPr>
              <a:t>comune</a:t>
            </a:r>
            <a:r>
              <a:rPr lang="en-GB" sz="1400" dirty="0" smtClean="0">
                <a:solidFill>
                  <a:srgbClr val="000000"/>
                </a:solidFill>
              </a:rPr>
              <a:t>” and could have lost its peculiarity of conveying the meaning that blackouts happen very often.</a:t>
            </a:r>
            <a:endParaRPr lang="en-GB" sz="1400"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5</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u="none" kern="1200" dirty="0" smtClean="0">
                          <a:solidFill>
                            <a:schemeClr val="lt1"/>
                          </a:solidFill>
                          <a:latin typeface="+mn-lt"/>
                          <a:ea typeface="+mn-ea"/>
                          <a:cs typeface="+mn-cs"/>
                        </a:rPr>
                        <a:t>“</a:t>
                      </a:r>
                      <a:r>
                        <a:rPr lang="it-IT" sz="1800" b="0" i="1" u="none" kern="1200" dirty="0" err="1" smtClean="0">
                          <a:solidFill>
                            <a:schemeClr val="lt1"/>
                          </a:solidFill>
                          <a:latin typeface="+mn-lt"/>
                          <a:ea typeface="+mn-ea"/>
                          <a:cs typeface="+mn-cs"/>
                        </a:rPr>
                        <a:t>Observe</a:t>
                      </a:r>
                      <a:r>
                        <a:rPr lang="it-IT" sz="1800" b="0" i="1" u="none" kern="1200" dirty="0" smtClean="0">
                          <a:solidFill>
                            <a:schemeClr val="lt1"/>
                          </a:solidFill>
                          <a:latin typeface="+mn-lt"/>
                          <a:ea typeface="+mn-ea"/>
                          <a:cs typeface="+mn-cs"/>
                        </a:rPr>
                        <a:t>, sir: </a:t>
                      </a:r>
                      <a:r>
                        <a:rPr lang="it-IT" sz="1800" b="0" i="1" u="none" kern="1200" dirty="0" err="1" smtClean="0">
                          <a:solidFill>
                            <a:schemeClr val="lt1"/>
                          </a:solidFill>
                          <a:latin typeface="+mn-lt"/>
                          <a:ea typeface="+mn-ea"/>
                          <a:cs typeface="+mn-cs"/>
                        </a:rPr>
                        <a:t>bats</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have</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begun</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to</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appear</a:t>
                      </a:r>
                      <a:r>
                        <a:rPr lang="it-IT" sz="1800" b="0" i="1" u="none" kern="1200" dirty="0" smtClean="0">
                          <a:solidFill>
                            <a:schemeClr val="lt1"/>
                          </a:solidFill>
                          <a:latin typeface="+mn-lt"/>
                          <a:ea typeface="+mn-ea"/>
                          <a:cs typeface="+mn-cs"/>
                        </a:rPr>
                        <a:t> in the air </a:t>
                      </a:r>
                      <a:r>
                        <a:rPr lang="it-IT" sz="1800" b="0" i="1" u="none" kern="1200" dirty="0" err="1" smtClean="0">
                          <a:solidFill>
                            <a:schemeClr val="lt1"/>
                          </a:solidFill>
                          <a:latin typeface="+mn-lt"/>
                          <a:ea typeface="+mn-ea"/>
                          <a:cs typeface="+mn-cs"/>
                        </a:rPr>
                        <a:t>above</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this</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square</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Creepy</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you</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say</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What</a:t>
                      </a:r>
                      <a:r>
                        <a:rPr lang="it-IT" sz="1800" b="0" i="1" u="none" kern="1200" dirty="0" smtClean="0">
                          <a:solidFill>
                            <a:schemeClr val="lt1"/>
                          </a:solidFill>
                          <a:latin typeface="+mn-lt"/>
                          <a:ea typeface="+mn-ea"/>
                          <a:cs typeface="+mn-cs"/>
                        </a:rPr>
                        <a:t> a </a:t>
                      </a:r>
                      <a:r>
                        <a:rPr lang="it-IT" sz="1800" b="0" i="1" u="none" kern="1200" dirty="0" err="1" smtClean="0">
                          <a:solidFill>
                            <a:schemeClr val="lt1"/>
                          </a:solidFill>
                          <a:latin typeface="+mn-lt"/>
                          <a:ea typeface="+mn-ea"/>
                          <a:cs typeface="+mn-cs"/>
                        </a:rPr>
                        <a:t>delightfully</a:t>
                      </a:r>
                      <a:r>
                        <a:rPr lang="it-IT" sz="1800" b="0" i="1" u="none" kern="1200" dirty="0" smtClean="0">
                          <a:solidFill>
                            <a:schemeClr val="lt1"/>
                          </a:solidFill>
                          <a:latin typeface="+mn-lt"/>
                          <a:ea typeface="+mn-ea"/>
                          <a:cs typeface="+mn-cs"/>
                        </a:rPr>
                        <a:t> American </a:t>
                      </a:r>
                      <a:r>
                        <a:rPr lang="it-IT" sz="1800" b="0" i="1" u="none" kern="1200" dirty="0" err="1" smtClean="0">
                          <a:solidFill>
                            <a:schemeClr val="lt1"/>
                          </a:solidFill>
                          <a:latin typeface="+mn-lt"/>
                          <a:ea typeface="+mn-ea"/>
                          <a:cs typeface="+mn-cs"/>
                        </a:rPr>
                        <a:t>expression</a:t>
                      </a:r>
                      <a:r>
                        <a:rPr lang="it-IT" sz="1800" b="0" i="1" u="none" kern="1200" baseline="0" dirty="0" smtClean="0">
                          <a:solidFill>
                            <a:schemeClr val="lt1"/>
                          </a:solidFill>
                          <a:latin typeface="+mn-lt"/>
                          <a:ea typeface="+mn-ea"/>
                          <a:cs typeface="+mn-cs"/>
                        </a:rPr>
                        <a:t> </a:t>
                      </a:r>
                      <a:r>
                        <a:rPr lang="it-IT" sz="1800" b="0" i="1" u="none" kern="1200" baseline="0" dirty="0" err="1" smtClean="0">
                          <a:solidFill>
                            <a:schemeClr val="lt1"/>
                          </a:solidFill>
                          <a:latin typeface="+mn-lt"/>
                          <a:ea typeface="+mn-ea"/>
                          <a:cs typeface="+mn-cs"/>
                        </a:rPr>
                        <a:t>–</a:t>
                      </a:r>
                      <a:r>
                        <a:rPr lang="it-IT" sz="1800" b="0" i="1" u="none" kern="1200" baseline="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one</a:t>
                      </a:r>
                      <a:r>
                        <a:rPr lang="it-IT" sz="1800" b="0" i="1" u="none" kern="1200" dirty="0" smtClean="0">
                          <a:solidFill>
                            <a:schemeClr val="lt1"/>
                          </a:solidFill>
                          <a:latin typeface="+mn-lt"/>
                          <a:ea typeface="+mn-ea"/>
                          <a:cs typeface="+mn-cs"/>
                        </a:rPr>
                        <a:t> I </a:t>
                      </a:r>
                      <a:r>
                        <a:rPr lang="it-IT" sz="1800" b="0" i="1" u="none" kern="1200" dirty="0" err="1" smtClean="0">
                          <a:solidFill>
                            <a:schemeClr val="lt1"/>
                          </a:solidFill>
                          <a:latin typeface="+mn-lt"/>
                          <a:ea typeface="+mn-ea"/>
                          <a:cs typeface="+mn-cs"/>
                        </a:rPr>
                        <a:t>have</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not</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heard</a:t>
                      </a:r>
                      <a:r>
                        <a:rPr lang="it-IT" sz="1800" b="0" i="1" u="none" kern="1200" dirty="0" smtClean="0">
                          <a:solidFill>
                            <a:schemeClr val="lt1"/>
                          </a:solidFill>
                          <a:latin typeface="+mn-lt"/>
                          <a:ea typeface="+mn-ea"/>
                          <a:cs typeface="+mn-cs"/>
                        </a:rPr>
                        <a:t> in </a:t>
                      </a:r>
                      <a:r>
                        <a:rPr lang="it-IT" sz="1800" b="0" i="1" u="none" kern="1200" dirty="0" err="1" smtClean="0">
                          <a:solidFill>
                            <a:schemeClr val="lt1"/>
                          </a:solidFill>
                          <a:latin typeface="+mn-lt"/>
                          <a:ea typeface="+mn-ea"/>
                          <a:cs typeface="+mn-cs"/>
                        </a:rPr>
                        <a:t>many</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years</a:t>
                      </a:r>
                      <a:r>
                        <a:rPr lang="it-IT" sz="1800" b="0" i="1" u="none" kern="1200" dirty="0" smtClean="0">
                          <a:solidFill>
                            <a:schemeClr val="lt1"/>
                          </a:solidFill>
                          <a:latin typeface="+mn-lt"/>
                          <a:ea typeface="+mn-ea"/>
                          <a:cs typeface="+mn-cs"/>
                        </a:rPr>
                        <a:t>!”</a:t>
                      </a:r>
                      <a:endParaRPr lang="it-IT" b="0" i="1" u="none" dirty="0"/>
                    </a:p>
                  </a:txBody>
                  <a:tcPr/>
                </a:tc>
                <a:tc>
                  <a:txBody>
                    <a:bodyPr/>
                    <a:lstStyle/>
                    <a:p>
                      <a:r>
                        <a:rPr lang="it-IT" sz="1800" b="0" i="1" u="none" kern="1200" dirty="0" smtClean="0">
                          <a:solidFill>
                            <a:schemeClr val="lt1"/>
                          </a:solidFill>
                          <a:latin typeface="+mn-lt"/>
                          <a:ea typeface="+mn-ea"/>
                          <a:cs typeface="+mn-cs"/>
                        </a:rPr>
                        <a:t>“Guardi, signore: sono comparsi dei pipistrelli nell’aria sopra questa piazza. Le danno i brividi, dice? Che espressione deliziosamente americana, erano anni che non la sentivo!”</a:t>
                      </a:r>
                      <a:endParaRPr lang="it-IT" b="0" i="1" u="none" dirty="0"/>
                    </a:p>
                  </a:txBody>
                  <a:tcPr/>
                </a:tc>
              </a:tr>
            </a:tbl>
          </a:graphicData>
        </a:graphic>
      </p:graphicFrame>
      <p:sp>
        <p:nvSpPr>
          <p:cNvPr id="6" name="CasellaDiTesto 5"/>
          <p:cNvSpPr txBox="1"/>
          <p:nvPr/>
        </p:nvSpPr>
        <p:spPr>
          <a:xfrm>
            <a:off x="457200" y="2596911"/>
            <a:ext cx="8229600" cy="3108544"/>
          </a:xfrm>
          <a:prstGeom prst="rect">
            <a:avLst/>
          </a:prstGeom>
          <a:noFill/>
        </p:spPr>
        <p:txBody>
          <a:bodyPr wrap="square" rtlCol="0">
            <a:spAutoFit/>
          </a:bodyPr>
          <a:lstStyle/>
          <a:p>
            <a:r>
              <a:rPr lang="en-GB" sz="1400" dirty="0" smtClean="0"/>
              <a:t>The extract has been picked due to his reference to one of the main themes of the story: the culture clash. In this short extract the reader can clearly understand what is </a:t>
            </a:r>
            <a:r>
              <a:rPr lang="en-GB" sz="1400" dirty="0" err="1" smtClean="0"/>
              <a:t>Changez’s</a:t>
            </a:r>
            <a:r>
              <a:rPr lang="en-GB" sz="1400" dirty="0" smtClean="0"/>
              <a:t> view of America.</a:t>
            </a:r>
          </a:p>
          <a:p>
            <a:endParaRPr lang="en-GB" sz="1400" dirty="0" smtClean="0">
              <a:solidFill>
                <a:srgbClr val="000000"/>
              </a:solidFill>
            </a:endParaRPr>
          </a:p>
          <a:p>
            <a:r>
              <a:rPr lang="en-GB" sz="1400" dirty="0" smtClean="0">
                <a:solidFill>
                  <a:srgbClr val="000000"/>
                </a:solidFill>
              </a:rPr>
              <a:t>Looking at the language, the first think that strikes the reader is that English language used a duration form in order to convey the fact that bats started to come out and were continuing to do it, which doesn’t find perfect adherence in the Italian version, that instead, only seems to notice the appearance of bats, determining a loss in terms of the image the reader may have imagined reading the text. Of course then, the expression “creepy”, is obvious, it is really a typical American expression, and so it can’t find a perfect translation, but I judge its translation is a good one because it keeps intact the peculiarity </a:t>
            </a:r>
            <a:r>
              <a:rPr lang="en-GB" sz="1400" dirty="0" err="1" smtClean="0">
                <a:solidFill>
                  <a:srgbClr val="000000"/>
                </a:solidFill>
              </a:rPr>
              <a:t>Changez</a:t>
            </a:r>
            <a:r>
              <a:rPr lang="en-GB" sz="1400" dirty="0" smtClean="0">
                <a:solidFill>
                  <a:srgbClr val="000000"/>
                </a:solidFill>
              </a:rPr>
              <a:t> is probably referring to: the fact that the expression is pretty superficial. Defining it as a peculiarly American expression </a:t>
            </a:r>
            <a:r>
              <a:rPr lang="en-GB" sz="1400" dirty="0" err="1" smtClean="0">
                <a:solidFill>
                  <a:srgbClr val="000000"/>
                </a:solidFill>
              </a:rPr>
              <a:t>Changez</a:t>
            </a:r>
            <a:r>
              <a:rPr lang="en-GB" sz="1400" dirty="0" smtClean="0">
                <a:solidFill>
                  <a:srgbClr val="000000"/>
                </a:solidFill>
              </a:rPr>
              <a:t> thus, conveys the idea that America itself is pretty much the same. This in particular, is even more evident in the Italian version, that, with the translation of “delightfully”, underlines very strongly this kind of feeling. In Addition, this preludes also to the next sentence, which indeed underlines the distance with his opinion, both in terms of content and deepness of thought. </a:t>
            </a:r>
            <a:endParaRPr lang="en-GB" sz="1400" dirty="0">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We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flown</a:t>
                      </a:r>
                      <a:r>
                        <a:rPr lang="it-IT" sz="1800" b="0" i="1" kern="1200" dirty="0" smtClean="0">
                          <a:solidFill>
                            <a:schemeClr val="lt1"/>
                          </a:solidFill>
                          <a:latin typeface="+mn-lt"/>
                          <a:ea typeface="+mn-ea"/>
                          <a:cs typeface="+mn-cs"/>
                        </a:rPr>
                        <a:t> first </a:t>
                      </a:r>
                      <a:r>
                        <a:rPr lang="it-IT" sz="1800" b="0" i="1" kern="1200" dirty="0" err="1" smtClean="0">
                          <a:solidFill>
                            <a:schemeClr val="lt1"/>
                          </a:solidFill>
                          <a:latin typeface="+mn-lt"/>
                          <a:ea typeface="+mn-ea"/>
                          <a:cs typeface="+mn-cs"/>
                        </a:rPr>
                        <a:t>class</a:t>
                      </a:r>
                      <a:r>
                        <a:rPr lang="it-IT" sz="1800" b="0" i="1" kern="1200" dirty="0" smtClean="0">
                          <a:solidFill>
                            <a:schemeClr val="lt1"/>
                          </a:solidFill>
                          <a:latin typeface="+mn-lt"/>
                          <a:ea typeface="+mn-ea"/>
                          <a:cs typeface="+mn-cs"/>
                        </a:rPr>
                        <a:t>, and I </a:t>
                      </a:r>
                      <a:r>
                        <a:rPr lang="it-IT" sz="1800" b="0" i="1" kern="1200" dirty="0" err="1" smtClean="0">
                          <a:solidFill>
                            <a:schemeClr val="lt1"/>
                          </a:solidFill>
                          <a:latin typeface="+mn-lt"/>
                          <a:ea typeface="+mn-ea"/>
                          <a:cs typeface="+mn-cs"/>
                        </a:rPr>
                        <a:t>will</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never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forget</a:t>
                      </a:r>
                      <a:r>
                        <a:rPr lang="it-IT" sz="1800" b="0" i="1" kern="1200" dirty="0" smtClean="0">
                          <a:solidFill>
                            <a:schemeClr val="lt1"/>
                          </a:solidFill>
                          <a:latin typeface="+mn-lt"/>
                          <a:ea typeface="+mn-ea"/>
                          <a:cs typeface="+mn-cs"/>
                        </a:rPr>
                        <a:t> the feeling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reclining</a:t>
                      </a:r>
                      <a:r>
                        <a:rPr lang="it-IT" sz="1800" b="0" i="1" kern="1200" dirty="0" smtClean="0">
                          <a:solidFill>
                            <a:schemeClr val="lt1"/>
                          </a:solidFill>
                          <a:latin typeface="+mn-lt"/>
                          <a:ea typeface="+mn-ea"/>
                          <a:cs typeface="+mn-cs"/>
                        </a:rPr>
                        <a:t> in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clad</a:t>
                      </a:r>
                      <a:r>
                        <a:rPr lang="it-IT" sz="1800" b="0" i="1" kern="1200" dirty="0" smtClean="0">
                          <a:solidFill>
                            <a:schemeClr val="lt1"/>
                          </a:solidFill>
                          <a:latin typeface="+mn-lt"/>
                          <a:ea typeface="+mn-ea"/>
                          <a:cs typeface="+mn-cs"/>
                        </a:rPr>
                        <a:t> in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suit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served</a:t>
                      </a:r>
                      <a:r>
                        <a:rPr lang="it-IT" sz="1800" b="0" i="1" kern="1200" dirty="0" smtClean="0">
                          <a:solidFill>
                            <a:schemeClr val="lt1"/>
                          </a:solidFill>
                          <a:latin typeface="+mn-lt"/>
                          <a:ea typeface="+mn-ea"/>
                          <a:cs typeface="+mn-cs"/>
                        </a:rPr>
                        <a:t> champagne </a:t>
                      </a:r>
                      <a:r>
                        <a:rPr lang="it-IT" sz="1800" b="0" i="1" kern="1200" dirty="0" err="1" smtClean="0">
                          <a:solidFill>
                            <a:schemeClr val="lt1"/>
                          </a:solidFill>
                          <a:latin typeface="+mn-lt"/>
                          <a:ea typeface="+mn-ea"/>
                          <a:cs typeface="+mn-cs"/>
                        </a:rPr>
                        <a:t>by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attractive</a:t>
                      </a:r>
                      <a:r>
                        <a:rPr lang="it-IT" sz="1800" b="0" i="1" kern="1200" dirty="0" smtClean="0">
                          <a:solidFill>
                            <a:schemeClr val="lt1"/>
                          </a:solidFill>
                          <a:latin typeface="+mn-lt"/>
                          <a:ea typeface="+mn-ea"/>
                          <a:cs typeface="+mn-cs"/>
                        </a:rPr>
                        <a:t> and</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smtClean="0">
                          <a:solidFill>
                            <a:schemeClr val="lt1"/>
                          </a:solidFill>
                          <a:latin typeface="+mn-lt"/>
                          <a:ea typeface="+mn-ea"/>
                          <a:cs typeface="+mn-cs"/>
                        </a:rPr>
                        <a:t>yes,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indeed</a:t>
                      </a:r>
                      <a:r>
                        <a:rPr lang="it-IT" sz="1800" b="0" i="1" kern="1200" dirty="0" smtClean="0">
                          <a:solidFill>
                            <a:schemeClr val="lt1"/>
                          </a:solidFill>
                          <a:latin typeface="+mn-lt"/>
                          <a:ea typeface="+mn-ea"/>
                          <a:cs typeface="+mn-cs"/>
                        </a:rPr>
                        <a:t> so </a:t>
                      </a:r>
                      <a:r>
                        <a:rPr lang="it-IT" sz="1800" b="0" i="1" kern="1200" dirty="0" err="1" smtClean="0">
                          <a:solidFill>
                            <a:schemeClr val="lt1"/>
                          </a:solidFill>
                          <a:latin typeface="+mn-lt"/>
                          <a:ea typeface="+mn-ea"/>
                          <a:cs typeface="+mn-cs"/>
                        </a:rPr>
                        <a:t>brazen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allow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myself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believe</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flirtatious</a:t>
                      </a:r>
                      <a:r>
                        <a:rPr lang="it-IT" sz="1800" b="0" i="1" kern="1200" dirty="0" smtClean="0">
                          <a:solidFill>
                            <a:schemeClr val="lt1"/>
                          </a:solidFill>
                          <a:latin typeface="+mn-lt"/>
                          <a:ea typeface="+mn-ea"/>
                          <a:cs typeface="+mn-cs"/>
                        </a:rPr>
                        <a:t> flight </a:t>
                      </a:r>
                      <a:r>
                        <a:rPr lang="it-IT" sz="1800" b="0" i="1" kern="1200" dirty="0" err="1" smtClean="0">
                          <a:solidFill>
                            <a:schemeClr val="lt1"/>
                          </a:solidFill>
                          <a:latin typeface="+mn-lt"/>
                          <a:ea typeface="+mn-ea"/>
                          <a:cs typeface="+mn-cs"/>
                        </a:rPr>
                        <a:t>attendant</a:t>
                      </a:r>
                      <a:r>
                        <a:rPr lang="it-IT" sz="1800" b="0" i="1" kern="1200" dirty="0" smtClean="0">
                          <a:solidFill>
                            <a:schemeClr val="lt1"/>
                          </a:solidFill>
                          <a:latin typeface="+mn-lt"/>
                          <a:ea typeface="+mn-ea"/>
                          <a:cs typeface="+mn-cs"/>
                        </a:rPr>
                        <a:t>.“</a:t>
                      </a:r>
                      <a:endParaRPr lang="it-IT" b="0" i="1" dirty="0"/>
                    </a:p>
                  </a:txBody>
                  <a:tcPr/>
                </a:tc>
                <a:tc>
                  <a:txBody>
                    <a:bodyPr/>
                    <a:lstStyle/>
                    <a:p>
                      <a:r>
                        <a:rPr lang="it-IT" b="0" i="1" dirty="0" smtClean="0"/>
                        <a:t>“</a:t>
                      </a:r>
                      <a:r>
                        <a:rPr lang="it-IT" sz="1800" b="0" i="1" kern="1200" dirty="0" smtClean="0">
                          <a:solidFill>
                            <a:schemeClr val="lt1"/>
                          </a:solidFill>
                          <a:latin typeface="+mn-lt"/>
                          <a:ea typeface="+mn-ea"/>
                          <a:cs typeface="+mn-cs"/>
                        </a:rPr>
                        <a:t>Avevamo volato in prima classe, e non dimenticherò mai la sensazione di starmene comodamente adagiato sul mio sedile reclinabile, nel mio impeccabile abito, a farmi servire champagne da una hostess attraente e... </a:t>
                      </a:r>
                      <a:r>
                        <a:rPr lang="it-IT" sz="1800" b="0" i="1" kern="1200" dirty="0" err="1" smtClean="0">
                          <a:solidFill>
                            <a:schemeClr val="lt1"/>
                          </a:solidFill>
                          <a:latin typeface="+mn-lt"/>
                          <a:ea typeface="+mn-ea"/>
                          <a:cs typeface="+mn-cs"/>
                        </a:rPr>
                        <a:t>sí</a:t>
                      </a:r>
                      <a:r>
                        <a:rPr lang="it-IT" sz="1800" b="0" i="1" kern="1200" dirty="0" smtClean="0">
                          <a:solidFill>
                            <a:schemeClr val="lt1"/>
                          </a:solidFill>
                          <a:latin typeface="+mn-lt"/>
                          <a:ea typeface="+mn-ea"/>
                          <a:cs typeface="+mn-cs"/>
                        </a:rPr>
                        <a:t>, avevo la faccia tosta di crederlo... civettuola.</a:t>
                      </a:r>
                      <a:r>
                        <a:rPr lang="it-IT" b="0" i="1" dirty="0" smtClean="0"/>
                        <a:t>”</a:t>
                      </a:r>
                      <a:endParaRPr lang="it-IT" b="0" i="1" dirty="0"/>
                    </a:p>
                  </a:txBody>
                  <a:tcPr/>
                </a:tc>
              </a:tr>
            </a:tbl>
          </a:graphicData>
        </a:graphic>
      </p:graphicFrame>
      <p:sp>
        <p:nvSpPr>
          <p:cNvPr id="6" name="CasellaDiTesto 5"/>
          <p:cNvSpPr txBox="1"/>
          <p:nvPr/>
        </p:nvSpPr>
        <p:spPr>
          <a:xfrm>
            <a:off x="457200" y="2596911"/>
            <a:ext cx="8229600" cy="3323987"/>
          </a:xfrm>
          <a:prstGeom prst="rect">
            <a:avLst/>
          </a:prstGeom>
          <a:noFill/>
        </p:spPr>
        <p:txBody>
          <a:bodyPr wrap="square" rtlCol="0">
            <a:spAutoFit/>
          </a:bodyPr>
          <a:lstStyle/>
          <a:p>
            <a:r>
              <a:rPr lang="en-GB" sz="1400" dirty="0" smtClean="0"/>
              <a:t>The extract conveys the exciting feeling </a:t>
            </a:r>
            <a:r>
              <a:rPr lang="en-GB" sz="1400" dirty="0" err="1" smtClean="0"/>
              <a:t>Changez</a:t>
            </a:r>
            <a:r>
              <a:rPr lang="en-GB" sz="1400" dirty="0" smtClean="0"/>
              <a:t> firstly felt toward the American way of living, especially when this meant discovering all the advantages of being pretty wealthy in such a capitalist country. Moreover it refers also to the feeling of power and confidence his work initially gave him, as expression of economic power and success.</a:t>
            </a:r>
          </a:p>
          <a:p>
            <a:endParaRPr lang="en-GB" sz="1400" dirty="0" smtClean="0">
              <a:solidFill>
                <a:srgbClr val="000000"/>
              </a:solidFill>
            </a:endParaRPr>
          </a:p>
          <a:p>
            <a:r>
              <a:rPr lang="en-GB" sz="1400" dirty="0" smtClean="0">
                <a:solidFill>
                  <a:srgbClr val="000000"/>
                </a:solidFill>
              </a:rPr>
              <a:t>On the linguistic point of view, the reader can notice initially some tiny differences used, as usual to maintain the meaning without losing fluency; but as he goes along with the text he may single out the first big difference. The output of the translation of “ brazen to allow myself to believe” is not as effective and, despite it keeps the original meaning for the most part, it is more superficial and loses something. Saying he was allowing his self to believe indeed, </a:t>
            </a:r>
            <a:r>
              <a:rPr lang="en-GB" sz="1400" dirty="0" err="1" smtClean="0">
                <a:solidFill>
                  <a:srgbClr val="000000"/>
                </a:solidFill>
              </a:rPr>
              <a:t>Changez</a:t>
            </a:r>
            <a:r>
              <a:rPr lang="en-GB" sz="1400" dirty="0" smtClean="0">
                <a:solidFill>
                  <a:srgbClr val="000000"/>
                </a:solidFill>
              </a:rPr>
              <a:t> meant that he was diminishing his control on his irrational thoughts due to his confidence. The Italian version though, conveys just this part: the fact the he felt very confident and even a bit arrogant. Lastly, the reader notices that the word “flirtatious” couldn’t find a perfect translation, which sounds very different and, I would say, not appropriate. The English word is more effective and gives the idea of the sensuality of the flight attendant, while the Italian version conveys just her attitude of possibly being interested in some sort of approach. </a:t>
            </a:r>
            <a:endParaRPr lang="en-GB" sz="1400" dirty="0">
              <a:solidFill>
                <a:srgbClr val="0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“And </a:t>
                      </a:r>
                      <a:r>
                        <a:rPr lang="it-IT" sz="1800" b="0" i="1" kern="1200" dirty="0" err="1" smtClean="0">
                          <a:solidFill>
                            <a:schemeClr val="lt1"/>
                          </a:solidFill>
                          <a:latin typeface="+mn-lt"/>
                          <a:ea typeface="+mn-ea"/>
                          <a:cs typeface="+mn-cs"/>
                        </a:rPr>
                        <a:t>then</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smiled</a:t>
                      </a:r>
                      <a:r>
                        <a:rPr lang="it-IT" sz="1800" b="0" i="1" kern="1200" dirty="0" smtClean="0">
                          <a:solidFill>
                            <a:schemeClr val="lt1"/>
                          </a:solidFill>
                          <a:latin typeface="+mn-lt"/>
                          <a:ea typeface="+mn-ea"/>
                          <a:cs typeface="+mn-cs"/>
                        </a:rPr>
                        <a:t>. Yes, </a:t>
                      </a:r>
                      <a:r>
                        <a:rPr lang="it-IT" sz="1800" b="0" i="1" kern="1200" dirty="0" err="1" smtClean="0">
                          <a:solidFill>
                            <a:schemeClr val="lt1"/>
                          </a:solidFill>
                          <a:latin typeface="+mn-lt"/>
                          <a:ea typeface="+mn-ea"/>
                          <a:cs typeface="+mn-cs"/>
                        </a:rPr>
                        <a:t>despicable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may</a:t>
                      </a:r>
                      <a:r>
                        <a:rPr lang="it-IT" sz="1800" b="0" i="1" kern="1200" dirty="0" smtClean="0">
                          <a:solidFill>
                            <a:schemeClr val="lt1"/>
                          </a:solidFill>
                          <a:latin typeface="+mn-lt"/>
                          <a:ea typeface="+mn-ea"/>
                          <a:cs typeface="+mn-cs"/>
                        </a:rPr>
                        <a:t> sound,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initial</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reaction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remarkably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pleased</a:t>
                      </a:r>
                      <a:r>
                        <a:rPr lang="it-IT" sz="1800" b="0" i="1" kern="1200" dirty="0" smtClean="0">
                          <a:solidFill>
                            <a:schemeClr val="lt1"/>
                          </a:solidFill>
                          <a:latin typeface="+mn-lt"/>
                          <a:ea typeface="+mn-ea"/>
                          <a:cs typeface="+mn-cs"/>
                        </a:rPr>
                        <a:t>.”</a:t>
                      </a:r>
                      <a:endParaRPr lang="it-IT" b="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“E allora sorrisi. </a:t>
                      </a:r>
                      <a:r>
                        <a:rPr lang="it-IT" sz="1800" b="0" i="1" kern="1200" dirty="0" err="1" smtClean="0">
                          <a:solidFill>
                            <a:schemeClr val="lt1"/>
                          </a:solidFill>
                          <a:latin typeface="+mn-lt"/>
                          <a:ea typeface="+mn-ea"/>
                          <a:cs typeface="+mn-cs"/>
                        </a:rPr>
                        <a:t>Sí</a:t>
                      </a:r>
                      <a:r>
                        <a:rPr lang="it-IT" sz="1800" b="0" i="1" kern="1200" dirty="0" smtClean="0">
                          <a:solidFill>
                            <a:schemeClr val="lt1"/>
                          </a:solidFill>
                          <a:latin typeface="+mn-lt"/>
                          <a:ea typeface="+mn-ea"/>
                          <a:cs typeface="+mn-cs"/>
                        </a:rPr>
                        <a:t>, per quanto possa apparire deprecabile, la mia prima reazione fu di notevole compiacimento.”</a:t>
                      </a:r>
                      <a:endParaRPr lang="it-IT" b="0" i="1" dirty="0" smtClean="0"/>
                    </a:p>
                    <a:p>
                      <a:endParaRPr lang="it-IT" b="0" i="1" dirty="0"/>
                    </a:p>
                  </a:txBody>
                  <a:tcPr/>
                </a:tc>
              </a:tr>
            </a:tbl>
          </a:graphicData>
        </a:graphic>
      </p:graphicFrame>
      <p:sp>
        <p:nvSpPr>
          <p:cNvPr id="6" name="CasellaDiTesto 5"/>
          <p:cNvSpPr txBox="1"/>
          <p:nvPr/>
        </p:nvSpPr>
        <p:spPr>
          <a:xfrm>
            <a:off x="457200" y="2596911"/>
            <a:ext cx="8229600" cy="2893100"/>
          </a:xfrm>
          <a:prstGeom prst="rect">
            <a:avLst/>
          </a:prstGeom>
          <a:noFill/>
        </p:spPr>
        <p:txBody>
          <a:bodyPr wrap="square" rtlCol="0">
            <a:spAutoFit/>
          </a:bodyPr>
          <a:lstStyle/>
          <a:p>
            <a:r>
              <a:rPr lang="en-GB" sz="1400" dirty="0" smtClean="0"/>
              <a:t>The extract refers to </a:t>
            </a:r>
            <a:r>
              <a:rPr lang="en-GB" sz="1400" dirty="0" err="1" smtClean="0"/>
              <a:t>Changez’s</a:t>
            </a:r>
            <a:r>
              <a:rPr lang="en-GB" sz="1400" dirty="0" smtClean="0"/>
              <a:t> first reaction after looking at the collapse of the Twin Towers of the World Trade </a:t>
            </a:r>
            <a:r>
              <a:rPr lang="en-GB" sz="1400" dirty="0" err="1" smtClean="0"/>
              <a:t>Center</a:t>
            </a:r>
            <a:r>
              <a:rPr lang="en-GB" sz="1400" dirty="0" smtClean="0"/>
              <a:t>. This is of course one of the main moments of the novel and It’s necessary a good translation to keep alive the meaning of the words and the message of the entire novel as well.</a:t>
            </a:r>
          </a:p>
          <a:p>
            <a:endParaRPr lang="en-GB" sz="1400" dirty="0" smtClean="0">
              <a:solidFill>
                <a:srgbClr val="000000"/>
              </a:solidFill>
            </a:endParaRPr>
          </a:p>
          <a:p>
            <a:r>
              <a:rPr lang="en-GB" sz="1400" dirty="0" smtClean="0">
                <a:solidFill>
                  <a:srgbClr val="000000"/>
                </a:solidFill>
              </a:rPr>
              <a:t>The translated version indeed is very good in this case and it is able to reflect the meaning applying the correct linguistic choices. The use of “</a:t>
            </a:r>
            <a:r>
              <a:rPr lang="en-GB" sz="1400" dirty="0" err="1" smtClean="0">
                <a:solidFill>
                  <a:srgbClr val="000000"/>
                </a:solidFill>
              </a:rPr>
              <a:t>allora</a:t>
            </a:r>
            <a:r>
              <a:rPr lang="en-GB" sz="1400" dirty="0" smtClean="0">
                <a:solidFill>
                  <a:srgbClr val="000000"/>
                </a:solidFill>
              </a:rPr>
              <a:t>” in order to translate the word “then” indeed displays the precision of this translation. The word used indeed, not only conveys the meaning in terms of determination of time, but also gives the idea that </a:t>
            </a:r>
            <a:r>
              <a:rPr lang="en-GB" sz="1400" dirty="0" err="1" smtClean="0">
                <a:solidFill>
                  <a:srgbClr val="000000"/>
                </a:solidFill>
              </a:rPr>
              <a:t>Changez’s</a:t>
            </a:r>
            <a:r>
              <a:rPr lang="en-GB" sz="1400" dirty="0" smtClean="0">
                <a:solidFill>
                  <a:srgbClr val="000000"/>
                </a:solidFill>
              </a:rPr>
              <a:t> feeling is perfectly consequential. Moreover, the use of “</a:t>
            </a:r>
            <a:r>
              <a:rPr lang="en-GB" sz="1400" dirty="0" err="1" smtClean="0">
                <a:solidFill>
                  <a:srgbClr val="000000"/>
                </a:solidFill>
              </a:rPr>
              <a:t>apparire</a:t>
            </a:r>
            <a:r>
              <a:rPr lang="en-GB" sz="1400" dirty="0" smtClean="0">
                <a:solidFill>
                  <a:srgbClr val="000000"/>
                </a:solidFill>
              </a:rPr>
              <a:t>”, even though consists in the use of a verb that refers to the sight, while the verb “sound” refers to the hearing, consists in a very good choice. That’s because it refers to the real meaning of the word sound, which is “appear”, that is perfectly adherent with its translation. So, once more, as the novel goes through a moment of great importance, the quality of the translation goes up as well, giving the possibility to highlight the real differences between the two linguistic systems, that are now not influenced by bad choices.</a:t>
            </a:r>
            <a:endParaRPr lang="en-GB" sz="1400"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0" kern="1200" dirty="0" smtClean="0">
                          <a:solidFill>
                            <a:schemeClr val="lt1"/>
                          </a:solidFill>
                          <a:latin typeface="+mn-lt"/>
                          <a:ea typeface="+mn-ea"/>
                          <a:cs typeface="+mn-cs"/>
                        </a:rPr>
                        <a:t>“I </a:t>
                      </a:r>
                      <a:r>
                        <a:rPr lang="it-IT" sz="1800" b="0" i="0" kern="1200" dirty="0" err="1" smtClean="0">
                          <a:solidFill>
                            <a:schemeClr val="lt1"/>
                          </a:solidFill>
                          <a:latin typeface="+mn-lt"/>
                          <a:ea typeface="+mn-ea"/>
                          <a:cs typeface="+mn-cs"/>
                        </a:rPr>
                        <a:t>noticed</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that</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you</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were</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looking</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for</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something</a:t>
                      </a:r>
                      <a:r>
                        <a:rPr lang="it-IT" sz="1800" b="0" i="0" kern="1200" dirty="0" smtClean="0">
                          <a:solidFill>
                            <a:schemeClr val="lt1"/>
                          </a:solidFill>
                          <a:latin typeface="+mn-lt"/>
                          <a:ea typeface="+mn-ea"/>
                          <a:cs typeface="+mn-cs"/>
                        </a:rPr>
                        <a:t>; more </a:t>
                      </a:r>
                      <a:r>
                        <a:rPr lang="it-IT" sz="1800" b="0" i="0" kern="1200" dirty="0" err="1" smtClean="0">
                          <a:solidFill>
                            <a:schemeClr val="lt1"/>
                          </a:solidFill>
                          <a:latin typeface="+mn-lt"/>
                          <a:ea typeface="+mn-ea"/>
                          <a:cs typeface="+mn-cs"/>
                        </a:rPr>
                        <a:t>than</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looking</a:t>
                      </a:r>
                      <a:r>
                        <a:rPr lang="it-IT" sz="1800" b="0" i="0" kern="1200" dirty="0" smtClean="0">
                          <a:solidFill>
                            <a:schemeClr val="lt1"/>
                          </a:solidFill>
                          <a:latin typeface="+mn-lt"/>
                          <a:ea typeface="+mn-ea"/>
                          <a:cs typeface="+mn-cs"/>
                        </a:rPr>
                        <a:t>, in </a:t>
                      </a:r>
                      <a:r>
                        <a:rPr lang="it-IT" sz="1800" b="0" i="0" kern="1200" dirty="0" err="1" smtClean="0">
                          <a:solidFill>
                            <a:schemeClr val="lt1"/>
                          </a:solidFill>
                          <a:latin typeface="+mn-lt"/>
                          <a:ea typeface="+mn-ea"/>
                          <a:cs typeface="+mn-cs"/>
                        </a:rPr>
                        <a:t>fact</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you</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seemed</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to</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be</a:t>
                      </a:r>
                      <a:r>
                        <a:rPr lang="it-IT" sz="1800" b="0" i="0" kern="1200" dirty="0" smtClean="0">
                          <a:solidFill>
                            <a:schemeClr val="lt1"/>
                          </a:solidFill>
                          <a:latin typeface="+mn-lt"/>
                          <a:ea typeface="+mn-ea"/>
                          <a:cs typeface="+mn-cs"/>
                        </a:rPr>
                        <a:t> on a </a:t>
                      </a:r>
                      <a:r>
                        <a:rPr lang="it-IT" sz="1800" b="0" i="0" kern="1200" dirty="0" err="1" smtClean="0">
                          <a:solidFill>
                            <a:schemeClr val="lt1"/>
                          </a:solidFill>
                          <a:latin typeface="+mn-lt"/>
                          <a:ea typeface="+mn-ea"/>
                          <a:cs typeface="+mn-cs"/>
                        </a:rPr>
                        <a:t>mission</a:t>
                      </a:r>
                      <a:r>
                        <a:rPr lang="it-IT" sz="1800" b="0" i="0" kern="1200" dirty="0" smtClean="0">
                          <a:solidFill>
                            <a:schemeClr val="lt1"/>
                          </a:solidFill>
                          <a:latin typeface="+mn-lt"/>
                          <a:ea typeface="+mn-ea"/>
                          <a:cs typeface="+mn-cs"/>
                        </a:rPr>
                        <a:t>, and </a:t>
                      </a:r>
                      <a:r>
                        <a:rPr lang="it-IT" sz="1800" b="0" i="0" kern="1200" dirty="0" err="1" smtClean="0">
                          <a:solidFill>
                            <a:schemeClr val="lt1"/>
                          </a:solidFill>
                          <a:latin typeface="+mn-lt"/>
                          <a:ea typeface="+mn-ea"/>
                          <a:cs typeface="+mn-cs"/>
                        </a:rPr>
                        <a:t>since</a:t>
                      </a:r>
                      <a:r>
                        <a:rPr lang="it-IT" sz="1800" b="0" i="0" kern="1200" dirty="0" smtClean="0">
                          <a:solidFill>
                            <a:schemeClr val="lt1"/>
                          </a:solidFill>
                          <a:latin typeface="+mn-lt"/>
                          <a:ea typeface="+mn-ea"/>
                          <a:cs typeface="+mn-cs"/>
                        </a:rPr>
                        <a:t> I </a:t>
                      </a:r>
                      <a:r>
                        <a:rPr lang="it-IT" sz="1800" b="0" i="0" kern="1200" dirty="0" err="1" smtClean="0">
                          <a:solidFill>
                            <a:schemeClr val="lt1"/>
                          </a:solidFill>
                          <a:latin typeface="+mn-lt"/>
                          <a:ea typeface="+mn-ea"/>
                          <a:cs typeface="+mn-cs"/>
                        </a:rPr>
                        <a:t>am</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both</a:t>
                      </a:r>
                      <a:r>
                        <a:rPr lang="it-IT" sz="1800" b="0" i="0" kern="1200" dirty="0" smtClean="0">
                          <a:solidFill>
                            <a:schemeClr val="lt1"/>
                          </a:solidFill>
                          <a:latin typeface="+mn-lt"/>
                          <a:ea typeface="+mn-ea"/>
                          <a:cs typeface="+mn-cs"/>
                        </a:rPr>
                        <a:t> a native </a:t>
                      </a:r>
                      <a:r>
                        <a:rPr lang="it-IT" sz="1800" b="0" i="0" kern="1200" dirty="0" err="1" smtClean="0">
                          <a:solidFill>
                            <a:schemeClr val="lt1"/>
                          </a:solidFill>
                          <a:latin typeface="+mn-lt"/>
                          <a:ea typeface="+mn-ea"/>
                          <a:cs typeface="+mn-cs"/>
                        </a:rPr>
                        <a:t>of</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this</a:t>
                      </a:r>
                      <a:r>
                        <a:rPr lang="it-IT" sz="1800" b="0" i="0" kern="1200" dirty="0" smtClean="0">
                          <a:solidFill>
                            <a:schemeClr val="lt1"/>
                          </a:solidFill>
                          <a:latin typeface="+mn-lt"/>
                          <a:ea typeface="+mn-ea"/>
                          <a:cs typeface="+mn-cs"/>
                        </a:rPr>
                        <a:t> city and a speaker </a:t>
                      </a:r>
                      <a:r>
                        <a:rPr lang="it-IT" sz="1800" b="0" i="0" kern="1200" dirty="0" err="1" smtClean="0">
                          <a:solidFill>
                            <a:schemeClr val="lt1"/>
                          </a:solidFill>
                          <a:latin typeface="+mn-lt"/>
                          <a:ea typeface="+mn-ea"/>
                          <a:cs typeface="+mn-cs"/>
                        </a:rPr>
                        <a:t>of</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your</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language</a:t>
                      </a:r>
                      <a:r>
                        <a:rPr lang="it-IT" sz="1800" b="0" i="0" kern="1200" dirty="0" smtClean="0">
                          <a:solidFill>
                            <a:schemeClr val="lt1"/>
                          </a:solidFill>
                          <a:latin typeface="+mn-lt"/>
                          <a:ea typeface="+mn-ea"/>
                          <a:cs typeface="+mn-cs"/>
                        </a:rPr>
                        <a:t>, I </a:t>
                      </a:r>
                      <a:r>
                        <a:rPr lang="it-IT" sz="1800" b="0" i="0" kern="1200" dirty="0" err="1" smtClean="0">
                          <a:solidFill>
                            <a:schemeClr val="lt1"/>
                          </a:solidFill>
                          <a:latin typeface="+mn-lt"/>
                          <a:ea typeface="+mn-ea"/>
                          <a:cs typeface="+mn-cs"/>
                        </a:rPr>
                        <a:t>thought</a:t>
                      </a:r>
                      <a:r>
                        <a:rPr lang="it-IT" sz="1800" b="0" i="0" kern="1200" dirty="0" smtClean="0">
                          <a:solidFill>
                            <a:schemeClr val="lt1"/>
                          </a:solidFill>
                          <a:latin typeface="+mn-lt"/>
                          <a:ea typeface="+mn-ea"/>
                          <a:cs typeface="+mn-cs"/>
                        </a:rPr>
                        <a:t> I </a:t>
                      </a:r>
                      <a:r>
                        <a:rPr lang="it-IT" sz="1800" b="0" i="0" kern="1200" dirty="0" err="1" smtClean="0">
                          <a:solidFill>
                            <a:schemeClr val="lt1"/>
                          </a:solidFill>
                          <a:latin typeface="+mn-lt"/>
                          <a:ea typeface="+mn-ea"/>
                          <a:cs typeface="+mn-cs"/>
                        </a:rPr>
                        <a:t>might</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offer</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you</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my</a:t>
                      </a:r>
                      <a:r>
                        <a:rPr lang="it-IT" sz="1800" b="0" i="0" kern="1200" dirty="0" smtClean="0">
                          <a:solidFill>
                            <a:schemeClr val="lt1"/>
                          </a:solidFill>
                          <a:latin typeface="+mn-lt"/>
                          <a:ea typeface="+mn-ea"/>
                          <a:cs typeface="+mn-cs"/>
                        </a:rPr>
                        <a:t> </a:t>
                      </a:r>
                      <a:r>
                        <a:rPr lang="it-IT" sz="1800" b="0" i="0" kern="1200" dirty="0" err="1" smtClean="0">
                          <a:solidFill>
                            <a:schemeClr val="lt1"/>
                          </a:solidFill>
                          <a:latin typeface="+mn-lt"/>
                          <a:ea typeface="+mn-ea"/>
                          <a:cs typeface="+mn-cs"/>
                        </a:rPr>
                        <a:t>services</a:t>
                      </a:r>
                      <a:r>
                        <a:rPr lang="it-IT" sz="1800" b="0" i="0" kern="1200" dirty="0" smtClean="0">
                          <a:solidFill>
                            <a:schemeClr val="lt1"/>
                          </a:solidFill>
                          <a:latin typeface="+mn-lt"/>
                          <a:ea typeface="+mn-ea"/>
                          <a:cs typeface="+mn-cs"/>
                        </a:rPr>
                        <a:t>.”</a:t>
                      </a:r>
                      <a:endParaRPr lang="it-IT" b="0" i="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0" kern="1200" dirty="0" smtClean="0">
                          <a:solidFill>
                            <a:schemeClr val="lt1"/>
                          </a:solidFill>
                          <a:latin typeface="+mn-lt"/>
                          <a:ea typeface="+mn-ea"/>
                          <a:cs typeface="+mn-cs"/>
                        </a:rPr>
                        <a:t>“Mi sembrava che lei stesse cercando qualcosa; anzi, più che cercando, lei pareva in missione, e dato che io sono nativo di questa città e parlo la sua lingua, ho pensato che avrei potuto offrirle i miei servigi.”</a:t>
                      </a:r>
                    </a:p>
                    <a:p>
                      <a:endParaRPr lang="it-IT" b="0" i="0" dirty="0"/>
                    </a:p>
                  </a:txBody>
                  <a:tcPr/>
                </a:tc>
              </a:tr>
            </a:tbl>
          </a:graphicData>
        </a:graphic>
      </p:graphicFrame>
      <p:sp>
        <p:nvSpPr>
          <p:cNvPr id="6" name="CasellaDiTesto 5"/>
          <p:cNvSpPr txBox="1"/>
          <p:nvPr/>
        </p:nvSpPr>
        <p:spPr>
          <a:xfrm>
            <a:off x="457200" y="2596911"/>
            <a:ext cx="8229600" cy="2462213"/>
          </a:xfrm>
          <a:prstGeom prst="rect">
            <a:avLst/>
          </a:prstGeom>
          <a:noFill/>
        </p:spPr>
        <p:txBody>
          <a:bodyPr wrap="square" rtlCol="0">
            <a:spAutoFit/>
          </a:bodyPr>
          <a:lstStyle/>
          <a:p>
            <a:r>
              <a:rPr lang="en-GB" sz="1400" dirty="0" smtClean="0"/>
              <a:t>The present quote it is one of the first sentences of the book and so is important to understand what first impression is conveyed to the two characters after their first meeting. </a:t>
            </a:r>
          </a:p>
          <a:p>
            <a:endParaRPr lang="en-GB" sz="1400" dirty="0" smtClean="0"/>
          </a:p>
          <a:p>
            <a:r>
              <a:rPr lang="en-GB" sz="1400" dirty="0" smtClean="0">
                <a:solidFill>
                  <a:srgbClr val="000000"/>
                </a:solidFill>
              </a:rPr>
              <a:t>Looking at the language, the reader can notice immediately that the formal tone of the conversation is conveyed in English through the word choice while in Italian trough the use of the appropriate verbal forms. One more difference can be seen at the beginning: the verb “notice” indeed, it’s translated with “</a:t>
            </a:r>
            <a:r>
              <a:rPr lang="en-GB" sz="1400" dirty="0" err="1" smtClean="0">
                <a:solidFill>
                  <a:srgbClr val="000000"/>
                </a:solidFill>
              </a:rPr>
              <a:t>sembrava</a:t>
            </a:r>
            <a:r>
              <a:rPr lang="en-GB" sz="1400" dirty="0" smtClean="0">
                <a:solidFill>
                  <a:srgbClr val="000000"/>
                </a:solidFill>
              </a:rPr>
              <a:t>” which conveys the idea that </a:t>
            </a:r>
            <a:r>
              <a:rPr lang="en-GB" sz="1400" dirty="0" err="1" smtClean="0">
                <a:solidFill>
                  <a:srgbClr val="000000"/>
                </a:solidFill>
              </a:rPr>
              <a:t>Changez</a:t>
            </a:r>
            <a:r>
              <a:rPr lang="en-GB" sz="1400" dirty="0" smtClean="0">
                <a:solidFill>
                  <a:srgbClr val="000000"/>
                </a:solidFill>
              </a:rPr>
              <a:t> wasn’t completely sure about his feeling, that is something that doesn’t come out from the original version. The translation though makes a good work in keeping perfect adherence to the original version in the translation of the word “mission” (also because there’s perfect correspondence in Italian) which is the key word of the sentence. This is indeed a word that allows the reader to make a wide range of conjectures and hypothesis and therefore needed to be translated in the best way possible.</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834640"/>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But</a:t>
                      </a:r>
                      <a:r>
                        <a:rPr lang="it-IT" sz="1800" b="0" i="1" kern="1200" dirty="0" smtClean="0">
                          <a:solidFill>
                            <a:schemeClr val="lt1"/>
                          </a:solidFill>
                          <a:latin typeface="+mn-lt"/>
                          <a:ea typeface="+mn-ea"/>
                          <a:cs typeface="+mn-cs"/>
                        </a:rPr>
                        <a:t>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moment,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thoughts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were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with</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victims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attack</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death</a:t>
                      </a:r>
                      <a:r>
                        <a:rPr lang="it-IT" sz="1800" b="0" i="1" kern="1200" dirty="0" smtClean="0">
                          <a:solidFill>
                            <a:schemeClr val="lt1"/>
                          </a:solidFill>
                          <a:latin typeface="+mn-lt"/>
                          <a:ea typeface="+mn-ea"/>
                          <a:cs typeface="+mn-cs"/>
                        </a:rPr>
                        <a:t> on </a:t>
                      </a:r>
                      <a:r>
                        <a:rPr lang="it-IT" sz="1800" b="0" i="1" kern="1200" dirty="0" err="1" smtClean="0">
                          <a:solidFill>
                            <a:schemeClr val="lt1"/>
                          </a:solidFill>
                          <a:latin typeface="+mn-lt"/>
                          <a:ea typeface="+mn-ea"/>
                          <a:cs typeface="+mn-cs"/>
                        </a:rPr>
                        <a:t>television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moves</a:t>
                      </a:r>
                      <a:r>
                        <a:rPr lang="it-IT" sz="1800" b="0" i="1" kern="1200" dirty="0" smtClean="0">
                          <a:solidFill>
                            <a:schemeClr val="lt1"/>
                          </a:solidFill>
                          <a:latin typeface="+mn-lt"/>
                          <a:ea typeface="+mn-ea"/>
                          <a:cs typeface="+mn-cs"/>
                        </a:rPr>
                        <a:t> me </a:t>
                      </a:r>
                      <a:r>
                        <a:rPr lang="it-IT" sz="1800" b="0" i="1" kern="1200" dirty="0" err="1" smtClean="0">
                          <a:solidFill>
                            <a:schemeClr val="lt1"/>
                          </a:solidFill>
                          <a:latin typeface="+mn-lt"/>
                          <a:ea typeface="+mn-ea"/>
                          <a:cs typeface="+mn-cs"/>
                        </a:rPr>
                        <a:t>most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fictitious</a:t>
                      </a:r>
                      <a:r>
                        <a:rPr lang="it-IT" sz="1800" b="0" i="1" kern="1200" dirty="0" smtClean="0">
                          <a:solidFill>
                            <a:schemeClr val="lt1"/>
                          </a:solidFill>
                          <a:latin typeface="+mn-lt"/>
                          <a:ea typeface="+mn-ea"/>
                          <a:cs typeface="+mn-cs"/>
                        </a:rPr>
                        <a:t> and </a:t>
                      </a:r>
                      <a:r>
                        <a:rPr lang="it-IT" sz="1800" b="0" i="1" kern="1200" dirty="0" err="1" smtClean="0">
                          <a:solidFill>
                            <a:schemeClr val="lt1"/>
                          </a:solidFill>
                          <a:latin typeface="+mn-lt"/>
                          <a:ea typeface="+mn-ea"/>
                          <a:cs typeface="+mn-cs"/>
                        </a:rPr>
                        <a:t>happens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characters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with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whom</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have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built</a:t>
                      </a:r>
                      <a:r>
                        <a:rPr lang="it-IT" sz="1800" b="0" i="1" kern="1200" dirty="0" smtClean="0">
                          <a:solidFill>
                            <a:schemeClr val="lt1"/>
                          </a:solidFill>
                          <a:latin typeface="+mn-lt"/>
                          <a:ea typeface="+mn-ea"/>
                          <a:cs typeface="+mn-cs"/>
                        </a:rPr>
                        <a:t> up </a:t>
                      </a:r>
                      <a:r>
                        <a:rPr lang="it-IT" sz="1800" b="0" i="1" kern="1200" dirty="0" err="1" smtClean="0">
                          <a:solidFill>
                            <a:schemeClr val="lt1"/>
                          </a:solidFill>
                          <a:latin typeface="+mn-lt"/>
                          <a:ea typeface="+mn-ea"/>
                          <a:cs typeface="+mn-cs"/>
                        </a:rPr>
                        <a:t>relationships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over</a:t>
                      </a:r>
                      <a:r>
                        <a:rPr lang="it-IT" sz="1800" b="0" i="1" kern="1200" dirty="0" smtClean="0">
                          <a:solidFill>
                            <a:schemeClr val="lt1"/>
                          </a:solidFill>
                          <a:latin typeface="+mn-lt"/>
                          <a:ea typeface="+mn-ea"/>
                          <a:cs typeface="+mn-cs"/>
                        </a:rPr>
                        <a:t> multiple </a:t>
                      </a:r>
                      <a:r>
                        <a:rPr lang="it-IT" sz="1800" b="0" i="1" kern="1200" dirty="0" err="1" smtClean="0">
                          <a:solidFill>
                            <a:schemeClr val="lt1"/>
                          </a:solidFill>
                          <a:latin typeface="+mn-lt"/>
                          <a:ea typeface="+mn-ea"/>
                          <a:cs typeface="+mn-cs"/>
                        </a:rPr>
                        <a:t>episodes</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smtClean="0">
                          <a:solidFill>
                            <a:schemeClr val="lt1"/>
                          </a:solidFill>
                          <a:latin typeface="+mn-lt"/>
                          <a:ea typeface="+mn-ea"/>
                          <a:cs typeface="+mn-cs"/>
                        </a:rPr>
                        <a:t>no,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caught</a:t>
                      </a:r>
                      <a:r>
                        <a:rPr lang="it-IT" sz="1800" b="0" i="1" kern="1200" dirty="0" smtClean="0">
                          <a:solidFill>
                            <a:schemeClr val="lt1"/>
                          </a:solidFill>
                          <a:latin typeface="+mn-lt"/>
                          <a:ea typeface="+mn-ea"/>
                          <a:cs typeface="+mn-cs"/>
                        </a:rPr>
                        <a:t> up in the </a:t>
                      </a:r>
                      <a:r>
                        <a:rPr lang="it-IT" sz="1800" b="0" i="1" kern="1200" dirty="0" err="1" smtClean="0">
                          <a:solidFill>
                            <a:schemeClr val="lt1"/>
                          </a:solidFill>
                          <a:latin typeface="+mn-lt"/>
                          <a:ea typeface="+mn-ea"/>
                          <a:cs typeface="+mn-cs"/>
                        </a:rPr>
                        <a:t>symbolism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all</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fact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someone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had</a:t>
                      </a:r>
                      <a:r>
                        <a:rPr lang="it-IT" sz="1800" b="0" i="1" kern="1200" dirty="0" smtClean="0">
                          <a:solidFill>
                            <a:schemeClr val="lt1"/>
                          </a:solidFill>
                          <a:latin typeface="+mn-lt"/>
                          <a:ea typeface="+mn-ea"/>
                          <a:cs typeface="+mn-cs"/>
                        </a:rPr>
                        <a:t> so </a:t>
                      </a:r>
                      <a:r>
                        <a:rPr lang="it-IT" sz="1800" b="0" i="1" kern="1200" dirty="0" err="1" smtClean="0">
                          <a:solidFill>
                            <a:schemeClr val="lt1"/>
                          </a:solidFill>
                          <a:latin typeface="+mn-lt"/>
                          <a:ea typeface="+mn-ea"/>
                          <a:cs typeface="+mn-cs"/>
                        </a:rPr>
                        <a:t>visibly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brought</a:t>
                      </a:r>
                      <a:r>
                        <a:rPr lang="it-IT" sz="1800" b="0" i="1" kern="1200" dirty="0" smtClean="0">
                          <a:solidFill>
                            <a:schemeClr val="lt1"/>
                          </a:solidFill>
                          <a:latin typeface="+mn-lt"/>
                          <a:ea typeface="+mn-ea"/>
                          <a:cs typeface="+mn-cs"/>
                        </a:rPr>
                        <a:t> America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knees</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“Ma in quel momento i miei pensieri non erano per le vittime dell’attacco </a:t>
                      </a:r>
                      <a:r>
                        <a:rPr lang="it-IT" sz="1800" b="0" i="1" kern="1200" dirty="0" err="1" smtClean="0">
                          <a:solidFill>
                            <a:schemeClr val="lt1"/>
                          </a:solidFill>
                          <a:latin typeface="+mn-lt"/>
                          <a:ea typeface="+mn-ea"/>
                          <a:cs typeface="+mn-cs"/>
                        </a:rPr>
                        <a:t>–</a:t>
                      </a:r>
                      <a:r>
                        <a:rPr lang="it-IT" sz="1800" b="0" i="1" kern="1200" dirty="0" smtClean="0">
                          <a:solidFill>
                            <a:schemeClr val="lt1"/>
                          </a:solidFill>
                          <a:latin typeface="+mn-lt"/>
                          <a:ea typeface="+mn-ea"/>
                          <a:cs typeface="+mn-cs"/>
                        </a:rPr>
                        <a:t> la morte in televisione mi tocca di </a:t>
                      </a:r>
                      <a:r>
                        <a:rPr lang="it-IT" sz="1800" b="0" i="1" kern="1200" dirty="0" err="1" smtClean="0">
                          <a:solidFill>
                            <a:schemeClr val="lt1"/>
                          </a:solidFill>
                          <a:latin typeface="+mn-lt"/>
                          <a:ea typeface="+mn-ea"/>
                          <a:cs typeface="+mn-cs"/>
                        </a:rPr>
                        <a:t>piú</a:t>
                      </a:r>
                      <a:r>
                        <a:rPr lang="it-IT" sz="1800" b="0" i="1" kern="1200" dirty="0" smtClean="0">
                          <a:solidFill>
                            <a:schemeClr val="lt1"/>
                          </a:solidFill>
                          <a:latin typeface="+mn-lt"/>
                          <a:ea typeface="+mn-ea"/>
                          <a:cs typeface="+mn-cs"/>
                        </a:rPr>
                        <a:t> quando è fittizia e riguarda un personaggio con cui ho costruito una relazione nel corso di una serie di episodi </a:t>
                      </a:r>
                      <a:r>
                        <a:rPr lang="it-IT" sz="1800" b="0" i="1" kern="1200" dirty="0" err="1" smtClean="0">
                          <a:solidFill>
                            <a:schemeClr val="lt1"/>
                          </a:solidFill>
                          <a:latin typeface="+mn-lt"/>
                          <a:ea typeface="+mn-ea"/>
                          <a:cs typeface="+mn-cs"/>
                        </a:rPr>
                        <a:t>–</a:t>
                      </a:r>
                      <a:r>
                        <a:rPr lang="it-IT" sz="1800" b="0" i="1" kern="1200" dirty="0" smtClean="0">
                          <a:solidFill>
                            <a:schemeClr val="lt1"/>
                          </a:solidFill>
                          <a:latin typeface="+mn-lt"/>
                          <a:ea typeface="+mn-ea"/>
                          <a:cs typeface="+mn-cs"/>
                        </a:rPr>
                        <a:t> no, ero colpito dal simbolismo della cosa, dal fatto che qualcuno fosse riuscito a mettere in ginocchio gli Stati Uniti in modo tanto smaccato.”</a:t>
                      </a:r>
                      <a:endParaRPr lang="it-IT" b="0" i="1" dirty="0"/>
                    </a:p>
                  </a:txBody>
                  <a:tcPr/>
                </a:tc>
              </a:tr>
            </a:tbl>
          </a:graphicData>
        </a:graphic>
      </p:graphicFrame>
      <p:sp>
        <p:nvSpPr>
          <p:cNvPr id="6" name="CasellaDiTesto 5"/>
          <p:cNvSpPr txBox="1"/>
          <p:nvPr/>
        </p:nvSpPr>
        <p:spPr>
          <a:xfrm>
            <a:off x="457200" y="3304163"/>
            <a:ext cx="8229600" cy="2246769"/>
          </a:xfrm>
          <a:prstGeom prst="rect">
            <a:avLst/>
          </a:prstGeom>
          <a:noFill/>
        </p:spPr>
        <p:txBody>
          <a:bodyPr wrap="square" rtlCol="0">
            <a:spAutoFit/>
          </a:bodyPr>
          <a:lstStyle/>
          <a:p>
            <a:r>
              <a:rPr lang="en-GB" sz="1400" dirty="0" smtClean="0"/>
              <a:t>This extract refers once more to the feeling </a:t>
            </a:r>
            <a:r>
              <a:rPr lang="en-GB" sz="1400" dirty="0" err="1" smtClean="0"/>
              <a:t>Changez</a:t>
            </a:r>
            <a:r>
              <a:rPr lang="en-GB" sz="1400" dirty="0" smtClean="0"/>
              <a:t> had toward America right after 9/11. It is very important because </a:t>
            </a:r>
            <a:r>
              <a:rPr lang="en-GB" sz="1400" dirty="0" err="1" smtClean="0"/>
              <a:t>Changez</a:t>
            </a:r>
            <a:r>
              <a:rPr lang="en-GB" sz="1400" dirty="0" smtClean="0"/>
              <a:t> is maturing and actualizing  an anti-American sentiment. A sentiment that is going to make him find a new and final identity.</a:t>
            </a:r>
          </a:p>
          <a:p>
            <a:endParaRPr lang="en-GB" sz="1400" dirty="0" smtClean="0">
              <a:solidFill>
                <a:srgbClr val="000000"/>
              </a:solidFill>
            </a:endParaRPr>
          </a:p>
          <a:p>
            <a:r>
              <a:rPr lang="en-GB" sz="1400" dirty="0" smtClean="0">
                <a:solidFill>
                  <a:srgbClr val="000000"/>
                </a:solidFill>
              </a:rPr>
              <a:t>In this extract is translated with a great care in conveying in the best way the meaning of every single word, indeed, the world “symbolism” is translated with its exact correspondent in Italian, even though it may sound weird. The word was one of the highlighted words and so the translator might have wanted to make sure to maintain the same message. The only tiny difference between the original version and the translated one is due to the translation of “visibly”. The Italian version accentuates even more the message, and underlines even more the pleasant feeling </a:t>
            </a:r>
            <a:r>
              <a:rPr lang="en-GB" sz="1400" dirty="0" err="1" smtClean="0">
                <a:solidFill>
                  <a:srgbClr val="000000"/>
                </a:solidFill>
              </a:rPr>
              <a:t>Changez</a:t>
            </a:r>
            <a:r>
              <a:rPr lang="en-GB" sz="1400" dirty="0" smtClean="0">
                <a:solidFill>
                  <a:srgbClr val="000000"/>
                </a:solidFill>
              </a:rPr>
              <a:t> felt.</a:t>
            </a:r>
            <a:endParaRPr lang="en-GB" sz="1400" dirty="0">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know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say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Your</a:t>
                      </a:r>
                      <a:r>
                        <a:rPr lang="it-IT" sz="1800" b="0" i="1" kern="1200" dirty="0" smtClean="0">
                          <a:solidFill>
                            <a:schemeClr val="lt1"/>
                          </a:solidFill>
                          <a:latin typeface="+mn-lt"/>
                          <a:ea typeface="+mn-ea"/>
                          <a:cs typeface="+mn-cs"/>
                        </a:rPr>
                        <a:t> tone </a:t>
                      </a:r>
                      <a:r>
                        <a:rPr lang="it-IT" sz="1800" b="0" i="1" kern="1200" dirty="0" err="1" smtClean="0">
                          <a:solidFill>
                            <a:schemeClr val="lt1"/>
                          </a:solidFill>
                          <a:latin typeface="+mn-lt"/>
                          <a:ea typeface="+mn-ea"/>
                          <a:cs typeface="+mn-cs"/>
                        </a:rPr>
                        <a:t>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curt</a:t>
                      </a:r>
                      <a:r>
                        <a:rPr lang="it-IT" sz="1800" b="0" i="1" kern="1200" dirty="0" smtClean="0">
                          <a:solidFill>
                            <a:schemeClr val="lt1"/>
                          </a:solidFill>
                          <a:latin typeface="+mn-lt"/>
                          <a:ea typeface="+mn-ea"/>
                          <a:cs typeface="+mn-cs"/>
                        </a:rPr>
                        <a:t>; I can </a:t>
                      </a:r>
                      <a:r>
                        <a:rPr lang="it-IT" sz="1800" b="0" i="1" kern="1200" dirty="0" err="1" smtClean="0">
                          <a:solidFill>
                            <a:schemeClr val="lt1"/>
                          </a:solidFill>
                          <a:latin typeface="+mn-lt"/>
                          <a:ea typeface="+mn-ea"/>
                          <a:cs typeface="+mn-cs"/>
                        </a:rPr>
                        <a:t>see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have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offended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angered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even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But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have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suspect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entirely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surprised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“Lo sa anche lei, dice? Che tono brusco; vedo che l’ho offesa, anzi l’ho fatta arrabbiare. Ma presumo di non averla del tutto sorpresa.”</a:t>
                      </a:r>
                      <a:endParaRPr lang="it-IT" b="0" i="1"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The extract presents one more example of prejudice. The American interlocutor is indeed feeling angry but is not very surprised, underlining the fact that he had had some sort of diffidence about him from the beginning.</a:t>
            </a:r>
          </a:p>
          <a:p>
            <a:endParaRPr lang="en-GB" sz="1400" dirty="0" smtClean="0">
              <a:solidFill>
                <a:srgbClr val="000000"/>
              </a:solidFill>
            </a:endParaRPr>
          </a:p>
          <a:p>
            <a:r>
              <a:rPr lang="en-GB" sz="1400" dirty="0" smtClean="0">
                <a:solidFill>
                  <a:srgbClr val="000000"/>
                </a:solidFill>
              </a:rPr>
              <a:t>The first thing the reader can notice is that “your tone is curt”, which in English looks just as a neutral observation, in the Italian version sounds like a negative judgment, conveying the idea that he judges the tone inappropriate or “too” curt. Moreover the Italian version omitted to consider the word “can”, and the sentence so, changes meaning, becoming a sure fact, instead of a possibility. Lastly, there’s not perfect correspondence between the words “suspect” and “</a:t>
            </a:r>
            <a:r>
              <a:rPr lang="en-GB" sz="1400" dirty="0" err="1" smtClean="0">
                <a:solidFill>
                  <a:srgbClr val="000000"/>
                </a:solidFill>
              </a:rPr>
              <a:t>presumo</a:t>
            </a:r>
            <a:r>
              <a:rPr lang="en-GB" sz="1400" dirty="0" smtClean="0">
                <a:solidFill>
                  <a:srgbClr val="000000"/>
                </a:solidFill>
              </a:rPr>
              <a:t>” because the first implies, of course, some kind of suspicion an so it’s not objective. The second one instead, refers to an opinion, a speculation, which instead conveys more objectivity. If the “English </a:t>
            </a:r>
            <a:r>
              <a:rPr lang="en-GB" sz="1400" dirty="0" err="1" smtClean="0">
                <a:solidFill>
                  <a:srgbClr val="000000"/>
                </a:solidFill>
              </a:rPr>
              <a:t>Changez</a:t>
            </a:r>
            <a:r>
              <a:rPr lang="en-GB" sz="1400" dirty="0" smtClean="0">
                <a:solidFill>
                  <a:srgbClr val="000000"/>
                </a:solidFill>
              </a:rPr>
              <a:t>” seems to be suspicious about his interlocutor’s feeling, the “Italian </a:t>
            </a:r>
            <a:r>
              <a:rPr lang="en-GB" sz="1400" dirty="0" err="1" smtClean="0">
                <a:solidFill>
                  <a:srgbClr val="000000"/>
                </a:solidFill>
              </a:rPr>
              <a:t>Changez</a:t>
            </a:r>
            <a:r>
              <a:rPr lang="en-GB" sz="1400" dirty="0" smtClean="0">
                <a:solidFill>
                  <a:srgbClr val="000000"/>
                </a:solidFill>
              </a:rPr>
              <a:t>” looks pretty sure about it. Overall in this case the variance between the two versions is not that evident but can still influence the reader’s view about the facts.</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6</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They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all</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seemed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proclaim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We</a:t>
                      </a:r>
                      <a:r>
                        <a:rPr lang="it-IT" sz="1800" b="0" i="1" kern="1200" dirty="0" smtClean="0">
                          <a:solidFill>
                            <a:schemeClr val="lt1"/>
                          </a:solidFill>
                          <a:latin typeface="+mn-lt"/>
                          <a:ea typeface="+mn-ea"/>
                          <a:cs typeface="+mn-cs"/>
                        </a:rPr>
                        <a:t> are America</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New York, </a:t>
                      </a:r>
                      <a:r>
                        <a:rPr lang="it-IT" sz="1800" b="0" i="1" kern="1200" dirty="0" err="1" smtClean="0">
                          <a:solidFill>
                            <a:schemeClr val="lt1"/>
                          </a:solidFill>
                          <a:latin typeface="+mn-lt"/>
                          <a:ea typeface="+mn-ea"/>
                          <a:cs typeface="+mn-cs"/>
                        </a:rPr>
                        <a:t>which</a:t>
                      </a:r>
                      <a:r>
                        <a:rPr lang="it-IT" sz="1800" b="0" i="1" kern="1200" dirty="0" smtClean="0">
                          <a:solidFill>
                            <a:schemeClr val="lt1"/>
                          </a:solidFill>
                          <a:latin typeface="+mn-lt"/>
                          <a:ea typeface="+mn-ea"/>
                          <a:cs typeface="+mn-cs"/>
                        </a:rPr>
                        <a:t>, in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opinion, </a:t>
                      </a:r>
                      <a:r>
                        <a:rPr lang="it-IT" sz="1800" b="0" i="1" kern="1200" dirty="0" err="1" smtClean="0">
                          <a:solidFill>
                            <a:schemeClr val="lt1"/>
                          </a:solidFill>
                          <a:latin typeface="+mn-lt"/>
                          <a:ea typeface="+mn-ea"/>
                          <a:cs typeface="+mn-cs"/>
                        </a:rPr>
                        <a:t>means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something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quite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different</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smtClean="0">
                          <a:solidFill>
                            <a:schemeClr val="lt1"/>
                          </a:solidFill>
                          <a:latin typeface="+mn-lt"/>
                          <a:ea typeface="+mn-ea"/>
                          <a:cs typeface="+mn-cs"/>
                        </a:rPr>
                        <a:t>the </a:t>
                      </a:r>
                      <a:r>
                        <a:rPr lang="it-IT" sz="1800" b="0" i="1" kern="1200" dirty="0" err="1" smtClean="0">
                          <a:solidFill>
                            <a:schemeClr val="lt1"/>
                          </a:solidFill>
                          <a:latin typeface="+mn-lt"/>
                          <a:ea typeface="+mn-ea"/>
                          <a:cs typeface="+mn-cs"/>
                        </a:rPr>
                        <a:t>mightiest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civilization</a:t>
                      </a:r>
                      <a:r>
                        <a:rPr lang="it-IT" sz="1800" b="0" i="1" kern="1200" dirty="0" smtClean="0">
                          <a:solidFill>
                            <a:schemeClr val="lt1"/>
                          </a:solidFill>
                          <a:latin typeface="+mn-lt"/>
                          <a:ea typeface="+mn-ea"/>
                          <a:cs typeface="+mn-cs"/>
                        </a:rPr>
                        <a:t> the world </a:t>
                      </a:r>
                      <a:r>
                        <a:rPr lang="it-IT" sz="1800" b="0" i="1" kern="1200" dirty="0" err="1" smtClean="0">
                          <a:solidFill>
                            <a:schemeClr val="lt1"/>
                          </a:solidFill>
                          <a:latin typeface="+mn-lt"/>
                          <a:ea typeface="+mn-ea"/>
                          <a:cs typeface="+mn-cs"/>
                        </a:rPr>
                        <a:t>has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ever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known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slighted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us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beware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our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wrath</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“Tutte sembravano proclamare: Noi siamo l’America </a:t>
                      </a:r>
                      <a:r>
                        <a:rPr lang="it-IT" sz="1800" b="0" i="1" kern="1200" dirty="0" err="1" smtClean="0">
                          <a:solidFill>
                            <a:schemeClr val="lt1"/>
                          </a:solidFill>
                          <a:latin typeface="+mn-lt"/>
                          <a:ea typeface="+mn-ea"/>
                          <a:cs typeface="+mn-cs"/>
                        </a:rPr>
                        <a:t>–</a:t>
                      </a:r>
                      <a:r>
                        <a:rPr lang="it-IT" sz="1800" b="0" i="1" kern="1200" dirty="0" smtClean="0">
                          <a:solidFill>
                            <a:schemeClr val="lt1"/>
                          </a:solidFill>
                          <a:latin typeface="+mn-lt"/>
                          <a:ea typeface="+mn-ea"/>
                          <a:cs typeface="+mn-cs"/>
                        </a:rPr>
                        <a:t> non New York, che a mio parere significa qualcosa di molto diverso </a:t>
                      </a:r>
                      <a:r>
                        <a:rPr lang="it-IT" sz="1800" b="0" i="1" kern="1200" dirty="0" err="1" smtClean="0">
                          <a:solidFill>
                            <a:schemeClr val="lt1"/>
                          </a:solidFill>
                          <a:latin typeface="+mn-lt"/>
                          <a:ea typeface="+mn-ea"/>
                          <a:cs typeface="+mn-cs"/>
                        </a:rPr>
                        <a:t>–</a:t>
                      </a:r>
                      <a:r>
                        <a:rPr lang="it-IT" sz="1800" b="0" i="1" kern="1200" dirty="0" smtClean="0">
                          <a:solidFill>
                            <a:schemeClr val="lt1"/>
                          </a:solidFill>
                          <a:latin typeface="+mn-lt"/>
                          <a:ea typeface="+mn-ea"/>
                          <a:cs typeface="+mn-cs"/>
                        </a:rPr>
                        <a:t> la civiltà </a:t>
                      </a:r>
                      <a:r>
                        <a:rPr lang="it-IT" sz="1800" b="0" i="1" kern="1200" dirty="0" err="1" smtClean="0">
                          <a:solidFill>
                            <a:schemeClr val="lt1"/>
                          </a:solidFill>
                          <a:latin typeface="+mn-lt"/>
                          <a:ea typeface="+mn-ea"/>
                          <a:cs typeface="+mn-cs"/>
                        </a:rPr>
                        <a:t>piú</a:t>
                      </a:r>
                      <a:r>
                        <a:rPr lang="it-IT" sz="1800" b="0" i="1" kern="1200" dirty="0" smtClean="0">
                          <a:solidFill>
                            <a:schemeClr val="lt1"/>
                          </a:solidFill>
                          <a:latin typeface="+mn-lt"/>
                          <a:ea typeface="+mn-ea"/>
                          <a:cs typeface="+mn-cs"/>
                        </a:rPr>
                        <a:t> potente che il mondo abbia mai conosciuto, ci avete provocato, adesso vedrete scatenarsi la nostra ira.”</a:t>
                      </a:r>
                      <a:endParaRPr lang="it-IT" b="0" i="1"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The present sentence is one of the most important sentences in all the novel, indeed is all highlighted by a different font. So it requires a very good translation in order to convey the same message the novelist wanted to convey.</a:t>
            </a:r>
          </a:p>
          <a:p>
            <a:endParaRPr lang="en-GB" sz="1400" dirty="0" smtClean="0">
              <a:solidFill>
                <a:srgbClr val="000000"/>
              </a:solidFill>
            </a:endParaRPr>
          </a:p>
          <a:p>
            <a:r>
              <a:rPr lang="en-GB" sz="1400" dirty="0" smtClean="0">
                <a:solidFill>
                  <a:srgbClr val="000000"/>
                </a:solidFill>
              </a:rPr>
              <a:t>The translation is overall pretty good and is able to keep the same message and the same fluency. The words are actually translated with great precision, except for the very last part of the sentence, which, I would say, presents something very interesting. “ Beware of our wrath” indeed, means basically “you should be afraid of the consequences of our anger” but in the Italian version clearly pointed out that the consequences are surely  going to happen. The translator seems to have interpreted </a:t>
            </a:r>
            <a:r>
              <a:rPr lang="en-GB" sz="1400" dirty="0" err="1" smtClean="0">
                <a:solidFill>
                  <a:srgbClr val="000000"/>
                </a:solidFill>
              </a:rPr>
              <a:t>Changez’s</a:t>
            </a:r>
            <a:r>
              <a:rPr lang="en-GB" sz="1400" dirty="0" smtClean="0">
                <a:solidFill>
                  <a:srgbClr val="000000"/>
                </a:solidFill>
              </a:rPr>
              <a:t> thought and seems to have written it already in a form that clarifies its meaning. One one side this makes the comprehension much easier but on the other, it makes the reading more ordinary because the sentences loses some of its semantic power. The reader thus, doesn’t have to interpret and deconstruct the meaning anymore.</a:t>
            </a:r>
            <a:endParaRPr lang="en-GB" sz="1400" dirty="0">
              <a:solidFill>
                <a:srgbClr val="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We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lingered</a:t>
                      </a:r>
                      <a:r>
                        <a:rPr lang="it-IT" sz="1800" b="0" i="1" kern="1200" dirty="0" smtClean="0">
                          <a:solidFill>
                            <a:schemeClr val="lt1"/>
                          </a:solidFill>
                          <a:latin typeface="+mn-lt"/>
                          <a:ea typeface="+mn-ea"/>
                          <a:cs typeface="+mn-cs"/>
                        </a:rPr>
                        <a:t> at </a:t>
                      </a:r>
                      <a:r>
                        <a:rPr lang="it-IT" sz="1800" b="0" i="1" kern="1200" dirty="0" err="1" smtClean="0">
                          <a:solidFill>
                            <a:schemeClr val="lt1"/>
                          </a:solidFill>
                          <a:latin typeface="+mn-lt"/>
                          <a:ea typeface="+mn-ea"/>
                          <a:cs typeface="+mn-cs"/>
                        </a:rPr>
                        <a:t>our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table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until</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restaurant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closed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for</a:t>
                      </a:r>
                      <a:r>
                        <a:rPr lang="it-IT" sz="1800" b="0" i="1" kern="1200" dirty="0" smtClean="0">
                          <a:solidFill>
                            <a:schemeClr val="lt1"/>
                          </a:solidFill>
                          <a:latin typeface="+mn-lt"/>
                          <a:ea typeface="+mn-ea"/>
                          <a:cs typeface="+mn-cs"/>
                        </a:rPr>
                        <a:t> the night</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which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time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were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rather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pleasantly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drunk</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smtClean="0">
                          <a:solidFill>
                            <a:schemeClr val="lt1"/>
                          </a:solidFill>
                          <a:latin typeface="+mn-lt"/>
                          <a:ea typeface="+mn-ea"/>
                          <a:cs typeface="+mn-cs"/>
                        </a:rPr>
                        <a:t>and </a:t>
                      </a:r>
                      <a:r>
                        <a:rPr lang="it-IT" sz="1800" b="0" i="1" kern="1200" dirty="0" err="1" smtClean="0">
                          <a:solidFill>
                            <a:schemeClr val="lt1"/>
                          </a:solidFill>
                          <a:latin typeface="+mn-lt"/>
                          <a:ea typeface="+mn-ea"/>
                          <a:cs typeface="+mn-cs"/>
                        </a:rPr>
                        <a:t>then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strolled</a:t>
                      </a:r>
                      <a:r>
                        <a:rPr lang="it-IT" sz="1800" b="0" i="1" kern="1200" dirty="0" smtClean="0">
                          <a:solidFill>
                            <a:schemeClr val="lt1"/>
                          </a:solidFill>
                          <a:latin typeface="+mn-lt"/>
                          <a:ea typeface="+mn-ea"/>
                          <a:cs typeface="+mn-cs"/>
                        </a:rPr>
                        <a:t> out </a:t>
                      </a:r>
                      <a:r>
                        <a:rPr lang="it-IT" sz="1800" b="0" i="1" kern="1200" dirty="0" err="1" smtClean="0">
                          <a:solidFill>
                            <a:schemeClr val="lt1"/>
                          </a:solidFill>
                          <a:latin typeface="+mn-lt"/>
                          <a:ea typeface="+mn-ea"/>
                          <a:cs typeface="+mn-cs"/>
                        </a:rPr>
                        <a:t>into</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street</a:t>
                      </a:r>
                      <a:r>
                        <a:rPr lang="it-IT" sz="1800" b="0" i="1" kern="1200" dirty="0" smtClean="0">
                          <a:solidFill>
                            <a:schemeClr val="lt1"/>
                          </a:solidFill>
                          <a:latin typeface="+mn-lt"/>
                          <a:ea typeface="+mn-ea"/>
                          <a:cs typeface="+mn-cs"/>
                        </a:rPr>
                        <a:t>. «I love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talk </a:t>
                      </a:r>
                      <a:r>
                        <a:rPr lang="it-IT" sz="1800" b="0" i="1" kern="1200" dirty="0" err="1" smtClean="0">
                          <a:solidFill>
                            <a:schemeClr val="lt1"/>
                          </a:solidFill>
                          <a:latin typeface="+mn-lt"/>
                          <a:ea typeface="+mn-ea"/>
                          <a:cs typeface="+mn-cs"/>
                        </a:rPr>
                        <a:t>about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where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come </a:t>
                      </a:r>
                      <a:r>
                        <a:rPr lang="it-IT" sz="1800" b="0" i="1" kern="1200" dirty="0" err="1" smtClean="0">
                          <a:solidFill>
                            <a:schemeClr val="lt1"/>
                          </a:solidFill>
                          <a:latin typeface="+mn-lt"/>
                          <a:ea typeface="+mn-ea"/>
                          <a:cs typeface="+mn-cs"/>
                        </a:rPr>
                        <a:t>from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she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said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slipping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arm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through</a:t>
                      </a:r>
                      <a:r>
                        <a:rPr lang="it-IT" sz="1800" b="0" i="1" kern="1200" dirty="0" smtClean="0">
                          <a:solidFill>
                            <a:schemeClr val="lt1"/>
                          </a:solidFill>
                          <a:latin typeface="+mn-lt"/>
                          <a:ea typeface="+mn-ea"/>
                          <a:cs typeface="+mn-cs"/>
                        </a:rPr>
                        <a:t> mine,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become</a:t>
                      </a:r>
                      <a:r>
                        <a:rPr lang="it-IT" sz="1800" b="0" i="1" kern="1200" dirty="0" smtClean="0">
                          <a:solidFill>
                            <a:schemeClr val="lt1"/>
                          </a:solidFill>
                          <a:latin typeface="+mn-lt"/>
                          <a:ea typeface="+mn-ea"/>
                          <a:cs typeface="+mn-cs"/>
                        </a:rPr>
                        <a:t> so </a:t>
                      </a:r>
                      <a:r>
                        <a:rPr lang="it-IT" sz="1800" b="0" i="1" kern="1200" dirty="0" err="1" smtClean="0">
                          <a:solidFill>
                            <a:schemeClr val="lt1"/>
                          </a:solidFill>
                          <a:latin typeface="+mn-lt"/>
                          <a:ea typeface="+mn-ea"/>
                          <a:cs typeface="+mn-cs"/>
                        </a:rPr>
                        <a:t>alive</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“Restammo al nostro tavolo fino alla chiusura del ristorante, e a quel punto eravamo piacevolmente sbronzi, poi uscimmo in strada. «Adoro quando racconti del tuo paese, </a:t>
                      </a:r>
                      <a:r>
                        <a:rPr lang="it-IT" sz="1800" b="0" i="1" kern="1200" dirty="0" err="1" smtClean="0">
                          <a:solidFill>
                            <a:schemeClr val="lt1"/>
                          </a:solidFill>
                          <a:latin typeface="+mn-lt"/>
                          <a:ea typeface="+mn-ea"/>
                          <a:cs typeface="+mn-cs"/>
                        </a:rPr>
                        <a:t>–</a:t>
                      </a:r>
                      <a:r>
                        <a:rPr lang="it-IT" sz="1800" b="0" i="1" kern="1200" dirty="0" smtClean="0">
                          <a:solidFill>
                            <a:schemeClr val="lt1"/>
                          </a:solidFill>
                          <a:latin typeface="+mn-lt"/>
                          <a:ea typeface="+mn-ea"/>
                          <a:cs typeface="+mn-cs"/>
                        </a:rPr>
                        <a:t> disse lei prendendomi sottobraccio, </a:t>
                      </a:r>
                      <a:r>
                        <a:rPr lang="it-IT" sz="1800" b="0" i="1" kern="1200" dirty="0" err="1" smtClean="0">
                          <a:solidFill>
                            <a:schemeClr val="lt1"/>
                          </a:solidFill>
                          <a:latin typeface="+mn-lt"/>
                          <a:ea typeface="+mn-ea"/>
                          <a:cs typeface="+mn-cs"/>
                        </a:rPr>
                        <a:t>–</a:t>
                      </a:r>
                      <a:r>
                        <a:rPr lang="it-IT" sz="1800" b="0" i="1" kern="1200" dirty="0" smtClean="0">
                          <a:solidFill>
                            <a:schemeClr val="lt1"/>
                          </a:solidFill>
                          <a:latin typeface="+mn-lt"/>
                          <a:ea typeface="+mn-ea"/>
                          <a:cs typeface="+mn-cs"/>
                        </a:rPr>
                        <a:t> diventi </a:t>
                      </a:r>
                      <a:r>
                        <a:rPr lang="it-IT" sz="1800" b="0" i="1" kern="1200" dirty="0" err="1" smtClean="0">
                          <a:solidFill>
                            <a:schemeClr val="lt1"/>
                          </a:solidFill>
                          <a:latin typeface="+mn-lt"/>
                          <a:ea typeface="+mn-ea"/>
                          <a:cs typeface="+mn-cs"/>
                        </a:rPr>
                        <a:t>cosí</a:t>
                      </a:r>
                      <a:r>
                        <a:rPr lang="it-IT" sz="1800" b="0" i="1" kern="1200" dirty="0" smtClean="0">
                          <a:solidFill>
                            <a:schemeClr val="lt1"/>
                          </a:solidFill>
                          <a:latin typeface="+mn-lt"/>
                          <a:ea typeface="+mn-ea"/>
                          <a:cs typeface="+mn-cs"/>
                        </a:rPr>
                        <a:t> vivo».”</a:t>
                      </a:r>
                      <a:endParaRPr lang="it-IT" b="0" i="1" dirty="0"/>
                    </a:p>
                  </a:txBody>
                  <a:tcPr/>
                </a:tc>
              </a:tr>
            </a:tbl>
          </a:graphicData>
        </a:graphic>
      </p:graphicFrame>
      <p:sp>
        <p:nvSpPr>
          <p:cNvPr id="6" name="CasellaDiTesto 5"/>
          <p:cNvSpPr txBox="1"/>
          <p:nvPr/>
        </p:nvSpPr>
        <p:spPr>
          <a:xfrm>
            <a:off x="457200" y="2750799"/>
            <a:ext cx="8229600" cy="2462213"/>
          </a:xfrm>
          <a:prstGeom prst="rect">
            <a:avLst/>
          </a:prstGeom>
          <a:noFill/>
        </p:spPr>
        <p:txBody>
          <a:bodyPr wrap="square" rtlCol="0">
            <a:spAutoFit/>
          </a:bodyPr>
          <a:lstStyle/>
          <a:p>
            <a:r>
              <a:rPr lang="en-GB" sz="1400" dirty="0" smtClean="0"/>
              <a:t>The extract refers to </a:t>
            </a:r>
            <a:r>
              <a:rPr lang="en-GB" sz="1400" dirty="0" err="1" smtClean="0"/>
              <a:t>Changez’s</a:t>
            </a:r>
            <a:r>
              <a:rPr lang="en-GB" sz="1400" dirty="0" smtClean="0"/>
              <a:t> relationship with Erica and this, in particular, is close to the moment of highest tension/passion. At the same time though, it conveys the transformation in </a:t>
            </a:r>
            <a:r>
              <a:rPr lang="en-GB" sz="1400" dirty="0" err="1" smtClean="0"/>
              <a:t>Changez’s</a:t>
            </a:r>
            <a:r>
              <a:rPr lang="en-GB" sz="1400" dirty="0" smtClean="0"/>
              <a:t> identity and how it’s maturing his new point of view about his country.</a:t>
            </a:r>
          </a:p>
          <a:p>
            <a:endParaRPr lang="en-GB" sz="1400" dirty="0" smtClean="0">
              <a:solidFill>
                <a:srgbClr val="000000"/>
              </a:solidFill>
            </a:endParaRPr>
          </a:p>
          <a:p>
            <a:r>
              <a:rPr lang="en-GB" sz="1400" dirty="0" smtClean="0">
                <a:solidFill>
                  <a:srgbClr val="000000"/>
                </a:solidFill>
              </a:rPr>
              <a:t>Looking at the language, the differences are not so many, but the reader can notice that while in the original version Erica says that </a:t>
            </a:r>
            <a:r>
              <a:rPr lang="en-GB" sz="1400" dirty="0" err="1" smtClean="0">
                <a:solidFill>
                  <a:srgbClr val="000000"/>
                </a:solidFill>
              </a:rPr>
              <a:t>Changez</a:t>
            </a:r>
            <a:r>
              <a:rPr lang="en-GB" sz="1400" dirty="0" smtClean="0">
                <a:solidFill>
                  <a:srgbClr val="000000"/>
                </a:solidFill>
              </a:rPr>
              <a:t> is talking about “where he comes from”, in the Italian version he talks about “his country”, which is quite different. “His country” indeed, conveys the idea that he is talking about the place of his affects and his “natural habitat”, which usually is related to a positive judgement. The original version is on the other side, completely neutral. The only other differences that can be noticed are related with secondary aspects and are not very relevant in terms of meaning and can be considered just an effect of the translator’s choice. They are so arbitrary and don’t need to be considered.</a:t>
            </a:r>
            <a:endParaRPr lang="en-GB" sz="1400" dirty="0">
              <a:solidFill>
                <a:srgbClr val="00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This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role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pleased</a:t>
                      </a:r>
                      <a:r>
                        <a:rPr lang="it-IT" sz="1800" b="0" i="1" kern="1200" dirty="0" smtClean="0">
                          <a:solidFill>
                            <a:schemeClr val="lt1"/>
                          </a:solidFill>
                          <a:latin typeface="+mn-lt"/>
                          <a:ea typeface="+mn-ea"/>
                          <a:cs typeface="+mn-cs"/>
                        </a:rPr>
                        <a:t> me </a:t>
                      </a:r>
                      <a:r>
                        <a:rPr lang="it-IT" sz="1800" b="0" i="1" kern="1200" dirty="0" err="1" smtClean="0">
                          <a:solidFill>
                            <a:schemeClr val="lt1"/>
                          </a:solidFill>
                          <a:latin typeface="+mn-lt"/>
                          <a:ea typeface="+mn-ea"/>
                          <a:cs typeface="+mn-cs"/>
                        </a:rPr>
                        <a:t>indeed</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presumptuous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enough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think</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life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meant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had</a:t>
                      </a:r>
                      <a:r>
                        <a:rPr lang="it-IT" sz="1800" b="0" i="1" kern="1200" dirty="0" smtClean="0">
                          <a:solidFill>
                            <a:schemeClr val="lt1"/>
                          </a:solidFill>
                          <a:latin typeface="+mn-lt"/>
                          <a:ea typeface="+mn-ea"/>
                          <a:cs typeface="+mn-cs"/>
                        </a:rPr>
                        <a:t> in some way </a:t>
                      </a:r>
                      <a:r>
                        <a:rPr lang="it-IT" sz="1800" b="0" i="1" kern="1200" dirty="0" err="1" smtClean="0">
                          <a:solidFill>
                            <a:schemeClr val="lt1"/>
                          </a:solidFill>
                          <a:latin typeface="+mn-lt"/>
                          <a:ea typeface="+mn-ea"/>
                          <a:cs typeface="+mn-cs"/>
                        </a:rPr>
                        <a:t>been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inevitable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should</a:t>
                      </a:r>
                      <a:r>
                        <a:rPr lang="it-IT" sz="1800" b="0" i="1" kern="1200" dirty="0" smtClean="0">
                          <a:solidFill>
                            <a:schemeClr val="lt1"/>
                          </a:solidFill>
                          <a:latin typeface="+mn-lt"/>
                          <a:ea typeface="+mn-ea"/>
                          <a:cs typeface="+mn-cs"/>
                        </a:rPr>
                        <a:t> end up </a:t>
                      </a:r>
                      <a:r>
                        <a:rPr lang="it-IT" sz="1800" b="0" i="1" kern="1200" dirty="0" err="1" smtClean="0">
                          <a:solidFill>
                            <a:schemeClr val="lt1"/>
                          </a:solidFill>
                          <a:latin typeface="+mn-lt"/>
                          <a:ea typeface="+mn-ea"/>
                          <a:cs typeface="+mn-cs"/>
                        </a:rPr>
                        <a:t>rubbing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shoulders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with</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truly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wealthy</a:t>
                      </a:r>
                      <a:r>
                        <a:rPr lang="it-IT" sz="1800" b="0" i="1" kern="1200" dirty="0" smtClean="0">
                          <a:solidFill>
                            <a:schemeClr val="lt1"/>
                          </a:solidFill>
                          <a:latin typeface="+mn-lt"/>
                          <a:ea typeface="+mn-ea"/>
                          <a:cs typeface="+mn-cs"/>
                        </a:rPr>
                        <a:t> in </a:t>
                      </a:r>
                      <a:r>
                        <a:rPr lang="it-IT" sz="1800" b="0" i="1" kern="1200" dirty="0" err="1" smtClean="0">
                          <a:solidFill>
                            <a:schemeClr val="lt1"/>
                          </a:solidFill>
                          <a:latin typeface="+mn-lt"/>
                          <a:ea typeface="+mn-ea"/>
                          <a:cs typeface="+mn-cs"/>
                        </a:rPr>
                        <a:t>such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exalted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settings</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“Quel ruolo mi piaceva. Ero abbastanza presuntuoso da pensare che quella fosse la vita giusta per me, che in qualche modo fosse inevitabile trovarmi fianco a fianco dei </a:t>
                      </a:r>
                      <a:r>
                        <a:rPr lang="it-IT" sz="1800" b="0" i="1" kern="1200" dirty="0" err="1" smtClean="0">
                          <a:solidFill>
                            <a:schemeClr val="lt1"/>
                          </a:solidFill>
                          <a:latin typeface="+mn-lt"/>
                          <a:ea typeface="+mn-ea"/>
                          <a:cs typeface="+mn-cs"/>
                        </a:rPr>
                        <a:t>piú</a:t>
                      </a:r>
                      <a:r>
                        <a:rPr lang="it-IT" sz="1800" b="0" i="1" kern="1200" dirty="0" smtClean="0">
                          <a:solidFill>
                            <a:schemeClr val="lt1"/>
                          </a:solidFill>
                          <a:latin typeface="+mn-lt"/>
                          <a:ea typeface="+mn-ea"/>
                          <a:cs typeface="+mn-cs"/>
                        </a:rPr>
                        <a:t> ricchi tra i ricchi in ambienti </a:t>
                      </a:r>
                      <a:r>
                        <a:rPr lang="it-IT" sz="1800" b="0" i="1" kern="1200" dirty="0" err="1" smtClean="0">
                          <a:solidFill>
                            <a:schemeClr val="lt1"/>
                          </a:solidFill>
                          <a:latin typeface="+mn-lt"/>
                          <a:ea typeface="+mn-ea"/>
                          <a:cs typeface="+mn-cs"/>
                        </a:rPr>
                        <a:t>cosí</a:t>
                      </a:r>
                      <a:r>
                        <a:rPr lang="it-IT" sz="1800" b="0" i="1" kern="1200" dirty="0" smtClean="0">
                          <a:solidFill>
                            <a:schemeClr val="lt1"/>
                          </a:solidFill>
                          <a:latin typeface="+mn-lt"/>
                          <a:ea typeface="+mn-ea"/>
                          <a:cs typeface="+mn-cs"/>
                        </a:rPr>
                        <a:t> esclusivi.”</a:t>
                      </a:r>
                      <a:endParaRPr lang="it-IT" b="0" i="1" dirty="0"/>
                    </a:p>
                  </a:txBody>
                  <a:tcPr/>
                </a:tc>
              </a:tr>
            </a:tbl>
          </a:graphicData>
        </a:graphic>
      </p:graphicFrame>
      <p:sp>
        <p:nvSpPr>
          <p:cNvPr id="6" name="CasellaDiTesto 5"/>
          <p:cNvSpPr txBox="1"/>
          <p:nvPr/>
        </p:nvSpPr>
        <p:spPr>
          <a:xfrm>
            <a:off x="457200" y="2596911"/>
            <a:ext cx="8229600" cy="3108544"/>
          </a:xfrm>
          <a:prstGeom prst="rect">
            <a:avLst/>
          </a:prstGeom>
          <a:noFill/>
        </p:spPr>
        <p:txBody>
          <a:bodyPr wrap="square" rtlCol="0">
            <a:spAutoFit/>
          </a:bodyPr>
          <a:lstStyle/>
          <a:p>
            <a:r>
              <a:rPr lang="en-GB" sz="1400" dirty="0" smtClean="0"/>
              <a:t>This extract is very interesting because it refers to the aspects that </a:t>
            </a:r>
            <a:r>
              <a:rPr lang="en-GB" sz="1400" dirty="0" err="1" smtClean="0"/>
              <a:t>Changez</a:t>
            </a:r>
            <a:r>
              <a:rPr lang="en-GB" sz="1400" dirty="0" smtClean="0"/>
              <a:t> really appreciated about America like the possibility to live as successful and wealthy man.</a:t>
            </a:r>
          </a:p>
          <a:p>
            <a:endParaRPr lang="en-GB" sz="1400" dirty="0" smtClean="0">
              <a:solidFill>
                <a:srgbClr val="000000"/>
              </a:solidFill>
            </a:endParaRPr>
          </a:p>
          <a:p>
            <a:r>
              <a:rPr lang="en-GB" sz="1400" dirty="0" smtClean="0">
                <a:solidFill>
                  <a:srgbClr val="000000"/>
                </a:solidFill>
              </a:rPr>
              <a:t>In this case the linguistic differences are a lot. Firstly, the Italian version omitted to report the word “indeed” making the first sentence very similar to an absolute statement. Then, it translates “my life is meant to be” in a much weaker way, that does not convey with the same power the idea that </a:t>
            </a:r>
            <a:r>
              <a:rPr lang="en-GB" sz="1400" dirty="0" err="1" smtClean="0">
                <a:solidFill>
                  <a:srgbClr val="000000"/>
                </a:solidFill>
              </a:rPr>
              <a:t>Changez</a:t>
            </a:r>
            <a:r>
              <a:rPr lang="en-GB" sz="1400" dirty="0" smtClean="0">
                <a:solidFill>
                  <a:srgbClr val="000000"/>
                </a:solidFill>
              </a:rPr>
              <a:t> was feeling to be a “chosen one”, that had been destined to live that kind of life. The Italian version indeed, says simply that such life was the right one for him, which is quite different. In addition the translation doesn’t take into account the use of “should” which makes the meaning stronger and conveys the idea that it was almost inevitable, that it was a direct consequence. Moreover, the expression “the truly wealthy” is translated into “</a:t>
            </a:r>
            <a:r>
              <a:rPr lang="en-GB" sz="1400" dirty="0" err="1" smtClean="0">
                <a:solidFill>
                  <a:srgbClr val="000000"/>
                </a:solidFill>
              </a:rPr>
              <a:t>più</a:t>
            </a:r>
            <a:r>
              <a:rPr lang="en-GB" sz="1400" dirty="0" smtClean="0">
                <a:solidFill>
                  <a:srgbClr val="000000"/>
                </a:solidFill>
              </a:rPr>
              <a:t> </a:t>
            </a:r>
            <a:r>
              <a:rPr lang="en-GB" sz="1400" dirty="0" err="1" smtClean="0">
                <a:solidFill>
                  <a:srgbClr val="000000"/>
                </a:solidFill>
              </a:rPr>
              <a:t>ricchi</a:t>
            </a:r>
            <a:r>
              <a:rPr lang="en-GB" sz="1400" dirty="0" smtClean="0">
                <a:solidFill>
                  <a:srgbClr val="000000"/>
                </a:solidFill>
              </a:rPr>
              <a:t> </a:t>
            </a:r>
            <a:r>
              <a:rPr lang="en-GB" sz="1400" dirty="0" err="1" smtClean="0">
                <a:solidFill>
                  <a:srgbClr val="000000"/>
                </a:solidFill>
              </a:rPr>
              <a:t>tra</a:t>
            </a:r>
            <a:r>
              <a:rPr lang="en-GB" sz="1400" dirty="0" smtClean="0">
                <a:solidFill>
                  <a:srgbClr val="000000"/>
                </a:solidFill>
              </a:rPr>
              <a:t> I </a:t>
            </a:r>
            <a:r>
              <a:rPr lang="en-GB" sz="1400" dirty="0" err="1" smtClean="0">
                <a:solidFill>
                  <a:srgbClr val="000000"/>
                </a:solidFill>
              </a:rPr>
              <a:t>ricchi</a:t>
            </a:r>
            <a:r>
              <a:rPr lang="en-GB" sz="1400" dirty="0" smtClean="0">
                <a:solidFill>
                  <a:srgbClr val="000000"/>
                </a:solidFill>
              </a:rPr>
              <a:t>” which doesn’t  necessarily adhere to the original meaning. This indeed may not refer just to the entity of their patrimonies but may refer instead to their power to influence politics throughout money. In fact also the following translation of the word “exalted” goes in that direction: in English the word is interpretable and may not refer just to “exclusiveness” as it is conveyed in the </a:t>
            </a:r>
            <a:r>
              <a:rPr lang="en-GB" sz="1400" smtClean="0">
                <a:solidFill>
                  <a:srgbClr val="000000"/>
                </a:solidFill>
              </a:rPr>
              <a:t>translated version.</a:t>
            </a:r>
            <a:endParaRPr lang="en-GB" sz="1400" dirty="0">
              <a:solidFill>
                <a:srgbClr val="0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She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smiled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brought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attention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she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seemed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distant</a:t>
                      </a:r>
                      <a:r>
                        <a:rPr lang="it-IT" sz="1800" b="0" i="1" kern="1200" dirty="0" smtClean="0">
                          <a:solidFill>
                            <a:schemeClr val="lt1"/>
                          </a:solidFill>
                          <a:latin typeface="+mn-lt"/>
                          <a:ea typeface="+mn-ea"/>
                          <a:cs typeface="+mn-cs"/>
                        </a:rPr>
                        <a:t>, and </a:t>
                      </a:r>
                      <a:r>
                        <a:rPr lang="it-IT" sz="1800" b="0" i="1" kern="1200" dirty="0" err="1" smtClean="0">
                          <a:solidFill>
                            <a:schemeClr val="lt1"/>
                          </a:solidFill>
                          <a:latin typeface="+mn-lt"/>
                          <a:ea typeface="+mn-ea"/>
                          <a:cs typeface="+mn-cs"/>
                        </a:rPr>
                        <a:t>said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she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usual</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spacing</a:t>
                      </a:r>
                      <a:r>
                        <a:rPr lang="it-IT" sz="1800" b="0" i="1" kern="1200" dirty="0" smtClean="0">
                          <a:solidFill>
                            <a:schemeClr val="lt1"/>
                          </a:solidFill>
                          <a:latin typeface="+mn-lt"/>
                          <a:ea typeface="+mn-ea"/>
                          <a:cs typeface="+mn-cs"/>
                        </a:rPr>
                        <a:t> out.”</a:t>
                      </a:r>
                      <a:endParaRPr lang="it-IT" b="0" i="1" dirty="0"/>
                    </a:p>
                  </a:txBody>
                  <a:tcPr/>
                </a:tc>
                <a:tc>
                  <a:txBody>
                    <a:bodyPr/>
                    <a:lstStyle/>
                    <a:p>
                      <a:r>
                        <a:rPr lang="it-IT" sz="1800" b="0" i="1" kern="1200" dirty="0" smtClean="0">
                          <a:solidFill>
                            <a:schemeClr val="lt1"/>
                          </a:solidFill>
                          <a:latin typeface="+mn-lt"/>
                          <a:ea typeface="+mn-ea"/>
                          <a:cs typeface="+mn-cs"/>
                        </a:rPr>
                        <a:t>“Sorrideva quando qualcuno le faceva notare che sembrava distante, e diceva di essere, come al solito, soprappensiero.”</a:t>
                      </a:r>
                      <a:endParaRPr lang="it-IT" b="0" i="1" dirty="0"/>
                    </a:p>
                  </a:txBody>
                  <a:tcPr/>
                </a:tc>
              </a:tr>
            </a:tbl>
          </a:graphicData>
        </a:graphic>
      </p:graphicFrame>
      <p:sp>
        <p:nvSpPr>
          <p:cNvPr id="6" name="CasellaDiTesto 5"/>
          <p:cNvSpPr txBox="1"/>
          <p:nvPr/>
        </p:nvSpPr>
        <p:spPr>
          <a:xfrm>
            <a:off x="457200" y="2596911"/>
            <a:ext cx="8229600" cy="3108544"/>
          </a:xfrm>
          <a:prstGeom prst="rect">
            <a:avLst/>
          </a:prstGeom>
          <a:noFill/>
        </p:spPr>
        <p:txBody>
          <a:bodyPr wrap="square" rtlCol="0">
            <a:spAutoFit/>
          </a:bodyPr>
          <a:lstStyle/>
          <a:p>
            <a:r>
              <a:rPr lang="en-GB" sz="1400" dirty="0" smtClean="0"/>
              <a:t>This sentence is very interesting due to the fact that returns the idea that </a:t>
            </a:r>
            <a:r>
              <a:rPr lang="en-GB" sz="1400" dirty="0" err="1" smtClean="0"/>
              <a:t>Changez</a:t>
            </a:r>
            <a:r>
              <a:rPr lang="en-GB" sz="1400" dirty="0" smtClean="0"/>
              <a:t> had of Erica and also presents a peculiar characteristic in terms of comparison between the original version and the translated one.</a:t>
            </a:r>
          </a:p>
          <a:p>
            <a:endParaRPr lang="en-GB" sz="1400" dirty="0" smtClean="0"/>
          </a:p>
          <a:p>
            <a:r>
              <a:rPr lang="en-GB" sz="1400" dirty="0" smtClean="0"/>
              <a:t>First of all, the translation of “brought to her attention” is not perfectly adherent to its specific meaning, underlining how the English language, in this case, prefers to speak through images, diving the idea that something is metaphorically brought to Erica. But the most interesting peculiarity of the extract can be found at the very end: it is the translation of “spacing out”. In English, the basic meaning of “spacing out” is that Erica is thinking about something else. This meaning is conveyed by the translation, which, however, isn’t able to connect the expression with the previous metaphor (“distant”). In English indeed, the metaphor of the distance is closely related to the meaning of “spacing out”, which recalls the idea that Erica was metaphorically gone away: and so distant. This sentence makes the reader understand a big difference in the use of the language the two linguistic systems make, highlighting the tendency of the English language to “talk toward images”.</a:t>
            </a:r>
          </a:p>
          <a:p>
            <a:endParaRPr lang="en-GB" sz="1400" dirty="0" smtClean="0">
              <a:solidFill>
                <a:srgbClr val="000000"/>
              </a:solidFill>
            </a:endParaRPr>
          </a:p>
          <a:p>
            <a:endParaRPr lang="en-GB" sz="1400" dirty="0">
              <a:solidFill>
                <a:srgbClr val="00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But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observe</a:t>
                      </a:r>
                      <a:r>
                        <a:rPr lang="it-IT" sz="1800" b="0" i="1" kern="1200" dirty="0" smtClean="0">
                          <a:solidFill>
                            <a:schemeClr val="lt1"/>
                          </a:solidFill>
                          <a:latin typeface="+mn-lt"/>
                          <a:ea typeface="+mn-ea"/>
                          <a:cs typeface="+mn-cs"/>
                        </a:rPr>
                        <a:t>, sir,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are </a:t>
                      </a:r>
                      <a:r>
                        <a:rPr lang="it-IT" sz="1800" b="0" i="1" kern="1200" dirty="0" err="1" smtClean="0">
                          <a:solidFill>
                            <a:schemeClr val="lt1"/>
                          </a:solidFill>
                          <a:latin typeface="+mn-lt"/>
                          <a:ea typeface="+mn-ea"/>
                          <a:cs typeface="+mn-cs"/>
                        </a:rPr>
                        <a:t>watching</a:t>
                      </a:r>
                      <a:r>
                        <a:rPr lang="it-IT" sz="1800" b="0" i="1" kern="1200" dirty="0" smtClean="0">
                          <a:solidFill>
                            <a:schemeClr val="lt1"/>
                          </a:solidFill>
                          <a:latin typeface="+mn-lt"/>
                          <a:ea typeface="+mn-ea"/>
                          <a:cs typeface="+mn-cs"/>
                        </a:rPr>
                        <a:t> me </a:t>
                      </a:r>
                      <a:r>
                        <a:rPr lang="it-IT" sz="1800" b="0" i="1" kern="1200" dirty="0" err="1" smtClean="0">
                          <a:solidFill>
                            <a:schemeClr val="lt1"/>
                          </a:solidFill>
                          <a:latin typeface="+mn-lt"/>
                          <a:ea typeface="+mn-ea"/>
                          <a:cs typeface="+mn-cs"/>
                        </a:rPr>
                        <a:t>with</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rather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peculiar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expression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Possibly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find</a:t>
                      </a:r>
                      <a:r>
                        <a:rPr lang="it-IT" sz="1800" b="0" i="1" kern="1200" dirty="0" smtClean="0">
                          <a:solidFill>
                            <a:schemeClr val="lt1"/>
                          </a:solidFill>
                          <a:latin typeface="+mn-lt"/>
                          <a:ea typeface="+mn-ea"/>
                          <a:cs typeface="+mn-cs"/>
                        </a:rPr>
                        <a:t> me </a:t>
                      </a:r>
                      <a:r>
                        <a:rPr lang="it-IT" sz="1800" b="0" i="1" kern="1200" dirty="0" err="1" smtClean="0">
                          <a:solidFill>
                            <a:schemeClr val="lt1"/>
                          </a:solidFill>
                          <a:latin typeface="+mn-lt"/>
                          <a:ea typeface="+mn-ea"/>
                          <a:cs typeface="+mn-cs"/>
                        </a:rPr>
                        <a:t>crass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for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revealing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such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intimacies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you</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stranger</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“Ma vedo, signore, che mi sta osservando con una strana espressione. Forse mi giudica volgare perché rivelo dettagli intimi a lei, a un estraneo?”</a:t>
                      </a:r>
                      <a:endParaRPr lang="it-IT" b="0" i="1"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The sentence is pretty relevant due to its adherence to one of the most important themes of the novel: the culture clash. In this short extract the reader can indeed notice the comparison between two different ways of thinking, with the American man judging </a:t>
            </a:r>
            <a:r>
              <a:rPr lang="en-GB" sz="1400" dirty="0" err="1" smtClean="0"/>
              <a:t>Chnagez’s</a:t>
            </a:r>
            <a:r>
              <a:rPr lang="en-GB" sz="1400" dirty="0" smtClean="0"/>
              <a:t> story even inappropriate.</a:t>
            </a:r>
          </a:p>
          <a:p>
            <a:endParaRPr lang="en-GB" sz="1400" dirty="0" smtClean="0">
              <a:solidFill>
                <a:srgbClr val="000000"/>
              </a:solidFill>
            </a:endParaRPr>
          </a:p>
          <a:p>
            <a:r>
              <a:rPr lang="en-GB" sz="1400" dirty="0" smtClean="0">
                <a:solidFill>
                  <a:srgbClr val="000000"/>
                </a:solidFill>
              </a:rPr>
              <a:t>The first thing the reader can easily notice is that the formal register is conveyed in English due to the word choice while in Italian by the use of the appropriate use of verbs. That’s why the translation doesn’t always need to translate the words into their specific correspondent: because they could alter the perception of the speech making it probably too formal. This is the case for example of the translation of “observe”. One difference though can be found in the translation of the word “peculiar” which in English has a neutral meaning while in Italian is translated with the correspondent of the word “strange” that has a negative connotation. That’s I would say pretty important because can change the reader’s view toward </a:t>
            </a:r>
            <a:r>
              <a:rPr lang="en-GB" sz="1400" dirty="0" err="1" smtClean="0">
                <a:solidFill>
                  <a:srgbClr val="000000"/>
                </a:solidFill>
              </a:rPr>
              <a:t>Changez</a:t>
            </a:r>
            <a:r>
              <a:rPr lang="en-GB" sz="1400" dirty="0" smtClean="0">
                <a:solidFill>
                  <a:srgbClr val="000000"/>
                </a:solidFill>
              </a:rPr>
              <a:t>, making him look as diffident as the American man is toward the Other. </a:t>
            </a:r>
            <a:endParaRPr lang="en-GB" sz="1400" dirty="0">
              <a:solidFill>
                <a:srgbClr val="00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7</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“I </a:t>
                      </a:r>
                      <a:r>
                        <a:rPr lang="it-IT" sz="1800" b="0" i="1" kern="1200" dirty="0" err="1" smtClean="0">
                          <a:solidFill>
                            <a:schemeClr val="lt1"/>
                          </a:solidFill>
                          <a:latin typeface="+mn-lt"/>
                          <a:ea typeface="+mn-ea"/>
                          <a:cs typeface="+mn-cs"/>
                        </a:rPr>
                        <a:t>wonder</a:t>
                      </a:r>
                      <a:r>
                        <a:rPr lang="it-IT" sz="1800" b="0" i="1" kern="1200" dirty="0" smtClean="0">
                          <a:solidFill>
                            <a:schemeClr val="lt1"/>
                          </a:solidFill>
                          <a:latin typeface="+mn-lt"/>
                          <a:ea typeface="+mn-ea"/>
                          <a:cs typeface="+mn-cs"/>
                        </a:rPr>
                        <a:t>, sir, </a:t>
                      </a:r>
                      <a:r>
                        <a:rPr lang="it-IT" sz="1800" b="0" i="1" kern="1200" dirty="0" err="1" smtClean="0">
                          <a:solidFill>
                            <a:schemeClr val="lt1"/>
                          </a:solidFill>
                          <a:latin typeface="+mn-lt"/>
                          <a:ea typeface="+mn-ea"/>
                          <a:cs typeface="+mn-cs"/>
                        </a:rPr>
                        <a:t>whether</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believed</a:t>
                      </a:r>
                      <a:r>
                        <a:rPr lang="it-IT" sz="1800" b="0" i="1" kern="1200" dirty="0" smtClean="0">
                          <a:solidFill>
                            <a:schemeClr val="lt1"/>
                          </a:solidFill>
                          <a:latin typeface="+mn-lt"/>
                          <a:ea typeface="+mn-ea"/>
                          <a:cs typeface="+mn-cs"/>
                        </a:rPr>
                        <a:t> at </a:t>
                      </a:r>
                      <a:r>
                        <a:rPr lang="it-IT" sz="1800" b="0" i="1" kern="1200" dirty="0" err="1" smtClean="0">
                          <a:solidFill>
                            <a:schemeClr val="lt1"/>
                          </a:solidFill>
                          <a:latin typeface="+mn-lt"/>
                          <a:ea typeface="+mn-ea"/>
                          <a:cs typeface="+mn-cs"/>
                        </a:rPr>
                        <a:t>all</a:t>
                      </a:r>
                      <a:r>
                        <a:rPr lang="it-IT" sz="1800" b="0" i="1" kern="1200" dirty="0" smtClean="0">
                          <a:solidFill>
                            <a:schemeClr val="lt1"/>
                          </a:solidFill>
                          <a:latin typeface="+mn-lt"/>
                          <a:ea typeface="+mn-ea"/>
                          <a:cs typeface="+mn-cs"/>
                        </a:rPr>
                        <a:t> in the </a:t>
                      </a:r>
                      <a:r>
                        <a:rPr lang="it-IT" sz="1800" b="0" i="1" kern="1200" dirty="0" err="1" smtClean="0">
                          <a:solidFill>
                            <a:schemeClr val="lt1"/>
                          </a:solidFill>
                          <a:latin typeface="+mn-lt"/>
                          <a:ea typeface="+mn-ea"/>
                          <a:cs typeface="+mn-cs"/>
                        </a:rPr>
                        <a:t>firmness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foundations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new</a:t>
                      </a:r>
                      <a:r>
                        <a:rPr lang="it-IT" sz="1800" b="0" i="1" kern="1200" dirty="0" smtClean="0">
                          <a:solidFill>
                            <a:schemeClr val="lt1"/>
                          </a:solidFill>
                          <a:latin typeface="+mn-lt"/>
                          <a:ea typeface="+mn-ea"/>
                          <a:cs typeface="+mn-cs"/>
                        </a:rPr>
                        <a:t> life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attempting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construct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for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myself</a:t>
                      </a:r>
                      <a:r>
                        <a:rPr lang="it-IT" sz="1800" b="0" i="1" kern="1200" dirty="0" smtClean="0">
                          <a:solidFill>
                            <a:schemeClr val="lt1"/>
                          </a:solidFill>
                          <a:latin typeface="+mn-lt"/>
                          <a:ea typeface="+mn-ea"/>
                          <a:cs typeface="+mn-cs"/>
                        </a:rPr>
                        <a:t> in New York.”</a:t>
                      </a:r>
                    </a:p>
                  </a:txBody>
                  <a:tcPr/>
                </a:tc>
                <a:tc>
                  <a:txBody>
                    <a:bodyPr/>
                    <a:lstStyle/>
                    <a:p>
                      <a:r>
                        <a:rPr lang="it-IT" sz="1800" b="0" i="1" kern="1200" dirty="0" smtClean="0">
                          <a:solidFill>
                            <a:schemeClr val="lt1"/>
                          </a:solidFill>
                          <a:latin typeface="+mn-lt"/>
                          <a:ea typeface="+mn-ea"/>
                          <a:cs typeface="+mn-cs"/>
                        </a:rPr>
                        <a:t>“Adesso mi domando signore, se credessi davvero alla solidità dei fondamenti della nuova vita che stavo cercando di costruirmi a New York.”</a:t>
                      </a:r>
                    </a:p>
                    <a:p>
                      <a:endParaRPr lang="it-IT" b="0" i="1" dirty="0"/>
                    </a:p>
                  </a:txBody>
                  <a:tcPr/>
                </a:tc>
              </a:tr>
            </a:tbl>
          </a:graphicData>
        </a:graphic>
      </p:graphicFrame>
      <p:sp>
        <p:nvSpPr>
          <p:cNvPr id="6" name="CasellaDiTesto 5"/>
          <p:cNvSpPr txBox="1"/>
          <p:nvPr/>
        </p:nvSpPr>
        <p:spPr>
          <a:xfrm>
            <a:off x="457200" y="2596911"/>
            <a:ext cx="8229600" cy="2893100"/>
          </a:xfrm>
          <a:prstGeom prst="rect">
            <a:avLst/>
          </a:prstGeom>
          <a:noFill/>
        </p:spPr>
        <p:txBody>
          <a:bodyPr wrap="square" rtlCol="0">
            <a:spAutoFit/>
          </a:bodyPr>
          <a:lstStyle/>
          <a:p>
            <a:r>
              <a:rPr lang="en-GB" sz="1400" dirty="0" smtClean="0"/>
              <a:t>The quotation has been chosen due to its relevance in conveying </a:t>
            </a:r>
            <a:r>
              <a:rPr lang="en-GB" sz="1400" dirty="0" err="1" smtClean="0"/>
              <a:t>Changez’s</a:t>
            </a:r>
            <a:r>
              <a:rPr lang="en-GB" sz="1400" dirty="0" smtClean="0"/>
              <a:t> feelings about his view of New York and the U.S. themselves. It is indeed evident how </a:t>
            </a:r>
            <a:r>
              <a:rPr lang="en-GB" sz="1400" dirty="0" err="1" smtClean="0"/>
              <a:t>Changez’s</a:t>
            </a:r>
            <a:r>
              <a:rPr lang="en-GB" sz="1400" dirty="0" smtClean="0"/>
              <a:t> identity is undergoing a process of change, that made him doubt about some aspects of his life.</a:t>
            </a:r>
          </a:p>
          <a:p>
            <a:endParaRPr lang="en-GB" sz="1400" dirty="0" smtClean="0">
              <a:solidFill>
                <a:srgbClr val="000000"/>
              </a:solidFill>
            </a:endParaRPr>
          </a:p>
          <a:p>
            <a:r>
              <a:rPr lang="en-GB" sz="1400" dirty="0" smtClean="0">
                <a:solidFill>
                  <a:srgbClr val="000000"/>
                </a:solidFill>
              </a:rPr>
              <a:t>On a linguistic point of view, the original version and the translated one differ for some points. First of all, the Italian version adds the word “</a:t>
            </a:r>
            <a:r>
              <a:rPr lang="en-GB" sz="1400" dirty="0" err="1" smtClean="0">
                <a:solidFill>
                  <a:srgbClr val="000000"/>
                </a:solidFill>
              </a:rPr>
              <a:t>adesso</a:t>
            </a:r>
            <a:r>
              <a:rPr lang="en-GB" sz="1400" dirty="0" smtClean="0">
                <a:solidFill>
                  <a:srgbClr val="000000"/>
                </a:solidFill>
              </a:rPr>
              <a:t>” which, even though gives a more precise temporary indication, it makes the sentence lose some of its connotation. In the first place indeed, the sentence seemed to be an absolute, independent from time and space. Another interesting aspect about the Italian version is the way “firmness” has been translated: the word used is the correspondent of “solid” and, despite it reinforces the idea of power that had been given, it makes the text lose some of its expressive power. The reader indeed is not as </a:t>
            </a:r>
            <a:r>
              <a:rPr lang="en-GB" sz="1400" dirty="0" err="1" smtClean="0">
                <a:solidFill>
                  <a:srgbClr val="000000"/>
                </a:solidFill>
              </a:rPr>
              <a:t>striìcken</a:t>
            </a:r>
            <a:r>
              <a:rPr lang="en-GB" sz="1400" dirty="0" smtClean="0">
                <a:solidFill>
                  <a:srgbClr val="000000"/>
                </a:solidFill>
              </a:rPr>
              <a:t> by those words due to the fact that they can’t convey with the same clearness an image. The reader so, can note how the English language is able to convey meaning throughout images, making the reading very clear and suggestive. </a:t>
            </a:r>
            <a:endParaRPr lang="en-GB" sz="1400"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This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is</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dream</a:t>
                      </a:r>
                      <a:r>
                        <a:rPr lang="it-IT" sz="1800" b="0" i="1" kern="1200" dirty="0" smtClean="0">
                          <a:solidFill>
                            <a:schemeClr val="lt1"/>
                          </a:solidFill>
                          <a:latin typeface="+mn-lt"/>
                          <a:ea typeface="+mn-ea"/>
                          <a:cs typeface="+mn-cs"/>
                        </a:rPr>
                        <a:t> come </a:t>
                      </a:r>
                      <a:r>
                        <a:rPr lang="it-IT" sz="1800" b="0" i="1" kern="1200" dirty="0" err="1" smtClean="0">
                          <a:solidFill>
                            <a:schemeClr val="lt1"/>
                          </a:solidFill>
                          <a:latin typeface="+mn-lt"/>
                          <a:ea typeface="+mn-ea"/>
                          <a:cs typeface="+mn-cs"/>
                        </a:rPr>
                        <a:t>true</a:t>
                      </a:r>
                      <a:r>
                        <a:rPr lang="it-IT" sz="1800" b="0" i="1" kern="1200" dirty="0" smtClean="0">
                          <a:solidFill>
                            <a:schemeClr val="lt1"/>
                          </a:solidFill>
                          <a:latin typeface="+mn-lt"/>
                          <a:ea typeface="+mn-ea"/>
                          <a:cs typeface="+mn-cs"/>
                        </a:rPr>
                        <a:t>. Princeton </a:t>
                      </a:r>
                      <a:r>
                        <a:rPr lang="it-IT" sz="1800" b="0" i="1" kern="1200" dirty="0" err="1" smtClean="0">
                          <a:solidFill>
                            <a:schemeClr val="lt1"/>
                          </a:solidFill>
                          <a:latin typeface="+mn-lt"/>
                          <a:ea typeface="+mn-ea"/>
                          <a:cs typeface="+mn-cs"/>
                        </a:rPr>
                        <a:t>inspired</a:t>
                      </a:r>
                      <a:r>
                        <a:rPr lang="it-IT" sz="1800" b="0" i="1" kern="1200" dirty="0" smtClean="0">
                          <a:solidFill>
                            <a:schemeClr val="lt1"/>
                          </a:solidFill>
                          <a:latin typeface="+mn-lt"/>
                          <a:ea typeface="+mn-ea"/>
                          <a:cs typeface="+mn-cs"/>
                        </a:rPr>
                        <a:t> in me the feeling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life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 film in </a:t>
                      </a:r>
                      <a:r>
                        <a:rPr lang="it-IT" sz="1800" b="0" i="1" kern="1200" dirty="0" err="1" smtClean="0">
                          <a:solidFill>
                            <a:schemeClr val="lt1"/>
                          </a:solidFill>
                          <a:latin typeface="+mn-lt"/>
                          <a:ea typeface="+mn-ea"/>
                          <a:cs typeface="+mn-cs"/>
                        </a:rPr>
                        <a:t>which</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the star and </a:t>
                      </a:r>
                      <a:r>
                        <a:rPr lang="it-IT" sz="1800" b="0" i="1" kern="1200" dirty="0" err="1" smtClean="0">
                          <a:solidFill>
                            <a:schemeClr val="lt1"/>
                          </a:solidFill>
                          <a:latin typeface="+mn-lt"/>
                          <a:ea typeface="+mn-ea"/>
                          <a:cs typeface="+mn-cs"/>
                        </a:rPr>
                        <a:t>everything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possible</a:t>
                      </a:r>
                      <a:r>
                        <a:rPr lang="it-IT" sz="1800" b="0" i="1" kern="1200" dirty="0" smtClean="0">
                          <a:solidFill>
                            <a:schemeClr val="lt1"/>
                          </a:solidFill>
                          <a:latin typeface="+mn-lt"/>
                          <a:ea typeface="+mn-ea"/>
                          <a:cs typeface="+mn-cs"/>
                        </a:rPr>
                        <a:t>.”</a:t>
                      </a:r>
                    </a:p>
                    <a:p>
                      <a:endParaRPr lang="it-IT" b="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“Pensai, questo è un sogno che si avvera. Princeton mi dava la sensazione che la mia vita fosse un film di cui io ero la star e che tutto fosse possibile.”</a:t>
                      </a:r>
                    </a:p>
                    <a:p>
                      <a:endParaRPr lang="it-IT" b="0" i="1" dirty="0"/>
                    </a:p>
                  </a:txBody>
                  <a:tcPr/>
                </a:tc>
              </a:tr>
            </a:tbl>
          </a:graphicData>
        </a:graphic>
      </p:graphicFrame>
      <p:sp>
        <p:nvSpPr>
          <p:cNvPr id="6" name="CasellaDiTesto 5"/>
          <p:cNvSpPr txBox="1"/>
          <p:nvPr/>
        </p:nvSpPr>
        <p:spPr>
          <a:xfrm>
            <a:off x="457200" y="2596911"/>
            <a:ext cx="8229600" cy="2462213"/>
          </a:xfrm>
          <a:prstGeom prst="rect">
            <a:avLst/>
          </a:prstGeom>
          <a:noFill/>
        </p:spPr>
        <p:txBody>
          <a:bodyPr wrap="square" rtlCol="0">
            <a:spAutoFit/>
          </a:bodyPr>
          <a:lstStyle/>
          <a:p>
            <a:r>
              <a:rPr lang="en-GB" sz="1400" dirty="0" smtClean="0"/>
              <a:t>This extract conveys the idea that </a:t>
            </a:r>
            <a:r>
              <a:rPr lang="en-GB" sz="1400" dirty="0" err="1" smtClean="0"/>
              <a:t>Changez</a:t>
            </a:r>
            <a:r>
              <a:rPr lang="en-GB" sz="1400" dirty="0" smtClean="0"/>
              <a:t> firstly had at the very beginning of his journey: that America was the land of opportunity and that he was living a dream.</a:t>
            </a:r>
          </a:p>
          <a:p>
            <a:endParaRPr lang="en-GB" sz="1400" dirty="0" smtClean="0">
              <a:solidFill>
                <a:srgbClr val="000000"/>
              </a:solidFill>
            </a:endParaRPr>
          </a:p>
          <a:p>
            <a:r>
              <a:rPr lang="en-GB" sz="1400" dirty="0" smtClean="0">
                <a:solidFill>
                  <a:srgbClr val="000000"/>
                </a:solidFill>
              </a:rPr>
              <a:t>On the linguistic side, the reader can immediately notice one big difference at the beginning: the Italian </a:t>
            </a:r>
            <a:r>
              <a:rPr lang="en-GB" sz="1400" dirty="0" smtClean="0"/>
              <a:t>language underlined, unnecessarily I would say, the fact that </a:t>
            </a:r>
            <a:r>
              <a:rPr lang="en-GB" sz="1400" dirty="0" err="1" smtClean="0"/>
              <a:t>Changez</a:t>
            </a:r>
            <a:r>
              <a:rPr lang="en-GB" sz="1400" dirty="0" smtClean="0"/>
              <a:t> was only thinking it and that he may not believe it anymore. This makes the translation less interesting and more ordinary, making the text lose some of its expressivity. Moreover one more interesting difference can be observed in the translation of “</a:t>
            </a:r>
            <a:r>
              <a:rPr lang="it-IT" sz="1400" dirty="0" smtClean="0"/>
              <a:t>a film in </a:t>
            </a:r>
            <a:r>
              <a:rPr lang="it-IT" sz="1400" dirty="0" err="1" smtClean="0"/>
              <a:t>which</a:t>
            </a:r>
            <a:r>
              <a:rPr lang="it-IT" sz="1400" dirty="0" smtClean="0"/>
              <a:t> I </a:t>
            </a:r>
            <a:r>
              <a:rPr lang="it-IT" sz="1400" dirty="0" err="1" smtClean="0"/>
              <a:t>was</a:t>
            </a:r>
            <a:r>
              <a:rPr lang="it-IT" sz="1400" dirty="0" smtClean="0"/>
              <a:t> the star”</a:t>
            </a:r>
            <a:r>
              <a:rPr lang="en-GB" sz="1400" dirty="0" smtClean="0"/>
              <a:t>. The Italian version indeed translates the expression as though if it was written as “a film of which I was the star” underlining how English prefers to give a more evident visual input to its metaphors.</a:t>
            </a:r>
          </a:p>
          <a:p>
            <a:r>
              <a:rPr lang="en-GB" sz="1400" dirty="0" smtClean="0"/>
              <a:t>This sentence becomes therefore paradigmatic of one of the main differences between the two linguistic systems.</a:t>
            </a:r>
            <a:endParaRPr lang="en-GB" sz="1400" dirty="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u="none" kern="1200" dirty="0" smtClean="0">
                          <a:solidFill>
                            <a:schemeClr val="lt1"/>
                          </a:solidFill>
                          <a:latin typeface="+mn-lt"/>
                          <a:ea typeface="+mn-ea"/>
                          <a:cs typeface="+mn-cs"/>
                        </a:rPr>
                        <a:t>“On </a:t>
                      </a:r>
                      <a:r>
                        <a:rPr lang="it-IT" sz="1800" b="0" i="1" u="none" kern="1200" dirty="0" err="1" smtClean="0">
                          <a:solidFill>
                            <a:schemeClr val="lt1"/>
                          </a:solidFill>
                          <a:latin typeface="+mn-lt"/>
                          <a:ea typeface="+mn-ea"/>
                          <a:cs typeface="+mn-cs"/>
                        </a:rPr>
                        <a:t>this</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occasion</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our</a:t>
                      </a:r>
                      <a:r>
                        <a:rPr lang="it-IT" sz="1800" b="0" i="1" u="none" kern="1200" dirty="0" smtClean="0">
                          <a:solidFill>
                            <a:schemeClr val="lt1"/>
                          </a:solidFill>
                          <a:latin typeface="+mn-lt"/>
                          <a:ea typeface="+mn-ea"/>
                          <a:cs typeface="+mn-cs"/>
                        </a:rPr>
                        <a:t> client </a:t>
                      </a:r>
                      <a:r>
                        <a:rPr lang="it-IT" sz="1800" b="0" i="1" u="none" kern="1200" dirty="0" err="1" smtClean="0">
                          <a:solidFill>
                            <a:schemeClr val="lt1"/>
                          </a:solidFill>
                          <a:latin typeface="+mn-lt"/>
                          <a:ea typeface="+mn-ea"/>
                          <a:cs typeface="+mn-cs"/>
                        </a:rPr>
                        <a:t>was</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unconcerned</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with</a:t>
                      </a:r>
                      <a:r>
                        <a:rPr lang="it-IT" sz="1800" b="0" i="1" u="none" kern="1200" dirty="0" smtClean="0">
                          <a:solidFill>
                            <a:schemeClr val="lt1"/>
                          </a:solidFill>
                          <a:latin typeface="+mn-lt"/>
                          <a:ea typeface="+mn-ea"/>
                          <a:cs typeface="+mn-cs"/>
                        </a:rPr>
                        <a:t> the </a:t>
                      </a:r>
                      <a:r>
                        <a:rPr lang="it-IT" sz="1800" b="0" i="1" u="none" kern="1200" dirty="0" err="1" smtClean="0">
                          <a:solidFill>
                            <a:schemeClr val="lt1"/>
                          </a:solidFill>
                          <a:latin typeface="+mn-lt"/>
                          <a:ea typeface="+mn-ea"/>
                          <a:cs typeface="+mn-cs"/>
                        </a:rPr>
                        <a:t>potential</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for</a:t>
                      </a:r>
                      <a:r>
                        <a:rPr lang="it-IT" sz="1800" b="0" i="1" u="none" kern="1200" dirty="0" smtClean="0">
                          <a:solidFill>
                            <a:schemeClr val="lt1"/>
                          </a:solidFill>
                          <a:latin typeface="+mn-lt"/>
                          <a:ea typeface="+mn-ea"/>
                          <a:cs typeface="+mn-cs"/>
                        </a:rPr>
                        <a:t> future </a:t>
                      </a:r>
                      <a:r>
                        <a:rPr lang="it-IT" sz="1800" b="0" i="1" u="none" kern="1200" dirty="0" err="1" smtClean="0">
                          <a:solidFill>
                            <a:schemeClr val="lt1"/>
                          </a:solidFill>
                          <a:latin typeface="+mn-lt"/>
                          <a:ea typeface="+mn-ea"/>
                          <a:cs typeface="+mn-cs"/>
                        </a:rPr>
                        <a:t>growth</a:t>
                      </a:r>
                      <a:r>
                        <a:rPr lang="it-IT" sz="1800" b="0" i="1" u="none" kern="1200" dirty="0" smtClean="0">
                          <a:solidFill>
                            <a:schemeClr val="lt1"/>
                          </a:solidFill>
                          <a:latin typeface="+mn-lt"/>
                          <a:ea typeface="+mn-ea"/>
                          <a:cs typeface="+mn-cs"/>
                        </a:rPr>
                        <a:t>. No, </a:t>
                      </a:r>
                      <a:r>
                        <a:rPr lang="it-IT" sz="1800" b="0" i="1" u="none" kern="1200" dirty="0" err="1" smtClean="0">
                          <a:solidFill>
                            <a:schemeClr val="lt1"/>
                          </a:solidFill>
                          <a:latin typeface="+mn-lt"/>
                          <a:ea typeface="+mn-ea"/>
                          <a:cs typeface="+mn-cs"/>
                        </a:rPr>
                        <a:t>our</a:t>
                      </a:r>
                      <a:r>
                        <a:rPr lang="it-IT" sz="1800" b="0" i="1" u="none" kern="1200" dirty="0" smtClean="0">
                          <a:solidFill>
                            <a:schemeClr val="lt1"/>
                          </a:solidFill>
                          <a:latin typeface="+mn-lt"/>
                          <a:ea typeface="+mn-ea"/>
                          <a:cs typeface="+mn-cs"/>
                        </a:rPr>
                        <a:t> mandate </a:t>
                      </a:r>
                      <a:r>
                        <a:rPr lang="it-IT" sz="1800" b="0" i="1" u="none" kern="1200" dirty="0" err="1" smtClean="0">
                          <a:solidFill>
                            <a:schemeClr val="lt1"/>
                          </a:solidFill>
                          <a:latin typeface="+mn-lt"/>
                          <a:ea typeface="+mn-ea"/>
                          <a:cs typeface="+mn-cs"/>
                        </a:rPr>
                        <a:t>was</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to</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determine</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how</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much</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fat</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could</a:t>
                      </a:r>
                      <a:r>
                        <a:rPr lang="it-IT" sz="1800" b="0" i="1" u="none" kern="1200" dirty="0" smtClean="0">
                          <a:solidFill>
                            <a:schemeClr val="lt1"/>
                          </a:solidFill>
                          <a:latin typeface="+mn-lt"/>
                          <a:ea typeface="+mn-ea"/>
                          <a:cs typeface="+mn-cs"/>
                        </a:rPr>
                        <a:t> </a:t>
                      </a:r>
                      <a:r>
                        <a:rPr lang="it-IT" sz="1800" b="0" i="1" u="none" kern="1200" dirty="0" err="1" smtClean="0">
                          <a:solidFill>
                            <a:schemeClr val="lt1"/>
                          </a:solidFill>
                          <a:latin typeface="+mn-lt"/>
                          <a:ea typeface="+mn-ea"/>
                          <a:cs typeface="+mn-cs"/>
                        </a:rPr>
                        <a:t>be</a:t>
                      </a:r>
                      <a:r>
                        <a:rPr lang="it-IT" sz="1800" b="0" i="1" u="none" kern="1200" dirty="0" smtClean="0">
                          <a:solidFill>
                            <a:schemeClr val="lt1"/>
                          </a:solidFill>
                          <a:latin typeface="+mn-lt"/>
                          <a:ea typeface="+mn-ea"/>
                          <a:cs typeface="+mn-cs"/>
                        </a:rPr>
                        <a:t> cut.”</a:t>
                      </a:r>
                    </a:p>
                    <a:p>
                      <a:endParaRPr lang="it-IT" b="0" i="1" u="none"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u="none" kern="1200" dirty="0" smtClean="0">
                          <a:solidFill>
                            <a:schemeClr val="lt1"/>
                          </a:solidFill>
                          <a:latin typeface="+mn-lt"/>
                          <a:ea typeface="+mn-ea"/>
                          <a:cs typeface="+mn-cs"/>
                        </a:rPr>
                        <a:t>“In questo caso il nostro cliente non era interessato al potenziale per una futura crescita. No, il nostro compito era determinare quanto poteva essere tagliato.”</a:t>
                      </a:r>
                    </a:p>
                    <a:p>
                      <a:endParaRPr lang="it-IT" b="0" i="1" u="none" dirty="0"/>
                    </a:p>
                  </a:txBody>
                  <a:tcPr/>
                </a:tc>
              </a:tr>
            </a:tbl>
          </a:graphicData>
        </a:graphic>
      </p:graphicFrame>
      <p:sp>
        <p:nvSpPr>
          <p:cNvPr id="6" name="CasellaDiTesto 5"/>
          <p:cNvSpPr txBox="1"/>
          <p:nvPr/>
        </p:nvSpPr>
        <p:spPr>
          <a:xfrm>
            <a:off x="457200" y="2596911"/>
            <a:ext cx="8229600" cy="2893100"/>
          </a:xfrm>
          <a:prstGeom prst="rect">
            <a:avLst/>
          </a:prstGeom>
          <a:noFill/>
        </p:spPr>
        <p:txBody>
          <a:bodyPr wrap="square" rtlCol="0">
            <a:spAutoFit/>
          </a:bodyPr>
          <a:lstStyle/>
          <a:p>
            <a:r>
              <a:rPr lang="en-GB" sz="1400" dirty="0" smtClean="0"/>
              <a:t>The quotation deals with the fundamentals of </a:t>
            </a:r>
            <a:r>
              <a:rPr lang="en-GB" sz="1400" dirty="0" err="1" smtClean="0"/>
              <a:t>Changez’s</a:t>
            </a:r>
            <a:r>
              <a:rPr lang="en-GB" sz="1400" dirty="0" smtClean="0"/>
              <a:t> job, and in particular tells about what was his specific work. It is therefore important to understand one of the main aspects of his life.</a:t>
            </a:r>
          </a:p>
          <a:p>
            <a:endParaRPr lang="en-GB" sz="1400" dirty="0" smtClean="0">
              <a:solidFill>
                <a:srgbClr val="000000"/>
              </a:solidFill>
            </a:endParaRPr>
          </a:p>
          <a:p>
            <a:r>
              <a:rPr lang="en-GB" sz="1400" dirty="0" smtClean="0">
                <a:solidFill>
                  <a:srgbClr val="000000"/>
                </a:solidFill>
              </a:rPr>
              <a:t>In this case the reader can’t notice so many many differences because the extract expresses a not so complicated concept, it is indeed a pretty basic meaning. Anyway, the reader can notice that the word “mandate” and its translation can’t find perfect correspondence. The English version indeed conveys an atmosphere of more formality than the Italian one, and this is in terms of output surely more effective because it’s more coherent with the argument of the speech. In addition to this, the reader can also notice that the last expression used to explain </a:t>
            </a:r>
            <a:r>
              <a:rPr lang="en-GB" sz="1400" dirty="0" err="1" smtClean="0">
                <a:solidFill>
                  <a:srgbClr val="000000"/>
                </a:solidFill>
              </a:rPr>
              <a:t>Changez’s</a:t>
            </a:r>
            <a:r>
              <a:rPr lang="en-GB" sz="1400" dirty="0" smtClean="0">
                <a:solidFill>
                  <a:srgbClr val="000000"/>
                </a:solidFill>
              </a:rPr>
              <a:t> role, it’s translated in a different way in relationship to the original version. “How much fat could we cut” may be an American expression to exemplify the concept that they needed to cut all the excess and so it may not be possible to find a perfect correspondent. However, this example underlines the tendency of the English language to translate concepts into images, that, in this occasion are pretty clear</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“Focus on </a:t>
                      </a:r>
                      <a:r>
                        <a:rPr lang="it-IT" sz="1800" b="0" i="1" kern="1200" dirty="0" err="1" smtClean="0">
                          <a:solidFill>
                            <a:schemeClr val="lt1"/>
                          </a:solidFill>
                          <a:latin typeface="+mn-lt"/>
                          <a:ea typeface="+mn-ea"/>
                          <a:cs typeface="+mn-cs"/>
                        </a:rPr>
                        <a:t>fundamentals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This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Underwood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Samson</a:t>
                      </a:r>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guiding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principle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drilled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into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us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since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our</a:t>
                      </a:r>
                      <a:r>
                        <a:rPr lang="it-IT" sz="1800" b="0" i="1" kern="1200" dirty="0" smtClean="0">
                          <a:solidFill>
                            <a:schemeClr val="lt1"/>
                          </a:solidFill>
                          <a:latin typeface="+mn-lt"/>
                          <a:ea typeface="+mn-ea"/>
                          <a:cs typeface="+mn-cs"/>
                        </a:rPr>
                        <a:t> first </a:t>
                      </a:r>
                      <a:r>
                        <a:rPr lang="it-IT" sz="1800" b="0" i="1" kern="1200" dirty="0" err="1" smtClean="0">
                          <a:solidFill>
                            <a:schemeClr val="lt1"/>
                          </a:solidFill>
                          <a:latin typeface="+mn-lt"/>
                          <a:ea typeface="+mn-ea"/>
                          <a:cs typeface="+mn-cs"/>
                        </a:rPr>
                        <a:t>day</a:t>
                      </a:r>
                      <a:r>
                        <a:rPr lang="it-IT" sz="1800" b="0" i="1" kern="1200" dirty="0" smtClean="0">
                          <a:solidFill>
                            <a:schemeClr val="lt1"/>
                          </a:solidFill>
                          <a:latin typeface="+mn-lt"/>
                          <a:ea typeface="+mn-ea"/>
                          <a:cs typeface="+mn-cs"/>
                        </a:rPr>
                        <a:t> at work.”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“Concentrati sui fondamenti. Era il principio guida della </a:t>
                      </a:r>
                      <a:r>
                        <a:rPr lang="it-IT" sz="1800" b="0" i="1" kern="1200" dirty="0" err="1" smtClean="0">
                          <a:solidFill>
                            <a:schemeClr val="lt1"/>
                          </a:solidFill>
                          <a:latin typeface="+mn-lt"/>
                          <a:ea typeface="+mn-ea"/>
                          <a:cs typeface="+mn-cs"/>
                        </a:rPr>
                        <a:t>Underwood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Samson</a:t>
                      </a:r>
                      <a:r>
                        <a:rPr lang="it-IT" sz="1800" b="0" i="1" kern="1200" dirty="0" smtClean="0">
                          <a:solidFill>
                            <a:schemeClr val="lt1"/>
                          </a:solidFill>
                          <a:latin typeface="+mn-lt"/>
                          <a:ea typeface="+mn-ea"/>
                          <a:cs typeface="+mn-cs"/>
                        </a:rPr>
                        <a:t>, inculcato dentro di noi fin dal primo giorno di lavoro.”</a:t>
                      </a:r>
                    </a:p>
                  </a:txBody>
                  <a:tcPr/>
                </a:tc>
              </a:tr>
            </a:tbl>
          </a:graphicData>
        </a:graphic>
      </p:graphicFrame>
      <p:sp>
        <p:nvSpPr>
          <p:cNvPr id="6" name="CasellaDiTesto 5"/>
          <p:cNvSpPr txBox="1"/>
          <p:nvPr/>
        </p:nvSpPr>
        <p:spPr>
          <a:xfrm>
            <a:off x="457200" y="2596911"/>
            <a:ext cx="8229600" cy="3539431"/>
          </a:xfrm>
          <a:prstGeom prst="rect">
            <a:avLst/>
          </a:prstGeom>
          <a:noFill/>
        </p:spPr>
        <p:txBody>
          <a:bodyPr wrap="square" rtlCol="0">
            <a:spAutoFit/>
          </a:bodyPr>
          <a:lstStyle/>
          <a:p>
            <a:r>
              <a:rPr lang="en-GB" sz="1400" dirty="0" smtClean="0"/>
              <a:t>The quotation in exam refers to the policy of Underwood Samson and on their core ideal of focusing on the fundamentals. The extract so, is very relevant because it refers to one of the main points of the book and deals with the one which is probably the most important key word: fundamental.</a:t>
            </a:r>
          </a:p>
          <a:p>
            <a:endParaRPr lang="en-GB" sz="1400" dirty="0" smtClean="0">
              <a:solidFill>
                <a:srgbClr val="000000"/>
              </a:solidFill>
            </a:endParaRPr>
          </a:p>
          <a:p>
            <a:r>
              <a:rPr lang="en-GB" sz="1400" dirty="0" smtClean="0"/>
              <a:t>Looking at the language the reader can observe that  the original quotation is deprived of the subject and it isn’t addressed to anybody in contrast to the Italian version which gives the idea that “focus on fundamentals” was an advice given to </a:t>
            </a:r>
            <a:r>
              <a:rPr lang="en-GB" sz="1400" dirty="0" err="1" smtClean="0"/>
              <a:t>Changez</a:t>
            </a:r>
            <a:r>
              <a:rPr lang="en-GB" sz="1400" dirty="0" smtClean="0"/>
              <a:t>. Of course, it probably was an advice given to him, but in this way it feels like if it were a maxim, and therefore it is connoted with a sense of authority and also gives the idea that it was something that couldn’t be criticized. Moreover, the reader can notice one more difference between the original version and its translation. The use of “drilled”, which is a word belonging to the semantic field of the mineralogy (excavation in particular), is very effective in conveying the concept that Underwood Samson was incessantly continuing to instil in its employees its guiding principle. It gives indeed a clear and suggestive image that strikes the reader’s mind very effectively. The Italian version, on the other side, translates it with a term that conveys the idea that Underwood Samson was filling with the force the mind of its employees with their principle but, even though it is a pretty clear image, it is not as suggestive. In addition is surely less powerful and much less elegant.</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286000"/>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Certainly</a:t>
                      </a:r>
                      <a:r>
                        <a:rPr lang="it-IT" sz="1800" b="0" i="1" kern="1200" dirty="0" smtClean="0">
                          <a:solidFill>
                            <a:schemeClr val="lt1"/>
                          </a:solidFill>
                          <a:latin typeface="+mn-lt"/>
                          <a:ea typeface="+mn-ea"/>
                          <a:cs typeface="+mn-cs"/>
                        </a:rPr>
                        <a:t> I wanted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believe</a:t>
                      </a:r>
                      <a:r>
                        <a:rPr lang="it-IT" sz="1800" b="0" i="1" kern="1200" dirty="0" smtClean="0">
                          <a:solidFill>
                            <a:schemeClr val="lt1"/>
                          </a:solidFill>
                          <a:latin typeface="+mn-lt"/>
                          <a:ea typeface="+mn-ea"/>
                          <a:cs typeface="+mn-cs"/>
                        </a:rPr>
                        <a:t>; at </a:t>
                      </a:r>
                      <a:r>
                        <a:rPr lang="it-IT" sz="1800" b="0" i="1" kern="1200" dirty="0" err="1" smtClean="0">
                          <a:solidFill>
                            <a:schemeClr val="lt1"/>
                          </a:solidFill>
                          <a:latin typeface="+mn-lt"/>
                          <a:ea typeface="+mn-ea"/>
                          <a:cs typeface="+mn-cs"/>
                        </a:rPr>
                        <a:t>least</a:t>
                      </a:r>
                      <a:r>
                        <a:rPr lang="it-IT" sz="1800" b="0" i="1" kern="1200" dirty="0" smtClean="0">
                          <a:solidFill>
                            <a:schemeClr val="lt1"/>
                          </a:solidFill>
                          <a:latin typeface="+mn-lt"/>
                          <a:ea typeface="+mn-ea"/>
                          <a:cs typeface="+mn-cs"/>
                        </a:rPr>
                        <a:t> I wanted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disbelieve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with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such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intensity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prevented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myself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much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possible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from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making</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obvious</a:t>
                      </a:r>
                      <a:r>
                        <a:rPr lang="it-IT" sz="1800" b="0" i="1" kern="1200" dirty="0" smtClean="0">
                          <a:solidFill>
                            <a:schemeClr val="lt1"/>
                          </a:solidFill>
                          <a:latin typeface="+mn-lt"/>
                          <a:ea typeface="+mn-ea"/>
                          <a:cs typeface="+mn-cs"/>
                        </a:rPr>
                        <a:t> connection </a:t>
                      </a:r>
                      <a:r>
                        <a:rPr lang="it-IT" sz="1800" b="0" i="1" kern="1200" dirty="0" err="1" smtClean="0">
                          <a:solidFill>
                            <a:schemeClr val="lt1"/>
                          </a:solidFill>
                          <a:latin typeface="+mn-lt"/>
                          <a:ea typeface="+mn-ea"/>
                          <a:cs typeface="+mn-cs"/>
                        </a:rPr>
                        <a:t>between</a:t>
                      </a:r>
                      <a:r>
                        <a:rPr lang="it-IT" sz="1800" b="0" i="1" kern="1200" dirty="0" smtClean="0">
                          <a:solidFill>
                            <a:schemeClr val="lt1"/>
                          </a:solidFill>
                          <a:latin typeface="+mn-lt"/>
                          <a:ea typeface="+mn-ea"/>
                          <a:cs typeface="+mn-cs"/>
                        </a:rPr>
                        <a:t> the </a:t>
                      </a:r>
                      <a:r>
                        <a:rPr lang="it-IT" sz="1800" b="0" i="1" kern="1200" dirty="0" err="1" smtClean="0">
                          <a:solidFill>
                            <a:schemeClr val="lt1"/>
                          </a:solidFill>
                          <a:latin typeface="+mn-lt"/>
                          <a:ea typeface="+mn-ea"/>
                          <a:cs typeface="+mn-cs"/>
                        </a:rPr>
                        <a:t>crumbling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the world </a:t>
                      </a:r>
                      <a:r>
                        <a:rPr lang="it-IT" sz="1800" b="0" i="1" kern="1200" dirty="0" err="1" smtClean="0">
                          <a:solidFill>
                            <a:schemeClr val="lt1"/>
                          </a:solidFill>
                          <a:latin typeface="+mn-lt"/>
                          <a:ea typeface="+mn-ea"/>
                          <a:cs typeface="+mn-cs"/>
                        </a:rPr>
                        <a:t>around</a:t>
                      </a:r>
                      <a:r>
                        <a:rPr lang="it-IT" sz="1800" b="0" i="1" kern="1200" dirty="0" smtClean="0">
                          <a:solidFill>
                            <a:schemeClr val="lt1"/>
                          </a:solidFill>
                          <a:latin typeface="+mn-lt"/>
                          <a:ea typeface="+mn-ea"/>
                          <a:cs typeface="+mn-cs"/>
                        </a:rPr>
                        <a:t> me and the </a:t>
                      </a:r>
                      <a:r>
                        <a:rPr lang="it-IT" sz="1800" b="0" i="1" kern="1200" dirty="0" err="1" smtClean="0">
                          <a:solidFill>
                            <a:schemeClr val="lt1"/>
                          </a:solidFill>
                          <a:latin typeface="+mn-lt"/>
                          <a:ea typeface="+mn-ea"/>
                          <a:cs typeface="+mn-cs"/>
                        </a:rPr>
                        <a:t>impending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destruction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personal American </a:t>
                      </a:r>
                      <a:r>
                        <a:rPr lang="it-IT" sz="1800" b="0" i="1" kern="1200" dirty="0" err="1" smtClean="0">
                          <a:solidFill>
                            <a:schemeClr val="lt1"/>
                          </a:solidFill>
                          <a:latin typeface="+mn-lt"/>
                          <a:ea typeface="+mn-ea"/>
                          <a:cs typeface="+mn-cs"/>
                        </a:rPr>
                        <a:t>dream</a:t>
                      </a:r>
                      <a:r>
                        <a:rPr lang="it-IT" sz="1800" b="0" i="1" kern="1200" dirty="0" smtClean="0">
                          <a:solidFill>
                            <a:schemeClr val="lt1"/>
                          </a:solidFill>
                          <a:latin typeface="+mn-lt"/>
                          <a:ea typeface="+mn-ea"/>
                          <a:cs typeface="+mn-cs"/>
                        </a:rPr>
                        <a:t>.”</a:t>
                      </a:r>
                      <a:endParaRPr lang="it-IT" b="0" i="1" dirty="0"/>
                    </a:p>
                  </a:txBody>
                  <a:tcPr/>
                </a:tc>
                <a:tc>
                  <a:txBody>
                    <a:bodyPr/>
                    <a:lstStyle/>
                    <a:p>
                      <a:r>
                        <a:rPr lang="it-IT" sz="1800" b="0" i="1" kern="1200" dirty="0" smtClean="0">
                          <a:solidFill>
                            <a:schemeClr val="lt1"/>
                          </a:solidFill>
                          <a:latin typeface="+mn-lt"/>
                          <a:ea typeface="+mn-ea"/>
                          <a:cs typeface="+mn-cs"/>
                        </a:rPr>
                        <a:t>“Di sicuro volevo crederci; o quantomeno non volevo non crederci, con una tale intensità da impedirmi di fare l’ovvia connessione tra il frantumarsi del mondo intorno a me e l’incombente distruzione del mio personale sogno americano.”</a:t>
                      </a:r>
                      <a:endParaRPr lang="it-IT" b="0" i="1" dirty="0"/>
                    </a:p>
                  </a:txBody>
                  <a:tcPr/>
                </a:tc>
              </a:tr>
            </a:tbl>
          </a:graphicData>
        </a:graphic>
      </p:graphicFrame>
      <p:sp>
        <p:nvSpPr>
          <p:cNvPr id="6" name="CasellaDiTesto 5"/>
          <p:cNvSpPr txBox="1"/>
          <p:nvPr/>
        </p:nvSpPr>
        <p:spPr>
          <a:xfrm>
            <a:off x="457200" y="2904688"/>
            <a:ext cx="8229600" cy="3323987"/>
          </a:xfrm>
          <a:prstGeom prst="rect">
            <a:avLst/>
          </a:prstGeom>
          <a:noFill/>
        </p:spPr>
        <p:txBody>
          <a:bodyPr wrap="square" rtlCol="0">
            <a:spAutoFit/>
          </a:bodyPr>
          <a:lstStyle/>
          <a:p>
            <a:r>
              <a:rPr lang="en-GB" sz="1400" dirty="0" smtClean="0"/>
              <a:t>The quotation refers to the feeling that </a:t>
            </a:r>
            <a:r>
              <a:rPr lang="en-GB" sz="1400" dirty="0" err="1" smtClean="0"/>
              <a:t>Changez</a:t>
            </a:r>
            <a:r>
              <a:rPr lang="en-GB" sz="1400" dirty="0" smtClean="0"/>
              <a:t> was undergoing while facing the process of definition of his own identity and  tells more about his view of America in this particular context.</a:t>
            </a:r>
          </a:p>
          <a:p>
            <a:endParaRPr lang="en-GB" sz="1400" dirty="0" smtClean="0">
              <a:solidFill>
                <a:srgbClr val="000000"/>
              </a:solidFill>
            </a:endParaRPr>
          </a:p>
          <a:p>
            <a:r>
              <a:rPr lang="en-GB" sz="1400" dirty="0" smtClean="0">
                <a:solidFill>
                  <a:srgbClr val="000000"/>
                </a:solidFill>
              </a:rPr>
              <a:t>Looking at the language, the reader can notice how the English language privileges a nominal style in relationship to the Italian language, which does not. The translation of the expression “I wanted not to disbelieve” is a clear example: English has the possibility to use a double negation without using two verbs due to the presence of a single word that is enough itself to represent a negation. The Italian version instead, in order keep the same meaning has to use two verbs, making the sentence surely less elegant. One huge difference, can also be found in the meaning itself of the sentence. The use of “I” before “prevented” underlines the fact that </a:t>
            </a:r>
            <a:r>
              <a:rPr lang="en-GB" sz="1400" dirty="0" err="1" smtClean="0">
                <a:solidFill>
                  <a:srgbClr val="000000"/>
                </a:solidFill>
              </a:rPr>
              <a:t>Changez</a:t>
            </a:r>
            <a:r>
              <a:rPr lang="en-GB" sz="1400" dirty="0" smtClean="0">
                <a:solidFill>
                  <a:srgbClr val="000000"/>
                </a:solidFill>
              </a:rPr>
              <a:t> was trying not to “make the obvious connection” and so he wanted “not to disbelieve”. In the Italian version it is the opposite: </a:t>
            </a:r>
            <a:r>
              <a:rPr lang="en-GB" sz="1400" dirty="0" err="1" smtClean="0">
                <a:solidFill>
                  <a:srgbClr val="000000"/>
                </a:solidFill>
              </a:rPr>
              <a:t>Changez</a:t>
            </a:r>
            <a:r>
              <a:rPr lang="en-GB" sz="1400" dirty="0" smtClean="0">
                <a:solidFill>
                  <a:srgbClr val="000000"/>
                </a:solidFill>
              </a:rPr>
              <a:t> wanted not to disbelieve so hard that unconsciously  prevented himself to “make the connection”. On the other side though, the reader can notice this time, that the translation of “crumbling” is even more effective in Italian than in the original version due to the peculiarity of the Italian word on the phonetic side. The word “</a:t>
            </a:r>
            <a:r>
              <a:rPr lang="en-GB" sz="1400" dirty="0" err="1" smtClean="0">
                <a:solidFill>
                  <a:srgbClr val="000000"/>
                </a:solidFill>
              </a:rPr>
              <a:t>frantumarsi</a:t>
            </a:r>
            <a:r>
              <a:rPr lang="en-GB" sz="1400" dirty="0" smtClean="0">
                <a:solidFill>
                  <a:srgbClr val="000000"/>
                </a:solidFill>
              </a:rPr>
              <a:t>” indeed, gives also with its sound a particular connotation that reinforces the simple meaning.</a:t>
            </a:r>
            <a:endParaRPr lang="en-GB" sz="1400" dirty="0">
              <a:solidFill>
                <a:srgbClr val="00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“I do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know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describe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experience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happened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next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cannot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course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claim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possessed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but</a:t>
                      </a:r>
                      <a:r>
                        <a:rPr lang="it-IT" sz="1800" b="0" i="1" kern="1200" dirty="0" smtClean="0">
                          <a:solidFill>
                            <a:schemeClr val="lt1"/>
                          </a:solidFill>
                          <a:latin typeface="+mn-lt"/>
                          <a:ea typeface="+mn-ea"/>
                          <a:cs typeface="+mn-cs"/>
                        </a:rPr>
                        <a:t> at the </a:t>
                      </a:r>
                      <a:r>
                        <a:rPr lang="it-IT" sz="1800" b="0" i="1" kern="1200" dirty="0" err="1" smtClean="0">
                          <a:solidFill>
                            <a:schemeClr val="lt1"/>
                          </a:solidFill>
                          <a:latin typeface="+mn-lt"/>
                          <a:ea typeface="+mn-ea"/>
                          <a:cs typeface="+mn-cs"/>
                        </a:rPr>
                        <a:t>same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time</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did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seem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myself</a:t>
                      </a:r>
                      <a:r>
                        <a:rPr lang="it-IT" sz="1800" b="0" i="1" kern="1200" dirty="0" smtClean="0">
                          <a:solidFill>
                            <a:schemeClr val="lt1"/>
                          </a:solidFill>
                          <a:latin typeface="+mn-lt"/>
                          <a:ea typeface="+mn-ea"/>
                          <a:cs typeface="+mn-cs"/>
                        </a:rPr>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b="0" i="1" dirty="0" smtClean="0"/>
                        <a:t>“</a:t>
                      </a:r>
                      <a:r>
                        <a:rPr lang="it-IT" sz="1800" b="0" i="1" kern="1200" dirty="0" smtClean="0">
                          <a:solidFill>
                            <a:schemeClr val="lt1"/>
                          </a:solidFill>
                          <a:latin typeface="+mn-lt"/>
                          <a:ea typeface="+mn-ea"/>
                          <a:cs typeface="+mn-cs"/>
                        </a:rPr>
                        <a:t>Non so come descrivere l’esperienza di quello che accadde poi; non posso certo dire di essere stato posseduto, ma allo stesso tempo non ero in me.</a:t>
                      </a:r>
                      <a:r>
                        <a:rPr lang="it-IT" b="0" i="1" dirty="0" smtClean="0"/>
                        <a:t>”</a:t>
                      </a:r>
                      <a:endParaRPr lang="it-IT" b="0" i="1"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The extract refers to one of the more intimate moments between Erica and </a:t>
            </a:r>
            <a:r>
              <a:rPr lang="en-GB" sz="1400" dirty="0" err="1" smtClean="0"/>
              <a:t>Changez</a:t>
            </a:r>
            <a:r>
              <a:rPr lang="en-GB" sz="1400" dirty="0" smtClean="0"/>
              <a:t>, and in particular, to the moment of their first sexual experience together. It refers so, also about the sense of alienation that </a:t>
            </a:r>
            <a:r>
              <a:rPr lang="en-GB" sz="1400" dirty="0" err="1" smtClean="0"/>
              <a:t>Changez</a:t>
            </a:r>
            <a:r>
              <a:rPr lang="en-GB" sz="1400" dirty="0" smtClean="0"/>
              <a:t> felt toward Chris, in pretending to be him.</a:t>
            </a:r>
          </a:p>
          <a:p>
            <a:endParaRPr lang="en-GB" sz="1400" dirty="0" smtClean="0"/>
          </a:p>
          <a:p>
            <a:r>
              <a:rPr lang="en-GB" sz="1400" dirty="0" smtClean="0"/>
              <a:t>Looking at the language, the reader can notice that, first of all, the word “claim” has a stronger connotation of its correspondent translation. The word in exam indeed connotes its affirmation, that is of course a subjective one, with more firmness, without counting that it is way more elegant than the Italian translation. In addition to this, the reader can notice that the use of “seem” does not seem to have been taken into consideration . The Italian version indeed conveys the idea that </a:t>
            </a:r>
            <a:r>
              <a:rPr lang="en-GB" sz="1400" dirty="0" err="1" smtClean="0"/>
              <a:t>Changez</a:t>
            </a:r>
            <a:r>
              <a:rPr lang="en-GB" sz="1400" dirty="0" smtClean="0"/>
              <a:t> was surely not him in that moment, while the original version clearly makes the reader understand that he just felt that he didn’t seem to be him. So he knew he was him, he was just acting in a way he would have never acted like. This it’s pretty important because it gives the text a particular undertone of meaning.</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8</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b="0" i="1" dirty="0" smtClean="0"/>
                        <a:t>“</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conversation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had</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considerable</a:t>
                      </a:r>
                      <a:r>
                        <a:rPr lang="it-IT" sz="1800" b="0" i="1" kern="1200" dirty="0" smtClean="0">
                          <a:solidFill>
                            <a:schemeClr val="lt1"/>
                          </a:solidFill>
                          <a:latin typeface="+mn-lt"/>
                          <a:ea typeface="+mn-ea"/>
                          <a:cs typeface="+mn-cs"/>
                        </a:rPr>
                        <a:t> impact on me,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so </a:t>
                      </a:r>
                      <a:r>
                        <a:rPr lang="it-IT" sz="1800" b="0" i="1" kern="1200" dirty="0" err="1" smtClean="0">
                          <a:solidFill>
                            <a:schemeClr val="lt1"/>
                          </a:solidFill>
                          <a:latin typeface="+mn-lt"/>
                          <a:ea typeface="+mn-ea"/>
                          <a:cs typeface="+mn-cs"/>
                        </a:rPr>
                        <a:t>much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for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said</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although</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alarmed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this</a:t>
                      </a:r>
                      <a:r>
                        <a:rPr lang="it-IT" sz="1800" b="0" i="1" kern="1200" dirty="0" smtClean="0">
                          <a:solidFill>
                            <a:schemeClr val="lt1"/>
                          </a:solidFill>
                          <a:latin typeface="+mn-lt"/>
                          <a:ea typeface="+mn-ea"/>
                          <a:cs typeface="+mn-cs"/>
                        </a:rPr>
                        <a:t> grave </a:t>
                      </a:r>
                      <a:r>
                        <a:rPr lang="it-IT" sz="1800" b="0" i="1" kern="1200" dirty="0" err="1" smtClean="0">
                          <a:solidFill>
                            <a:schemeClr val="lt1"/>
                          </a:solidFill>
                          <a:latin typeface="+mn-lt"/>
                          <a:ea typeface="+mn-ea"/>
                          <a:cs typeface="+mn-cs"/>
                        </a:rPr>
                        <a:t>characterization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Erica’</a:t>
                      </a:r>
                      <a:r>
                        <a:rPr lang="it-IT" sz="1800" b="0" i="1" kern="1200" dirty="0" err="1" smtClean="0">
                          <a:solidFill>
                            <a:schemeClr val="lt1"/>
                          </a:solidFill>
                          <a:latin typeface="+mn-lt"/>
                          <a:ea typeface="+mn-ea"/>
                          <a:cs typeface="+mn-cs"/>
                        </a:rPr>
                        <a:t>s</a:t>
                      </a:r>
                      <a:r>
                        <a:rPr lang="it-IT" sz="1800" b="0" i="1" kern="1200" dirty="0" smtClean="0">
                          <a:solidFill>
                            <a:schemeClr val="lt1"/>
                          </a:solidFill>
                          <a:latin typeface="+mn-lt"/>
                          <a:ea typeface="+mn-ea"/>
                          <a:cs typeface="+mn-cs"/>
                        </a:rPr>
                        <a:t> situation</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but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for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said</a:t>
                      </a:r>
                      <a:r>
                        <a:rPr lang="it-IT" sz="1800" b="0" i="1" kern="1200" dirty="0" smtClean="0">
                          <a:solidFill>
                            <a:schemeClr val="lt1"/>
                          </a:solidFill>
                          <a:latin typeface="+mn-lt"/>
                          <a:ea typeface="+mn-ea"/>
                          <a:cs typeface="+mn-cs"/>
                        </a:rPr>
                        <a:t>; Erica’</a:t>
                      </a:r>
                      <a:r>
                        <a:rPr lang="it-IT" sz="1800" b="0" i="1" kern="1200" dirty="0" err="1" smtClean="0">
                          <a:solidFill>
                            <a:schemeClr val="lt1"/>
                          </a:solidFill>
                          <a:latin typeface="+mn-lt"/>
                          <a:ea typeface="+mn-ea"/>
                          <a:cs typeface="+mn-cs"/>
                        </a:rPr>
                        <a:t>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mother</a:t>
                      </a:r>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s</a:t>
                      </a:r>
                      <a:r>
                        <a:rPr lang="it-IT" sz="1800" b="0" i="1" kern="1200" dirty="0" smtClean="0">
                          <a:solidFill>
                            <a:schemeClr val="lt1"/>
                          </a:solidFill>
                          <a:latin typeface="+mn-lt"/>
                          <a:ea typeface="+mn-ea"/>
                          <a:cs typeface="+mn-cs"/>
                        </a:rPr>
                        <a:t> tone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one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quiet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desperation</a:t>
                      </a:r>
                      <a:r>
                        <a:rPr lang="it-IT" sz="1800" b="0" i="1" kern="1200" dirty="0" smtClean="0">
                          <a:solidFill>
                            <a:schemeClr val="lt1"/>
                          </a:solidFill>
                          <a:latin typeface="+mn-lt"/>
                          <a:ea typeface="+mn-ea"/>
                          <a:cs typeface="+mn-cs"/>
                        </a:rPr>
                        <a:t>, and </a:t>
                      </a:r>
                      <a:r>
                        <a:rPr lang="it-IT" sz="1800" b="0" i="1" kern="1200" dirty="0" err="1" smtClean="0">
                          <a:solidFill>
                            <a:schemeClr val="lt1"/>
                          </a:solidFill>
                          <a:latin typeface="+mn-lt"/>
                          <a:ea typeface="+mn-ea"/>
                          <a:cs typeface="+mn-cs"/>
                        </a:rPr>
                        <a:t>it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frightened</a:t>
                      </a:r>
                      <a:r>
                        <a:rPr lang="it-IT" sz="1800" b="0" i="1" kern="1200" dirty="0" smtClean="0">
                          <a:solidFill>
                            <a:schemeClr val="lt1"/>
                          </a:solidFill>
                          <a:latin typeface="+mn-lt"/>
                          <a:ea typeface="+mn-ea"/>
                          <a:cs typeface="+mn-cs"/>
                        </a:rPr>
                        <a:t> me.</a:t>
                      </a:r>
                      <a:r>
                        <a:rPr lang="it-IT" b="0" i="1" dirty="0" smtClean="0"/>
                        <a:t>”</a:t>
                      </a:r>
                      <a:endParaRPr lang="it-IT" b="0" i="1" dirty="0"/>
                    </a:p>
                  </a:txBody>
                  <a:tcPr/>
                </a:tc>
                <a:tc>
                  <a:txBody>
                    <a:bodyPr/>
                    <a:lstStyle/>
                    <a:p>
                      <a:r>
                        <a:rPr lang="it-IT" b="0" i="1" dirty="0" smtClean="0"/>
                        <a:t>“</a:t>
                      </a:r>
                      <a:r>
                        <a:rPr lang="it-IT" sz="1800" b="0" i="1" kern="1200" dirty="0" smtClean="0">
                          <a:solidFill>
                            <a:schemeClr val="lt1"/>
                          </a:solidFill>
                          <a:latin typeface="+mn-lt"/>
                          <a:ea typeface="+mn-ea"/>
                          <a:cs typeface="+mn-cs"/>
                        </a:rPr>
                        <a:t>Quel dialogo ebbe un notevole impatto su di me, non tanto per ciò che era stato detto, anche se la descrizione </a:t>
                      </a:r>
                      <a:r>
                        <a:rPr lang="it-IT" sz="1800" b="0" i="1" kern="1200" dirty="0" err="1" smtClean="0">
                          <a:solidFill>
                            <a:schemeClr val="lt1"/>
                          </a:solidFill>
                          <a:latin typeface="+mn-lt"/>
                          <a:ea typeface="+mn-ea"/>
                          <a:cs typeface="+mn-cs"/>
                        </a:rPr>
                        <a:t>cosí</a:t>
                      </a:r>
                      <a:r>
                        <a:rPr lang="it-IT" sz="1800" b="0" i="1" kern="1200" dirty="0" smtClean="0">
                          <a:solidFill>
                            <a:schemeClr val="lt1"/>
                          </a:solidFill>
                          <a:latin typeface="+mn-lt"/>
                          <a:ea typeface="+mn-ea"/>
                          <a:cs typeface="+mn-cs"/>
                        </a:rPr>
                        <a:t> drammatica dello stato di salute di Erica mi aveva allarmato, ma per come era stato detto: il tono di quieta disperazione della madre mi aveva spaventato.</a:t>
                      </a:r>
                      <a:r>
                        <a:rPr lang="it-IT" b="0" i="1" dirty="0" smtClean="0"/>
                        <a:t>”</a:t>
                      </a:r>
                      <a:endParaRPr lang="it-IT" b="0" i="1" dirty="0"/>
                    </a:p>
                  </a:txBody>
                  <a:tcPr/>
                </a:tc>
              </a:tr>
            </a:tbl>
          </a:graphicData>
        </a:graphic>
      </p:graphicFrame>
      <p:sp>
        <p:nvSpPr>
          <p:cNvPr id="6" name="CasellaDiTesto 5"/>
          <p:cNvSpPr txBox="1"/>
          <p:nvPr/>
        </p:nvSpPr>
        <p:spPr>
          <a:xfrm>
            <a:off x="457200" y="2596911"/>
            <a:ext cx="8229600" cy="2462213"/>
          </a:xfrm>
          <a:prstGeom prst="rect">
            <a:avLst/>
          </a:prstGeom>
          <a:noFill/>
        </p:spPr>
        <p:txBody>
          <a:bodyPr wrap="square" rtlCol="0">
            <a:spAutoFit/>
          </a:bodyPr>
          <a:lstStyle/>
          <a:p>
            <a:r>
              <a:rPr lang="en-GB" sz="1400" dirty="0" smtClean="0"/>
              <a:t>The present quotation refers to </a:t>
            </a:r>
            <a:r>
              <a:rPr lang="en-GB" sz="1400" dirty="0" err="1" smtClean="0"/>
              <a:t>Changez</a:t>
            </a:r>
            <a:r>
              <a:rPr lang="en-GB" sz="1400" dirty="0" smtClean="0"/>
              <a:t> relationship with Erica, at the moment when her condition starts to be pretty dramatic. </a:t>
            </a:r>
          </a:p>
          <a:p>
            <a:endParaRPr lang="en-GB" sz="1400" dirty="0" smtClean="0"/>
          </a:p>
          <a:p>
            <a:r>
              <a:rPr lang="en-GB" sz="1400" dirty="0" smtClean="0"/>
              <a:t>Looking at the language, the reader can notice that, in this case, the differences are not to many. However, it can be noticed immediately the difference on the level of punctuation, which is though just a formal adjustment and therefore, is not so relevant. One relevant difference can be instead found in the translation of the word “grave”. The English word indeed, not only conveys the meaning of “dramatic” but also refers to the semantic field of music, and, in this case of a very low tone. In this way the sentence gains also a specific connotation, which gives strikes the reader’s mind also throughout a particular auditory incentive. In addition, the translation of “frightened” does not give the same intensity of feeling, conveying the idea of scaring not with the same power.</a:t>
            </a:r>
            <a:endParaRPr lang="en-GB" sz="1400" dirty="0">
              <a:solidFill>
                <a:srgbClr val="00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“I </a:t>
                      </a:r>
                      <a:r>
                        <a:rPr lang="it-IT" sz="1800" b="0" i="1" kern="1200" dirty="0" err="1" smtClean="0">
                          <a:solidFill>
                            <a:schemeClr val="lt1"/>
                          </a:solidFill>
                          <a:latin typeface="+mn-lt"/>
                          <a:ea typeface="+mn-ea"/>
                          <a:cs typeface="+mn-cs"/>
                        </a:rPr>
                        <a:t>never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came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know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triggered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decline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but</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think</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knew</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even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then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that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she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disappearing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into</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powerful</a:t>
                      </a:r>
                      <a:r>
                        <a:rPr lang="it-IT" sz="1800" b="0" i="1" kern="1200" dirty="0" smtClean="0">
                          <a:solidFill>
                            <a:schemeClr val="lt1"/>
                          </a:solidFill>
                          <a:latin typeface="+mn-lt"/>
                          <a:ea typeface="+mn-ea"/>
                          <a:cs typeface="+mn-cs"/>
                        </a:rPr>
                        <a:t> nostalgia, </a:t>
                      </a:r>
                      <a:r>
                        <a:rPr lang="it-IT" sz="1800" b="0" i="1" kern="1200" dirty="0" err="1" smtClean="0">
                          <a:solidFill>
                            <a:schemeClr val="lt1"/>
                          </a:solidFill>
                          <a:latin typeface="+mn-lt"/>
                          <a:ea typeface="+mn-ea"/>
                          <a:cs typeface="+mn-cs"/>
                        </a:rPr>
                        <a:t>one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from</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which</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only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she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could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choose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whether</a:t>
                      </a:r>
                      <a:r>
                        <a:rPr lang="it-IT" sz="1800" b="0" i="1" kern="1200" dirty="0" smtClean="0">
                          <a:solidFill>
                            <a:schemeClr val="lt1"/>
                          </a:solidFill>
                          <a:latin typeface="+mn-lt"/>
                          <a:ea typeface="+mn-ea"/>
                          <a:cs typeface="+mn-cs"/>
                        </a:rPr>
                        <a:t> or </a:t>
                      </a:r>
                      <a:r>
                        <a:rPr lang="it-IT" sz="1800" b="0" i="1" kern="1200" dirty="0" err="1" smtClean="0">
                          <a:solidFill>
                            <a:schemeClr val="lt1"/>
                          </a:solidFill>
                          <a:latin typeface="+mn-lt"/>
                          <a:ea typeface="+mn-ea"/>
                          <a:cs typeface="+mn-cs"/>
                        </a:rPr>
                        <a:t>not</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return</a:t>
                      </a:r>
                      <a:r>
                        <a:rPr lang="it-IT" sz="1800" b="0" i="1" kern="1200" dirty="0" smtClean="0">
                          <a:solidFill>
                            <a:schemeClr val="lt1"/>
                          </a:solidFill>
                          <a:latin typeface="+mn-lt"/>
                          <a:ea typeface="+mn-ea"/>
                          <a:cs typeface="+mn-cs"/>
                        </a:rPr>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“Non sono mai riuscito a capire cosa abbia messo in moto il suo declino, credo comunque di aver saputo già allora che Erica stava scomparendo in una possente nostalgia, da cui poteva solo scegliere se fare o meno ritorno.”</a:t>
                      </a:r>
                    </a:p>
                  </a:txBody>
                  <a:tcPr/>
                </a:tc>
              </a:tr>
            </a:tbl>
          </a:graphicData>
        </a:graphic>
      </p:graphicFrame>
      <p:sp>
        <p:nvSpPr>
          <p:cNvPr id="6" name="CasellaDiTesto 5"/>
          <p:cNvSpPr txBox="1"/>
          <p:nvPr/>
        </p:nvSpPr>
        <p:spPr>
          <a:xfrm>
            <a:off x="457200" y="2596911"/>
            <a:ext cx="8229600" cy="3108544"/>
          </a:xfrm>
          <a:prstGeom prst="rect">
            <a:avLst/>
          </a:prstGeom>
          <a:noFill/>
        </p:spPr>
        <p:txBody>
          <a:bodyPr wrap="square" rtlCol="0">
            <a:spAutoFit/>
          </a:bodyPr>
          <a:lstStyle/>
          <a:p>
            <a:r>
              <a:rPr lang="en-GB" sz="1400" dirty="0" smtClean="0"/>
              <a:t>The present quotation deals with one of the main themes of the novel: the theme of nostalgia. Moreover the quote refers to Erica’s situation. It is very relevant so, to understand </a:t>
            </a:r>
            <a:r>
              <a:rPr lang="en-GB" sz="1400" dirty="0" err="1" smtClean="0"/>
              <a:t>Changez’s</a:t>
            </a:r>
            <a:r>
              <a:rPr lang="en-GB" sz="1400" dirty="0" smtClean="0"/>
              <a:t> point of view about her feeling.</a:t>
            </a:r>
          </a:p>
          <a:p>
            <a:endParaRPr lang="en-GB" sz="1400" dirty="0" smtClean="0">
              <a:solidFill>
                <a:srgbClr val="000000"/>
              </a:solidFill>
            </a:endParaRPr>
          </a:p>
          <a:p>
            <a:r>
              <a:rPr lang="en-GB" sz="1400" dirty="0" smtClean="0">
                <a:solidFill>
                  <a:srgbClr val="000000"/>
                </a:solidFill>
              </a:rPr>
              <a:t>The first thing the reader can notice is that the English expression “came to know” gives a clearer visual input than its translation. The same can be said about the word “triggered” that with one word simply conveys what it is conveyed in the Italian version with more than one. It recalls indeed a specific field that in this case contributes to give an effective impression to the reader. However, the most important aspect of this sentence is that the translation totally changes the meaning of the last part of the extract. In the original version the novelist pointed out that Erica was the only one that could decide whether or not to get out from her condition of nostalgia. In the Italian version instead, it seems that she could only chose between remaining in such condition or not. So, while the English version underlines the fact that Erica was the only one who could chose, the Italian version emphasizes that she could only pick between two options. This difference though, is probably not related to anything but an error of the translator and therefore, does not represent a relevant linguistic difference between the </a:t>
            </a:r>
            <a:r>
              <a:rPr lang="en-GB" sz="1400" smtClean="0">
                <a:solidFill>
                  <a:srgbClr val="000000"/>
                </a:solidFill>
              </a:rPr>
              <a:t>two systems.</a:t>
            </a:r>
            <a:endParaRPr lang="en-GB" sz="1400" dirty="0">
              <a:solidFill>
                <a:srgbClr val="00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dirty="0" smtClean="0"/>
                        <a:t>“</a:t>
                      </a:r>
                      <a:r>
                        <a:rPr lang="it-IT" sz="1800" b="1" kern="1200" dirty="0" err="1" smtClean="0">
                          <a:solidFill>
                            <a:schemeClr val="lt1"/>
                          </a:solidFill>
                          <a:latin typeface="+mn-lt"/>
                          <a:ea typeface="+mn-ea"/>
                          <a:cs typeface="+mn-cs"/>
                        </a:rPr>
                        <a:t>There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was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something</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undeniably</a:t>
                      </a:r>
                      <a:r>
                        <a:rPr lang="it-IT" sz="1800" b="1" kern="1200" dirty="0" smtClean="0">
                          <a:solidFill>
                            <a:schemeClr val="lt1"/>
                          </a:solidFill>
                          <a:latin typeface="+mn-lt"/>
                          <a:ea typeface="+mn-ea"/>
                          <a:cs typeface="+mn-cs"/>
                        </a:rPr>
                        <a:t> retro </a:t>
                      </a:r>
                      <a:r>
                        <a:rPr lang="it-IT" sz="1800" b="1" kern="1200" dirty="0" err="1" smtClean="0">
                          <a:solidFill>
                            <a:schemeClr val="lt1"/>
                          </a:solidFill>
                          <a:latin typeface="+mn-lt"/>
                          <a:ea typeface="+mn-ea"/>
                          <a:cs typeface="+mn-cs"/>
                        </a:rPr>
                        <a:t>about</a:t>
                      </a:r>
                      <a:r>
                        <a:rPr lang="it-IT" sz="1800" b="1" kern="1200" dirty="0" smtClean="0">
                          <a:solidFill>
                            <a:schemeClr val="lt1"/>
                          </a:solidFill>
                          <a:latin typeface="+mn-lt"/>
                          <a:ea typeface="+mn-ea"/>
                          <a:cs typeface="+mn-cs"/>
                        </a:rPr>
                        <a:t> the </a:t>
                      </a:r>
                      <a:r>
                        <a:rPr lang="it-IT" sz="1800" b="1" kern="1200" dirty="0" err="1" smtClean="0">
                          <a:solidFill>
                            <a:schemeClr val="lt1"/>
                          </a:solidFill>
                          <a:latin typeface="+mn-lt"/>
                          <a:ea typeface="+mn-ea"/>
                          <a:cs typeface="+mn-cs"/>
                        </a:rPr>
                        <a:t>flags</a:t>
                      </a:r>
                      <a:r>
                        <a:rPr lang="it-IT" sz="1800" b="1" kern="1200" dirty="0" smtClean="0">
                          <a:solidFill>
                            <a:schemeClr val="lt1"/>
                          </a:solidFill>
                          <a:latin typeface="+mn-lt"/>
                          <a:ea typeface="+mn-ea"/>
                          <a:cs typeface="+mn-cs"/>
                        </a:rPr>
                        <a:t> and </a:t>
                      </a:r>
                      <a:r>
                        <a:rPr lang="it-IT" sz="1800" b="1" kern="1200" dirty="0" err="1" smtClean="0">
                          <a:solidFill>
                            <a:schemeClr val="lt1"/>
                          </a:solidFill>
                          <a:latin typeface="+mn-lt"/>
                          <a:ea typeface="+mn-ea"/>
                          <a:cs typeface="+mn-cs"/>
                        </a:rPr>
                        <a:t>uniforms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about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generals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addressing</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cameras</a:t>
                      </a:r>
                      <a:r>
                        <a:rPr lang="it-IT" sz="1800" b="1" kern="1200" dirty="0" smtClean="0">
                          <a:solidFill>
                            <a:schemeClr val="lt1"/>
                          </a:solidFill>
                          <a:latin typeface="+mn-lt"/>
                          <a:ea typeface="+mn-ea"/>
                          <a:cs typeface="+mn-cs"/>
                        </a:rPr>
                        <a:t> in war </a:t>
                      </a:r>
                      <a:r>
                        <a:rPr lang="it-IT" sz="1800" b="1" kern="1200" dirty="0" err="1" smtClean="0">
                          <a:solidFill>
                            <a:schemeClr val="lt1"/>
                          </a:solidFill>
                          <a:latin typeface="+mn-lt"/>
                          <a:ea typeface="+mn-ea"/>
                          <a:cs typeface="+mn-cs"/>
                        </a:rPr>
                        <a:t>rooms</a:t>
                      </a:r>
                      <a:r>
                        <a:rPr lang="it-IT" sz="1800" b="1" kern="1200" dirty="0" smtClean="0">
                          <a:solidFill>
                            <a:schemeClr val="lt1"/>
                          </a:solidFill>
                          <a:latin typeface="+mn-lt"/>
                          <a:ea typeface="+mn-ea"/>
                          <a:cs typeface="+mn-cs"/>
                        </a:rPr>
                        <a:t> and </a:t>
                      </a:r>
                      <a:r>
                        <a:rPr lang="it-IT" sz="1800" b="1" kern="1200" dirty="0" err="1" smtClean="0">
                          <a:solidFill>
                            <a:schemeClr val="lt1"/>
                          </a:solidFill>
                          <a:latin typeface="+mn-lt"/>
                          <a:ea typeface="+mn-ea"/>
                          <a:cs typeface="+mn-cs"/>
                        </a:rPr>
                        <a:t>newspaper</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headlines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featuring</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such</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words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as</a:t>
                      </a:r>
                      <a:r>
                        <a:rPr lang="it-IT" sz="1800" b="1" kern="1200" dirty="0" smtClean="0">
                          <a:solidFill>
                            <a:schemeClr val="lt1"/>
                          </a:solidFill>
                          <a:latin typeface="+mn-lt"/>
                          <a:ea typeface="+mn-ea"/>
                          <a:cs typeface="+mn-cs"/>
                        </a:rPr>
                        <a:t> duty and </a:t>
                      </a:r>
                      <a:r>
                        <a:rPr lang="it-IT" sz="1800" b="1" kern="1200" dirty="0" err="1" smtClean="0">
                          <a:solidFill>
                            <a:schemeClr val="lt1"/>
                          </a:solidFill>
                          <a:latin typeface="+mn-lt"/>
                          <a:ea typeface="+mn-ea"/>
                          <a:cs typeface="+mn-cs"/>
                        </a:rPr>
                        <a:t>honor</a:t>
                      </a:r>
                      <a:r>
                        <a:rPr lang="it-IT" sz="1800" b="1" kern="1200" dirty="0" smtClean="0">
                          <a:solidFill>
                            <a:schemeClr val="lt1"/>
                          </a:solidFill>
                          <a:latin typeface="+mn-lt"/>
                          <a:ea typeface="+mn-ea"/>
                          <a:cs typeface="+mn-cs"/>
                        </a:rPr>
                        <a:t>.</a:t>
                      </a:r>
                      <a:r>
                        <a:rPr lang="it-IT" dirty="0" smtClean="0"/>
                        <a:t>”</a:t>
                      </a:r>
                      <a:endParaRPr lang="it-IT" dirty="0"/>
                    </a:p>
                  </a:txBody>
                  <a:tcPr/>
                </a:tc>
                <a:tc>
                  <a:txBody>
                    <a:bodyPr/>
                    <a:lstStyle/>
                    <a:p>
                      <a:r>
                        <a:rPr lang="it-IT" dirty="0" smtClean="0"/>
                        <a:t>“</a:t>
                      </a:r>
                      <a:r>
                        <a:rPr lang="it-IT" sz="1800" b="1" kern="1200" dirty="0" smtClean="0">
                          <a:solidFill>
                            <a:schemeClr val="lt1"/>
                          </a:solidFill>
                          <a:latin typeface="+mn-lt"/>
                          <a:ea typeface="+mn-ea"/>
                          <a:cs typeface="+mn-cs"/>
                        </a:rPr>
                        <a:t>C’era qualcosa di innegabilmente rétro in tutte quelle bandiere e quelle uniformi, nei generali che si rivolgevano alle telecamere in gabinetti di guerra e nei titoli di giornale che contenevano parole come dovere e onore.</a:t>
                      </a:r>
                      <a:r>
                        <a:rPr lang="it-IT" dirty="0" smtClean="0"/>
                        <a:t>”</a:t>
                      </a:r>
                      <a:endParaRPr lang="it-IT" dirty="0"/>
                    </a:p>
                  </a:txBody>
                  <a:tcPr/>
                </a:tc>
              </a:tr>
            </a:tbl>
          </a:graphicData>
        </a:graphic>
      </p:graphicFrame>
      <p:sp>
        <p:nvSpPr>
          <p:cNvPr id="6" name="CasellaDiTesto 5"/>
          <p:cNvSpPr txBox="1"/>
          <p:nvPr/>
        </p:nvSpPr>
        <p:spPr>
          <a:xfrm>
            <a:off x="457200" y="2596911"/>
            <a:ext cx="8229600" cy="2462213"/>
          </a:xfrm>
          <a:prstGeom prst="rect">
            <a:avLst/>
          </a:prstGeom>
          <a:noFill/>
        </p:spPr>
        <p:txBody>
          <a:bodyPr wrap="square" rtlCol="0">
            <a:spAutoFit/>
          </a:bodyPr>
          <a:lstStyle/>
          <a:p>
            <a:r>
              <a:rPr lang="en-GB" sz="1400" dirty="0" smtClean="0"/>
              <a:t>The quotation refers to the American reaction after 9/11 </a:t>
            </a:r>
            <a:r>
              <a:rPr lang="en-GB" sz="1400" dirty="0" smtClean="0"/>
              <a:t>and coincides with one of the most important points of the book. In this case it conveys </a:t>
            </a:r>
            <a:r>
              <a:rPr lang="en-GB" sz="1400" dirty="0" err="1" smtClean="0"/>
              <a:t>Changez’s</a:t>
            </a:r>
            <a:r>
              <a:rPr lang="en-GB" sz="1400" dirty="0" smtClean="0"/>
              <a:t> view of fact, giving the reader precious information about his feelings toward the US.</a:t>
            </a:r>
          </a:p>
          <a:p>
            <a:endParaRPr lang="en-GB" sz="1400" dirty="0" smtClean="0"/>
          </a:p>
          <a:p>
            <a:r>
              <a:rPr lang="en-GB" sz="1400" dirty="0" smtClean="0"/>
              <a:t>On the linguistic side, the reader can notice that the two quotation don’t present relevant differences and that’s probably because, due to the importance of the moment in the economy of the novel, the translator took care of providing the best possible translation. However, the reader can still observe the difference between the Italian language and the English language in how they convey meanings. The English language indeed, uses words that recall a clear image in the reader’s mind such “headline” and “war room”, both made up of two words that clarify the meaning with great ease. The Italian language instead, provides a more abstract view of things and therefore may be less effective on an expressive point of view. </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dirty="0" smtClean="0"/>
                        <a:t>“</a:t>
                      </a:r>
                      <a:r>
                        <a:rPr lang="it-IT" sz="1800" b="1" kern="1200" dirty="0" smtClean="0">
                          <a:solidFill>
                            <a:schemeClr val="lt1"/>
                          </a:solidFill>
                          <a:latin typeface="+mn-lt"/>
                          <a:ea typeface="+mn-ea"/>
                          <a:cs typeface="+mn-cs"/>
                        </a:rPr>
                        <a:t>Just </a:t>
                      </a:r>
                      <a:r>
                        <a:rPr lang="it-IT" sz="1800" b="1" kern="1200" dirty="0" err="1" smtClean="0">
                          <a:solidFill>
                            <a:schemeClr val="lt1"/>
                          </a:solidFill>
                          <a:latin typeface="+mn-lt"/>
                          <a:ea typeface="+mn-ea"/>
                          <a:cs typeface="+mn-cs"/>
                        </a:rPr>
                        <a:t>then</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another</a:t>
                      </a:r>
                      <a:r>
                        <a:rPr lang="it-IT" sz="1800" b="1" kern="1200" dirty="0" smtClean="0">
                          <a:solidFill>
                            <a:schemeClr val="lt1"/>
                          </a:solidFill>
                          <a:latin typeface="+mn-lt"/>
                          <a:ea typeface="+mn-ea"/>
                          <a:cs typeface="+mn-cs"/>
                        </a:rPr>
                        <a:t> man </a:t>
                      </a:r>
                      <a:r>
                        <a:rPr lang="it-IT" sz="1800" b="1" kern="1200" dirty="0" err="1" smtClean="0">
                          <a:solidFill>
                            <a:schemeClr val="lt1"/>
                          </a:solidFill>
                          <a:latin typeface="+mn-lt"/>
                          <a:ea typeface="+mn-ea"/>
                          <a:cs typeface="+mn-cs"/>
                        </a:rPr>
                        <a:t>appeared</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he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too</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glared</a:t>
                      </a:r>
                      <a:r>
                        <a:rPr lang="it-IT" sz="1800" b="1" kern="1200" dirty="0" smtClean="0">
                          <a:solidFill>
                            <a:schemeClr val="lt1"/>
                          </a:solidFill>
                          <a:latin typeface="+mn-lt"/>
                          <a:ea typeface="+mn-ea"/>
                          <a:cs typeface="+mn-cs"/>
                        </a:rPr>
                        <a:t> at me, </a:t>
                      </a:r>
                      <a:r>
                        <a:rPr lang="it-IT" sz="1800" b="1" kern="1200" dirty="0" err="1" smtClean="0">
                          <a:solidFill>
                            <a:schemeClr val="lt1"/>
                          </a:solidFill>
                          <a:latin typeface="+mn-lt"/>
                          <a:ea typeface="+mn-ea"/>
                          <a:cs typeface="+mn-cs"/>
                        </a:rPr>
                        <a:t>but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he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took</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his</a:t>
                      </a:r>
                      <a:r>
                        <a:rPr lang="it-IT" sz="1800" b="1" kern="1200" dirty="0" smtClean="0">
                          <a:solidFill>
                            <a:schemeClr val="lt1"/>
                          </a:solidFill>
                          <a:latin typeface="+mn-lt"/>
                          <a:ea typeface="+mn-ea"/>
                          <a:cs typeface="+mn-cs"/>
                        </a:rPr>
                        <a:t> friend </a:t>
                      </a:r>
                      <a:r>
                        <a:rPr lang="it-IT" sz="1800" b="1" kern="1200" dirty="0" err="1" smtClean="0">
                          <a:solidFill>
                            <a:schemeClr val="lt1"/>
                          </a:solidFill>
                          <a:latin typeface="+mn-lt"/>
                          <a:ea typeface="+mn-ea"/>
                          <a:cs typeface="+mn-cs"/>
                        </a:rPr>
                        <a:t>by</a:t>
                      </a:r>
                      <a:r>
                        <a:rPr lang="it-IT" sz="1800" b="1" kern="1200" dirty="0" smtClean="0">
                          <a:solidFill>
                            <a:schemeClr val="lt1"/>
                          </a:solidFill>
                          <a:latin typeface="+mn-lt"/>
                          <a:ea typeface="+mn-ea"/>
                          <a:cs typeface="+mn-cs"/>
                        </a:rPr>
                        <a:t> the </a:t>
                      </a:r>
                      <a:r>
                        <a:rPr lang="it-IT" sz="1800" b="1" kern="1200" dirty="0" err="1" smtClean="0">
                          <a:solidFill>
                            <a:schemeClr val="lt1"/>
                          </a:solidFill>
                          <a:latin typeface="+mn-lt"/>
                          <a:ea typeface="+mn-ea"/>
                          <a:cs typeface="+mn-cs"/>
                        </a:rPr>
                        <a:t>arm</a:t>
                      </a:r>
                      <a:r>
                        <a:rPr lang="it-IT" sz="1800" b="1" kern="1200" dirty="0" smtClean="0">
                          <a:solidFill>
                            <a:schemeClr val="lt1"/>
                          </a:solidFill>
                          <a:latin typeface="+mn-lt"/>
                          <a:ea typeface="+mn-ea"/>
                          <a:cs typeface="+mn-cs"/>
                        </a:rPr>
                        <a:t> and </a:t>
                      </a:r>
                      <a:r>
                        <a:rPr lang="it-IT" sz="1800" b="1" kern="1200" dirty="0" err="1" smtClean="0">
                          <a:solidFill>
                            <a:schemeClr val="lt1"/>
                          </a:solidFill>
                          <a:latin typeface="+mn-lt"/>
                          <a:ea typeface="+mn-ea"/>
                          <a:cs typeface="+mn-cs"/>
                        </a:rPr>
                        <a:t>tugged</a:t>
                      </a:r>
                      <a:r>
                        <a:rPr lang="it-IT" sz="1800" b="1" kern="1200" dirty="0" smtClean="0">
                          <a:solidFill>
                            <a:schemeClr val="lt1"/>
                          </a:solidFill>
                          <a:latin typeface="+mn-lt"/>
                          <a:ea typeface="+mn-ea"/>
                          <a:cs typeface="+mn-cs"/>
                        </a:rPr>
                        <a:t> at </a:t>
                      </a:r>
                      <a:r>
                        <a:rPr lang="it-IT" sz="1800" b="1" kern="1200" dirty="0" err="1" smtClean="0">
                          <a:solidFill>
                            <a:schemeClr val="lt1"/>
                          </a:solidFill>
                          <a:latin typeface="+mn-lt"/>
                          <a:ea typeface="+mn-ea"/>
                          <a:cs typeface="+mn-cs"/>
                        </a:rPr>
                        <a:t>him</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saying</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it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was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not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worth</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it</a:t>
                      </a:r>
                      <a:r>
                        <a:rPr lang="it-IT" sz="1800" b="1" kern="1200" dirty="0" smtClean="0">
                          <a:solidFill>
                            <a:schemeClr val="lt1"/>
                          </a:solidFill>
                          <a:latin typeface="+mn-lt"/>
                          <a:ea typeface="+mn-ea"/>
                          <a:cs typeface="+mn-cs"/>
                        </a:rPr>
                        <a:t>.</a:t>
                      </a:r>
                      <a:r>
                        <a:rPr lang="it-IT" dirty="0" smtClean="0"/>
                        <a:t>”</a:t>
                      </a:r>
                      <a:endParaRPr lang="it-IT" dirty="0"/>
                    </a:p>
                  </a:txBody>
                  <a:tcPr/>
                </a:tc>
                <a:tc>
                  <a:txBody>
                    <a:bodyPr/>
                    <a:lstStyle/>
                    <a:p>
                      <a:r>
                        <a:rPr lang="it-IT" dirty="0" smtClean="0"/>
                        <a:t>“</a:t>
                      </a:r>
                      <a:r>
                        <a:rPr lang="it-IT" sz="1800" b="1" kern="1200" dirty="0" smtClean="0">
                          <a:solidFill>
                            <a:schemeClr val="lt1"/>
                          </a:solidFill>
                          <a:latin typeface="+mn-lt"/>
                          <a:ea typeface="+mn-ea"/>
                          <a:cs typeface="+mn-cs"/>
                        </a:rPr>
                        <a:t>Proprio allora apparve un altro uomo; anche lui mi guardò male, ma prese l’amico per il braccio e lo trascinò via, dicendo che non ne valeva la pena.</a:t>
                      </a:r>
                      <a:r>
                        <a:rPr lang="it-IT" dirty="0" smtClean="0"/>
                        <a:t>”</a:t>
                      </a:r>
                      <a:endParaRPr lang="it-IT" dirty="0"/>
                    </a:p>
                  </a:txBody>
                  <a:tcPr/>
                </a:tc>
              </a:tr>
            </a:tbl>
          </a:graphicData>
        </a:graphic>
      </p:graphicFrame>
      <p:sp>
        <p:nvSpPr>
          <p:cNvPr id="6" name="CasellaDiTesto 5"/>
          <p:cNvSpPr txBox="1"/>
          <p:nvPr/>
        </p:nvSpPr>
        <p:spPr>
          <a:xfrm>
            <a:off x="457200" y="2596911"/>
            <a:ext cx="8229600" cy="2246769"/>
          </a:xfrm>
          <a:prstGeom prst="rect">
            <a:avLst/>
          </a:prstGeom>
          <a:noFill/>
        </p:spPr>
        <p:txBody>
          <a:bodyPr wrap="square" rtlCol="0">
            <a:spAutoFit/>
          </a:bodyPr>
          <a:lstStyle/>
          <a:p>
            <a:r>
              <a:rPr lang="en-GB" sz="1400" dirty="0" smtClean="0"/>
              <a:t>The present sentence tells about some of the episodes of racial tensions that took place in New York after the attack of the World Trade </a:t>
            </a:r>
            <a:r>
              <a:rPr lang="en-GB" sz="1400" dirty="0" err="1" smtClean="0"/>
              <a:t>Center</a:t>
            </a:r>
            <a:r>
              <a:rPr lang="en-GB" sz="1400" dirty="0" smtClean="0"/>
              <a:t>. It is so, very important to understand </a:t>
            </a:r>
            <a:r>
              <a:rPr lang="en-GB" sz="1400" dirty="0" err="1" smtClean="0"/>
              <a:t>Changez’s</a:t>
            </a:r>
            <a:r>
              <a:rPr lang="en-GB" sz="1400" dirty="0" smtClean="0"/>
              <a:t> feeling toward such situation.</a:t>
            </a:r>
          </a:p>
          <a:p>
            <a:endParaRPr lang="en-GB" sz="1400" dirty="0" smtClean="0">
              <a:solidFill>
                <a:srgbClr val="000000"/>
              </a:solidFill>
            </a:endParaRPr>
          </a:p>
          <a:p>
            <a:r>
              <a:rPr lang="en-GB" sz="1400" dirty="0" smtClean="0">
                <a:solidFill>
                  <a:srgbClr val="000000"/>
                </a:solidFill>
              </a:rPr>
              <a:t>Looking at the language, the reader can firstly notice that the use of punctuation is different in the original version: the comma </a:t>
            </a:r>
            <a:r>
              <a:rPr lang="en-GB" sz="1400" dirty="0" smtClean="0">
                <a:solidFill>
                  <a:srgbClr val="000000"/>
                </a:solidFill>
              </a:rPr>
              <a:t>in the second line, for example, forces the reader to stop on the word “too”, underlining the fact that there were a lot of people that were acting similarly. Moreover, the word “tugged” in the English version, conveys a stronger meaning than its correspondent, connoting the violent attitude of the two men. Something very similar can be said about the word “glared” and its translation. The Italian language indeed doesn’t have a word corresponding to the English one and so needed to use an expression that, on one side, kept the meaning the same, but on the other is surely less elegant and not so connotative. </a:t>
            </a:r>
            <a:endParaRPr lang="en-GB" sz="1400" dirty="0">
              <a:solidFill>
                <a:srgbClr val="00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r>
              <a:rPr lang="it-IT" dirty="0" smtClean="0"/>
              <a:t>“</a:t>
            </a:r>
            <a:endParaRPr lang="it-IT" dirty="0"/>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dirty="0" smtClean="0"/>
                        <a:t>“</a:t>
                      </a:r>
                      <a:r>
                        <a:rPr lang="it-IT" sz="1800" b="1" kern="1200" dirty="0" err="1" smtClean="0">
                          <a:solidFill>
                            <a:schemeClr val="lt1"/>
                          </a:solidFill>
                          <a:latin typeface="+mn-lt"/>
                          <a:ea typeface="+mn-ea"/>
                          <a:cs typeface="+mn-cs"/>
                        </a:rPr>
                        <a:t>Entering</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for</a:t>
                      </a:r>
                      <a:r>
                        <a:rPr lang="it-IT" sz="1800" b="1" kern="1200" dirty="0" smtClean="0">
                          <a:solidFill>
                            <a:schemeClr val="lt1"/>
                          </a:solidFill>
                          <a:latin typeface="+mn-lt"/>
                          <a:ea typeface="+mn-ea"/>
                          <a:cs typeface="+mn-cs"/>
                        </a:rPr>
                        <a:t> the first </a:t>
                      </a:r>
                      <a:r>
                        <a:rPr lang="it-IT" sz="1800" b="1" kern="1200" dirty="0" err="1" smtClean="0">
                          <a:solidFill>
                            <a:schemeClr val="lt1"/>
                          </a:solidFill>
                          <a:latin typeface="+mn-lt"/>
                          <a:ea typeface="+mn-ea"/>
                          <a:cs typeface="+mn-cs"/>
                        </a:rPr>
                        <a:t>time</a:t>
                      </a:r>
                      <a:r>
                        <a:rPr lang="it-IT" sz="1800" b="1" kern="1200" dirty="0" smtClean="0">
                          <a:solidFill>
                            <a:schemeClr val="lt1"/>
                          </a:solidFill>
                          <a:latin typeface="+mn-lt"/>
                          <a:ea typeface="+mn-ea"/>
                          <a:cs typeface="+mn-cs"/>
                        </a:rPr>
                        <a:t>, I </a:t>
                      </a:r>
                      <a:r>
                        <a:rPr lang="it-IT" sz="1800" b="1" kern="1200" dirty="0" err="1" smtClean="0">
                          <a:solidFill>
                            <a:schemeClr val="lt1"/>
                          </a:solidFill>
                          <a:latin typeface="+mn-lt"/>
                          <a:ea typeface="+mn-ea"/>
                          <a:cs typeface="+mn-cs"/>
                        </a:rPr>
                        <a:t>was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struck</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by</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its</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fashionable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quality</a:t>
                      </a:r>
                      <a:r>
                        <a:rPr lang="it-IT" sz="1800" b="1" kern="1200" dirty="0" smtClean="0">
                          <a:solidFill>
                            <a:schemeClr val="lt1"/>
                          </a:solidFill>
                          <a:latin typeface="+mn-lt"/>
                          <a:ea typeface="+mn-ea"/>
                          <a:cs typeface="+mn-cs"/>
                        </a:rPr>
                        <a:t>, the </a:t>
                      </a:r>
                      <a:r>
                        <a:rPr lang="it-IT" sz="1800" b="1" kern="1200" dirty="0" err="1" smtClean="0">
                          <a:solidFill>
                            <a:schemeClr val="lt1"/>
                          </a:solidFill>
                          <a:latin typeface="+mn-lt"/>
                          <a:ea typeface="+mn-ea"/>
                          <a:cs typeface="+mn-cs"/>
                        </a:rPr>
                        <a:t>sense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it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conveyed</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of</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attaching</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great</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value</a:t>
                      </a:r>
                      <a:r>
                        <a:rPr lang="it-IT" sz="1800" b="1" kern="1200" dirty="0" smtClean="0">
                          <a:solidFill>
                            <a:schemeClr val="lt1"/>
                          </a:solidFill>
                          <a:latin typeface="+mn-lt"/>
                          <a:ea typeface="+mn-ea"/>
                          <a:cs typeface="+mn-cs"/>
                        </a:rPr>
                        <a:t> </a:t>
                      </a:r>
                      <a:r>
                        <a:rPr lang="it-IT" sz="1800" b="1" kern="1200" dirty="0" err="1" smtClean="0">
                          <a:solidFill>
                            <a:schemeClr val="lt1"/>
                          </a:solidFill>
                          <a:latin typeface="+mn-lt"/>
                          <a:ea typeface="+mn-ea"/>
                          <a:cs typeface="+mn-cs"/>
                        </a:rPr>
                        <a:t>to</a:t>
                      </a:r>
                      <a:r>
                        <a:rPr lang="it-IT" sz="1800" b="1" kern="1200" dirty="0" smtClean="0">
                          <a:solidFill>
                            <a:schemeClr val="lt1"/>
                          </a:solidFill>
                          <a:latin typeface="+mn-lt"/>
                          <a:ea typeface="+mn-ea"/>
                          <a:cs typeface="+mn-cs"/>
                        </a:rPr>
                        <a:t> design.</a:t>
                      </a:r>
                      <a:r>
                        <a:rPr lang="it-IT" dirty="0" smtClean="0"/>
                        <a:t>”</a:t>
                      </a:r>
                      <a:endParaRPr lang="it-IT" dirty="0"/>
                    </a:p>
                  </a:txBody>
                  <a:tcPr/>
                </a:tc>
                <a:tc>
                  <a:txBody>
                    <a:bodyPr/>
                    <a:lstStyle/>
                    <a:p>
                      <a:r>
                        <a:rPr lang="it-IT" dirty="0" smtClean="0"/>
                        <a:t>“</a:t>
                      </a:r>
                      <a:r>
                        <a:rPr lang="it-IT" sz="1800" b="1" kern="1200" dirty="0" smtClean="0">
                          <a:solidFill>
                            <a:schemeClr val="lt1"/>
                          </a:solidFill>
                          <a:latin typeface="+mn-lt"/>
                          <a:ea typeface="+mn-ea"/>
                          <a:cs typeface="+mn-cs"/>
                        </a:rPr>
                        <a:t>Entrandoci per la prima volta fui colpito da come sembrava alla moda; era la casa di una persona che dava grande valore al design.</a:t>
                      </a:r>
                      <a:r>
                        <a:rPr lang="it-IT" dirty="0" smtClean="0"/>
                        <a:t>”</a:t>
                      </a:r>
                      <a:endParaRPr lang="it-IT"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The quotation </a:t>
            </a:r>
            <a:r>
              <a:rPr lang="en-GB" sz="1400" dirty="0" smtClean="0"/>
              <a:t>tells about </a:t>
            </a:r>
            <a:r>
              <a:rPr lang="en-GB" sz="1400" dirty="0" err="1" smtClean="0"/>
              <a:t>Changez’s</a:t>
            </a:r>
            <a:r>
              <a:rPr lang="en-GB" sz="1400" dirty="0" smtClean="0"/>
              <a:t> visit to a rich member of New York elite. This makes the reader understand several sides of his view of  the American high class.</a:t>
            </a:r>
          </a:p>
          <a:p>
            <a:endParaRPr lang="en-GB" sz="1400" dirty="0" smtClean="0">
              <a:solidFill>
                <a:srgbClr val="000000"/>
              </a:solidFill>
            </a:endParaRPr>
          </a:p>
          <a:p>
            <a:r>
              <a:rPr lang="en-GB" sz="1400" dirty="0" smtClean="0">
                <a:solidFill>
                  <a:srgbClr val="000000"/>
                </a:solidFill>
              </a:rPr>
              <a:t>The first difference the reader can notice looking at the two versions, it’s that the Italian one, because of its difficulties in adhering to the nominal style of the English version, it changes the construction of the sentence. It conveys therefore a quite similar concept but it expresses it in a very different way, giving the reader different impressions. First of all in the English version “by its fashionable quality” focuses the attention on the fact that the house was undeniably fashionable, while the Italian version affirmed that the house seemed to be fashionable. Then, the Italian version continues  pointing out that the owner was probably a man who loved fashion while the English version emphasizes the sentiment the view of such environment had on </a:t>
            </a:r>
            <a:r>
              <a:rPr lang="en-GB" sz="1400" dirty="0" err="1" smtClean="0">
                <a:solidFill>
                  <a:srgbClr val="000000"/>
                </a:solidFill>
              </a:rPr>
              <a:t>Changez</a:t>
            </a:r>
            <a:r>
              <a:rPr lang="en-GB" sz="1400" dirty="0" smtClean="0">
                <a:solidFill>
                  <a:srgbClr val="000000"/>
                </a:solidFill>
              </a:rPr>
              <a:t>. So, the original sentence is more effective because strikes the reader thanking to emotional incentives that provide a much more suggestive view than the other, which instead tends to provide just </a:t>
            </a:r>
            <a:r>
              <a:rPr lang="en-GB" sz="1400" smtClean="0">
                <a:solidFill>
                  <a:srgbClr val="000000"/>
                </a:solidFill>
              </a:rPr>
              <a:t>a blank description</a:t>
            </a:r>
            <a:r>
              <a:rPr lang="en-GB" sz="1400" dirty="0" smtClean="0">
                <a:solidFill>
                  <a:srgbClr val="000000"/>
                </a:solidFill>
              </a:rPr>
              <a:t>.</a:t>
            </a:r>
            <a:endParaRPr lang="en-GB" sz="1400" dirty="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804159"/>
        </p:xfrm>
        <a:graphic>
          <a:graphicData uri="http://schemas.openxmlformats.org/drawingml/2006/table">
            <a:tbl>
              <a:tblPr firstRow="1" bandRow="1">
                <a:tableStyleId>{0660B408-B3CF-4A94-85FC-2B1E0A45F4A2}</a:tableStyleId>
              </a:tblPr>
              <a:tblGrid>
                <a:gridCol w="4114800"/>
                <a:gridCol w="4114800"/>
              </a:tblGrid>
              <a:tr h="20298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b="0" i="1" kern="1200" dirty="0" err="1" smtClean="0">
                          <a:solidFill>
                            <a:schemeClr val="lt1"/>
                          </a:solidFill>
                          <a:latin typeface="+mn-lt"/>
                          <a:ea typeface="+mn-ea"/>
                          <a:cs typeface="+mn-cs"/>
                        </a:rPr>
                        <a:t>Looking</a:t>
                      </a:r>
                      <a:r>
                        <a:rPr lang="it-IT" sz="1600" b="0" i="1" kern="1200" dirty="0" smtClean="0">
                          <a:solidFill>
                            <a:schemeClr val="lt1"/>
                          </a:solidFill>
                          <a:latin typeface="+mn-lt"/>
                          <a:ea typeface="+mn-ea"/>
                          <a:cs typeface="+mn-cs"/>
                        </a:rPr>
                        <a:t> back </a:t>
                      </a:r>
                      <a:r>
                        <a:rPr lang="it-IT" sz="1600" b="0" i="1" kern="1200" dirty="0" err="1" smtClean="0">
                          <a:solidFill>
                            <a:schemeClr val="lt1"/>
                          </a:solidFill>
                          <a:latin typeface="+mn-lt"/>
                          <a:ea typeface="+mn-ea"/>
                          <a:cs typeface="+mn-cs"/>
                        </a:rPr>
                        <a:t>now</a:t>
                      </a:r>
                      <a:r>
                        <a:rPr lang="it-IT" sz="1600" b="0" i="1" kern="1200" dirty="0" smtClean="0">
                          <a:solidFill>
                            <a:schemeClr val="lt1"/>
                          </a:solidFill>
                          <a:latin typeface="+mn-lt"/>
                          <a:ea typeface="+mn-ea"/>
                          <a:cs typeface="+mn-cs"/>
                        </a:rPr>
                        <a:t>, I </a:t>
                      </a:r>
                      <a:r>
                        <a:rPr lang="it-IT" sz="1600" b="0" i="1" kern="1200" dirty="0" err="1" smtClean="0">
                          <a:solidFill>
                            <a:schemeClr val="lt1"/>
                          </a:solidFill>
                          <a:latin typeface="+mn-lt"/>
                          <a:ea typeface="+mn-ea"/>
                          <a:cs typeface="+mn-cs"/>
                        </a:rPr>
                        <a:t>see</a:t>
                      </a:r>
                      <a:r>
                        <a:rPr lang="it-IT" sz="1600" b="0" i="1" kern="1200" dirty="0" smtClean="0">
                          <a:solidFill>
                            <a:schemeClr val="lt1"/>
                          </a:solidFill>
                          <a:latin typeface="+mn-lt"/>
                          <a:ea typeface="+mn-ea"/>
                          <a:cs typeface="+mn-cs"/>
                        </a:rPr>
                        <a:t> the </a:t>
                      </a:r>
                      <a:r>
                        <a:rPr lang="it-IT" sz="1600" b="0" i="1" kern="1200" dirty="0" err="1" smtClean="0">
                          <a:solidFill>
                            <a:schemeClr val="lt1"/>
                          </a:solidFill>
                          <a:latin typeface="+mn-lt"/>
                          <a:ea typeface="+mn-ea"/>
                          <a:cs typeface="+mn-cs"/>
                        </a:rPr>
                        <a:t>power</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of</a:t>
                      </a:r>
                      <a:r>
                        <a:rPr lang="it-IT" sz="1600" b="0" i="1" kern="1200" dirty="0" smtClean="0">
                          <a:solidFill>
                            <a:schemeClr val="lt1"/>
                          </a:solidFill>
                          <a:latin typeface="+mn-lt"/>
                          <a:ea typeface="+mn-ea"/>
                          <a:cs typeface="+mn-cs"/>
                        </a:rPr>
                        <a:t> the system, </a:t>
                      </a:r>
                      <a:r>
                        <a:rPr lang="it-IT" sz="1600" b="0" i="1" kern="1200" dirty="0" err="1" smtClean="0">
                          <a:solidFill>
                            <a:schemeClr val="lt1"/>
                          </a:solidFill>
                          <a:latin typeface="+mn-lt"/>
                          <a:ea typeface="+mn-ea"/>
                          <a:cs typeface="+mn-cs"/>
                        </a:rPr>
                        <a:t>pragmatic</a:t>
                      </a:r>
                      <a:r>
                        <a:rPr lang="it-IT" sz="1600" b="0" i="1" kern="1200" dirty="0" smtClean="0">
                          <a:solidFill>
                            <a:schemeClr val="lt1"/>
                          </a:solidFill>
                          <a:latin typeface="+mn-lt"/>
                          <a:ea typeface="+mn-ea"/>
                          <a:cs typeface="+mn-cs"/>
                        </a:rPr>
                        <a:t> and </a:t>
                      </a:r>
                      <a:r>
                        <a:rPr lang="it-IT" sz="1600" b="0" i="1" kern="1200" dirty="0" err="1" smtClean="0">
                          <a:solidFill>
                            <a:schemeClr val="lt1"/>
                          </a:solidFill>
                          <a:latin typeface="+mn-lt"/>
                          <a:ea typeface="+mn-ea"/>
                          <a:cs typeface="+mn-cs"/>
                        </a:rPr>
                        <a:t>effective</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like</a:t>
                      </a:r>
                      <a:r>
                        <a:rPr lang="it-IT" sz="1600" b="0" i="1" kern="1200" dirty="0" smtClean="0">
                          <a:solidFill>
                            <a:schemeClr val="lt1"/>
                          </a:solidFill>
                          <a:latin typeface="+mn-lt"/>
                          <a:ea typeface="+mn-ea"/>
                          <a:cs typeface="+mn-cs"/>
                        </a:rPr>
                        <a:t> so </a:t>
                      </a:r>
                      <a:r>
                        <a:rPr lang="it-IT" sz="1600" b="0" i="1" kern="1200" dirty="0" err="1" smtClean="0">
                          <a:solidFill>
                            <a:schemeClr val="lt1"/>
                          </a:solidFill>
                          <a:latin typeface="+mn-lt"/>
                          <a:ea typeface="+mn-ea"/>
                          <a:cs typeface="+mn-cs"/>
                        </a:rPr>
                        <a:t>much</a:t>
                      </a:r>
                      <a:r>
                        <a:rPr lang="it-IT" sz="1600" b="0" i="1" kern="1200" dirty="0" smtClean="0">
                          <a:solidFill>
                            <a:schemeClr val="lt1"/>
                          </a:solidFill>
                          <a:latin typeface="+mn-lt"/>
                          <a:ea typeface="+mn-ea"/>
                          <a:cs typeface="+mn-cs"/>
                        </a:rPr>
                        <a:t> else in America. </a:t>
                      </a:r>
                      <a:r>
                        <a:rPr lang="it-IT" sz="1600" b="0" i="1" kern="1200" dirty="0" err="1" smtClean="0">
                          <a:solidFill>
                            <a:schemeClr val="lt1"/>
                          </a:solidFill>
                          <a:latin typeface="+mn-lt"/>
                          <a:ea typeface="+mn-ea"/>
                          <a:cs typeface="+mn-cs"/>
                        </a:rPr>
                        <a:t>We</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international</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students</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were</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sourced</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from</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around</a:t>
                      </a:r>
                      <a:r>
                        <a:rPr lang="it-IT" sz="1600" b="0" i="1" kern="1200" dirty="0" smtClean="0">
                          <a:solidFill>
                            <a:schemeClr val="lt1"/>
                          </a:solidFill>
                          <a:latin typeface="+mn-lt"/>
                          <a:ea typeface="+mn-ea"/>
                          <a:cs typeface="+mn-cs"/>
                        </a:rPr>
                        <a:t> the globe, </a:t>
                      </a:r>
                      <a:r>
                        <a:rPr lang="it-IT" sz="1600" b="0" i="1" kern="1200" dirty="0" err="1" smtClean="0">
                          <a:solidFill>
                            <a:schemeClr val="lt1"/>
                          </a:solidFill>
                          <a:latin typeface="+mn-lt"/>
                          <a:ea typeface="+mn-ea"/>
                          <a:cs typeface="+mn-cs"/>
                        </a:rPr>
                        <a:t>sifted</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not</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only</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by</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well-honed</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standardized</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tests</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but</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by</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painstakingly</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customized</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evaluations</a:t>
                      </a:r>
                      <a:r>
                        <a:rPr lang="it-IT" sz="1600" b="0" i="1" kern="1200" dirty="0" smtClean="0">
                          <a:solidFill>
                            <a:schemeClr val="lt1"/>
                          </a:solidFill>
                          <a:latin typeface="+mn-lt"/>
                          <a:ea typeface="+mn-ea"/>
                          <a:cs typeface="+mn-cs"/>
                        </a:rPr>
                        <a:t> - </a:t>
                      </a:r>
                      <a:r>
                        <a:rPr lang="it-IT" sz="1600" b="0" i="1" kern="1200" dirty="0" err="1" smtClean="0">
                          <a:solidFill>
                            <a:schemeClr val="lt1"/>
                          </a:solidFill>
                          <a:latin typeface="+mn-lt"/>
                          <a:ea typeface="+mn-ea"/>
                          <a:cs typeface="+mn-cs"/>
                        </a:rPr>
                        <a:t>interviews</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essays</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recommendations</a:t>
                      </a:r>
                      <a:r>
                        <a:rPr lang="it-IT" sz="1600" b="0" i="1" kern="1200" dirty="0" smtClean="0">
                          <a:solidFill>
                            <a:schemeClr val="lt1"/>
                          </a:solidFill>
                          <a:latin typeface="+mn-lt"/>
                          <a:ea typeface="+mn-ea"/>
                          <a:cs typeface="+mn-cs"/>
                        </a:rPr>
                        <a:t> - </a:t>
                      </a:r>
                      <a:r>
                        <a:rPr lang="it-IT" sz="1600" b="0" i="1" kern="1200" dirty="0" err="1" smtClean="0">
                          <a:solidFill>
                            <a:schemeClr val="lt1"/>
                          </a:solidFill>
                          <a:latin typeface="+mn-lt"/>
                          <a:ea typeface="+mn-ea"/>
                          <a:cs typeface="+mn-cs"/>
                        </a:rPr>
                        <a:t>until</a:t>
                      </a:r>
                      <a:r>
                        <a:rPr lang="it-IT" sz="1600" b="0" i="1" kern="1200" dirty="0" smtClean="0">
                          <a:solidFill>
                            <a:schemeClr val="lt1"/>
                          </a:solidFill>
                          <a:latin typeface="+mn-lt"/>
                          <a:ea typeface="+mn-ea"/>
                          <a:cs typeface="+mn-cs"/>
                        </a:rPr>
                        <a:t> the best and the </a:t>
                      </a:r>
                      <a:r>
                        <a:rPr lang="it-IT" sz="1600" b="0" i="1" kern="1200" dirty="0" err="1" smtClean="0">
                          <a:solidFill>
                            <a:schemeClr val="lt1"/>
                          </a:solidFill>
                          <a:latin typeface="+mn-lt"/>
                          <a:ea typeface="+mn-ea"/>
                          <a:cs typeface="+mn-cs"/>
                        </a:rPr>
                        <a:t>brightest</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of</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us</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had</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been</a:t>
                      </a:r>
                      <a:r>
                        <a:rPr lang="it-IT" sz="1600" b="0" i="1" kern="1200" dirty="0" smtClean="0">
                          <a:solidFill>
                            <a:schemeClr val="lt1"/>
                          </a:solidFill>
                          <a:latin typeface="+mn-lt"/>
                          <a:ea typeface="+mn-ea"/>
                          <a:cs typeface="+mn-cs"/>
                        </a:rPr>
                        <a:t> </a:t>
                      </a:r>
                      <a:r>
                        <a:rPr lang="it-IT" sz="1600" b="0" i="1" kern="1200" dirty="0" err="1" smtClean="0">
                          <a:solidFill>
                            <a:schemeClr val="lt1"/>
                          </a:solidFill>
                          <a:latin typeface="+mn-lt"/>
                          <a:ea typeface="+mn-ea"/>
                          <a:cs typeface="+mn-cs"/>
                        </a:rPr>
                        <a:t>identified</a:t>
                      </a:r>
                      <a:r>
                        <a:rPr lang="it-IT" sz="1600" b="0" i="1" kern="1200" dirty="0" smtClean="0">
                          <a:solidFill>
                            <a:schemeClr val="lt1"/>
                          </a:solidFill>
                          <a:latin typeface="+mn-lt"/>
                          <a:ea typeface="+mn-ea"/>
                          <a:cs typeface="+mn-cs"/>
                        </a:rPr>
                        <a:t>.</a:t>
                      </a:r>
                    </a:p>
                    <a:p>
                      <a:endParaRPr lang="it-IT"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b="0" i="1" kern="1200" dirty="0" smtClean="0">
                          <a:solidFill>
                            <a:schemeClr val="lt1"/>
                          </a:solidFill>
                          <a:latin typeface="+mn-lt"/>
                          <a:ea typeface="+mn-ea"/>
                          <a:cs typeface="+mn-cs"/>
                        </a:rPr>
                        <a:t>Col senno di poi capisco bene la potenza di quel sistema pragmatico ed efficace, come molte altre cose negli Stati Uniti. Noi studenti internazionali veniamo da ogni angolo del globo, ed eravamo vagliati non solo attraverso i severi test standardizzati, ma anche attraverso ulteriori selezioni minuziosamente personalizzate: colloqui, prove scritte, raccomandazioni che permettevano di identificare i migliori e i più promettenti fra noi.</a:t>
                      </a:r>
                    </a:p>
                    <a:p>
                      <a:endParaRPr lang="it-IT" dirty="0"/>
                    </a:p>
                  </a:txBody>
                  <a:tcPr/>
                </a:tc>
              </a:tr>
            </a:tbl>
          </a:graphicData>
        </a:graphic>
      </p:graphicFrame>
      <p:sp>
        <p:nvSpPr>
          <p:cNvPr id="6" name="CasellaDiTesto 5"/>
          <p:cNvSpPr txBox="1"/>
          <p:nvPr/>
        </p:nvSpPr>
        <p:spPr>
          <a:xfrm>
            <a:off x="457200" y="3326453"/>
            <a:ext cx="8229600" cy="2893100"/>
          </a:xfrm>
          <a:prstGeom prst="rect">
            <a:avLst/>
          </a:prstGeom>
          <a:noFill/>
        </p:spPr>
        <p:txBody>
          <a:bodyPr wrap="square" rtlCol="0">
            <a:spAutoFit/>
          </a:bodyPr>
          <a:lstStyle/>
          <a:p>
            <a:r>
              <a:rPr lang="en-GB" sz="1400" dirty="0" smtClean="0"/>
              <a:t>This quotation is very important in the text because it make the reader understand what is </a:t>
            </a:r>
            <a:r>
              <a:rPr lang="en-GB" sz="1400" dirty="0" err="1" smtClean="0"/>
              <a:t>Changez’s</a:t>
            </a:r>
            <a:r>
              <a:rPr lang="en-GB" sz="1400" dirty="0" smtClean="0"/>
              <a:t> point of view about America now and how instead, he didn’t have the same point of view at the beginning.</a:t>
            </a:r>
          </a:p>
          <a:p>
            <a:endParaRPr lang="en-GB" sz="1400" dirty="0" smtClean="0"/>
          </a:p>
          <a:p>
            <a:r>
              <a:rPr lang="en-GB" sz="1400" dirty="0" smtClean="0"/>
              <a:t>Focusing now at the translation,  the reader can notice several differences with the original version. First of all the translation of “looking back now” is completely different grammatically in the Italian version, but this change made possible to conserve the real meaning without taking out anything from the form, which continues to be pretty fluent. The translation then continues to do the best to keep the meaning identical without ruining the form until it gets to the very end where the reader can observe one big difference. The word “until” doesn’t seem to have been considered in the Italian translation pointing out how the meaning in the original version could have been more focused on the fact that the US wanted to find new talented youngsters, and where not willing to renounce to it. Lastly, it is interesting to note that the adjective used to identify the best student is “bright”, that belongs to the semantic field of light. This refers once more to the peculiarity of the English language to transfigure concepts into images.</a:t>
            </a:r>
            <a:endParaRPr lang="en-GB" sz="1400"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“I </a:t>
                      </a:r>
                      <a:r>
                        <a:rPr lang="it-IT" sz="1800" b="0" i="1" kern="1200" dirty="0" err="1" smtClean="0">
                          <a:solidFill>
                            <a:schemeClr val="lt1"/>
                          </a:solidFill>
                          <a:latin typeface="+mn-lt"/>
                          <a:ea typeface="+mn-ea"/>
                          <a:cs typeface="+mn-cs"/>
                        </a:rPr>
                        <a:t>have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access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to</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this</a:t>
                      </a:r>
                      <a:r>
                        <a:rPr lang="it-IT" sz="1800" b="0" i="1" kern="1200" dirty="0" smtClean="0">
                          <a:solidFill>
                            <a:schemeClr val="lt1"/>
                          </a:solidFill>
                          <a:latin typeface="+mn-lt"/>
                          <a:ea typeface="+mn-ea"/>
                          <a:cs typeface="+mn-cs"/>
                        </a:rPr>
                        <a:t> beautiful campus, I</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thought</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to</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professors</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who</a:t>
                      </a:r>
                      <a:r>
                        <a:rPr lang="it-IT" sz="1800" b="0" i="1" kern="1200" baseline="0" dirty="0" smtClean="0">
                          <a:solidFill>
                            <a:schemeClr val="lt1"/>
                          </a:solidFill>
                          <a:latin typeface="+mn-lt"/>
                          <a:ea typeface="+mn-ea"/>
                          <a:cs typeface="+mn-cs"/>
                        </a:rPr>
                        <a:t> are </a:t>
                      </a:r>
                      <a:r>
                        <a:rPr lang="it-IT" sz="1800" b="0" i="1" kern="1200" baseline="0" dirty="0" err="1" smtClean="0">
                          <a:solidFill>
                            <a:schemeClr val="lt1"/>
                          </a:solidFill>
                          <a:latin typeface="+mn-lt"/>
                          <a:ea typeface="+mn-ea"/>
                          <a:cs typeface="+mn-cs"/>
                        </a:rPr>
                        <a:t>titans</a:t>
                      </a:r>
                      <a:r>
                        <a:rPr lang="it-IT" sz="1800" b="0" i="1" kern="1200" baseline="0" dirty="0" smtClean="0">
                          <a:solidFill>
                            <a:schemeClr val="lt1"/>
                          </a:solidFill>
                          <a:latin typeface="+mn-lt"/>
                          <a:ea typeface="+mn-ea"/>
                          <a:cs typeface="+mn-cs"/>
                        </a:rPr>
                        <a:t> in </a:t>
                      </a:r>
                      <a:r>
                        <a:rPr lang="it-IT" sz="1800" b="0" i="1" kern="1200" baseline="0" dirty="0" err="1" smtClean="0">
                          <a:solidFill>
                            <a:schemeClr val="lt1"/>
                          </a:solidFill>
                          <a:latin typeface="+mn-lt"/>
                          <a:ea typeface="+mn-ea"/>
                          <a:cs typeface="+mn-cs"/>
                        </a:rPr>
                        <a:t>their</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fields</a:t>
                      </a:r>
                      <a:r>
                        <a:rPr lang="it-IT" sz="1800" b="0" i="1" kern="1200" baseline="0" dirty="0" smtClean="0">
                          <a:solidFill>
                            <a:schemeClr val="lt1"/>
                          </a:solidFill>
                          <a:latin typeface="+mn-lt"/>
                          <a:ea typeface="+mn-ea"/>
                          <a:cs typeface="+mn-cs"/>
                        </a:rPr>
                        <a:t> and </a:t>
                      </a:r>
                      <a:r>
                        <a:rPr lang="it-IT" sz="1800" b="0" i="1" kern="1200" baseline="0" dirty="0" err="1" smtClean="0">
                          <a:solidFill>
                            <a:schemeClr val="lt1"/>
                          </a:solidFill>
                          <a:latin typeface="+mn-lt"/>
                          <a:ea typeface="+mn-ea"/>
                          <a:cs typeface="+mn-cs"/>
                        </a:rPr>
                        <a:t>fellow</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students</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who</a:t>
                      </a:r>
                      <a:r>
                        <a:rPr lang="it-IT" sz="1800" b="0" i="1" kern="1200" baseline="0" dirty="0" smtClean="0">
                          <a:solidFill>
                            <a:schemeClr val="lt1"/>
                          </a:solidFill>
                          <a:latin typeface="+mn-lt"/>
                          <a:ea typeface="+mn-ea"/>
                          <a:cs typeface="+mn-cs"/>
                        </a:rPr>
                        <a:t> are </a:t>
                      </a:r>
                      <a:r>
                        <a:rPr lang="it-IT" sz="1800" b="0" i="1" kern="1200" baseline="0" dirty="0" err="1" smtClean="0">
                          <a:solidFill>
                            <a:schemeClr val="lt1"/>
                          </a:solidFill>
                          <a:latin typeface="+mn-lt"/>
                          <a:ea typeface="+mn-ea"/>
                          <a:cs typeface="+mn-cs"/>
                        </a:rPr>
                        <a:t>philosophers-king</a:t>
                      </a:r>
                      <a:r>
                        <a:rPr lang="it-IT" sz="1800" b="0" i="1" kern="1200" baseline="0" dirty="0" smtClean="0">
                          <a:solidFill>
                            <a:schemeClr val="lt1"/>
                          </a:solidFill>
                          <a:latin typeface="+mn-lt"/>
                          <a:ea typeface="+mn-ea"/>
                          <a:cs typeface="+mn-cs"/>
                        </a:rPr>
                        <a:t> in the </a:t>
                      </a:r>
                      <a:r>
                        <a:rPr lang="it-IT" sz="1800" b="0" i="1" kern="1200" baseline="0" dirty="0" err="1" smtClean="0">
                          <a:solidFill>
                            <a:schemeClr val="lt1"/>
                          </a:solidFill>
                          <a:latin typeface="+mn-lt"/>
                          <a:ea typeface="+mn-ea"/>
                          <a:cs typeface="+mn-cs"/>
                        </a:rPr>
                        <a:t>making</a:t>
                      </a:r>
                      <a:r>
                        <a:rPr lang="it-IT" sz="1800" b="0" i="1" kern="1200" dirty="0" smtClean="0">
                          <a:solidFill>
                            <a:schemeClr val="lt1"/>
                          </a:solidFill>
                          <a:latin typeface="+mn-lt"/>
                          <a:ea typeface="+mn-ea"/>
                          <a:cs typeface="+mn-cs"/>
                        </a:rPr>
                        <a:t>.”</a:t>
                      </a:r>
                    </a:p>
                    <a:p>
                      <a:endParaRPr lang="it-IT" b="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“Ho accesso a questo splendido campus, pensavo, a professori che sono titani nel proprio campo e a studenti che sono principi della filosofia in gestazione.”</a:t>
                      </a:r>
                    </a:p>
                    <a:p>
                      <a:endParaRPr lang="it-IT" b="0" i="1" dirty="0"/>
                    </a:p>
                  </a:txBody>
                  <a:tcPr/>
                </a:tc>
              </a:tr>
            </a:tbl>
          </a:graphicData>
        </a:graphic>
      </p:graphicFrame>
      <p:sp>
        <p:nvSpPr>
          <p:cNvPr id="6" name="CasellaDiTesto 5"/>
          <p:cNvSpPr txBox="1"/>
          <p:nvPr/>
        </p:nvSpPr>
        <p:spPr>
          <a:xfrm>
            <a:off x="457200" y="2596911"/>
            <a:ext cx="8229600" cy="2677656"/>
          </a:xfrm>
          <a:prstGeom prst="rect">
            <a:avLst/>
          </a:prstGeom>
          <a:noFill/>
        </p:spPr>
        <p:txBody>
          <a:bodyPr wrap="square" rtlCol="0">
            <a:spAutoFit/>
          </a:bodyPr>
          <a:lstStyle/>
          <a:p>
            <a:r>
              <a:rPr lang="en-GB" sz="1400" dirty="0" smtClean="0"/>
              <a:t>The present quotation is one of the most important ones that the reader can find in the first chapter due to its reference to </a:t>
            </a:r>
            <a:r>
              <a:rPr lang="en-GB" sz="1400" dirty="0" err="1" smtClean="0"/>
              <a:t>Changez’s</a:t>
            </a:r>
            <a:r>
              <a:rPr lang="en-GB" sz="1400" dirty="0" smtClean="0"/>
              <a:t> first impression about America. That’s because it expresses his feelings very effectively and also because it is entirely highlighted by the novelist throughout the use of a different font.</a:t>
            </a:r>
          </a:p>
          <a:p>
            <a:endParaRPr lang="en-GB" sz="1400" dirty="0" smtClean="0"/>
          </a:p>
          <a:p>
            <a:r>
              <a:rPr lang="en-GB" sz="1400" dirty="0" smtClean="0">
                <a:solidFill>
                  <a:srgbClr val="000000"/>
                </a:solidFill>
              </a:rPr>
              <a:t>The original version is pretty much identical to its Italian translation except for the fact that the word “fellow” seems to have been almost ignored by the translator, resulting in a different effect on the reader’s mind. The Italian translation indeed doesn’t care to convey that sense of fellow-feeling that seemed to be part of the original version. Moreover, another difference comes out as the reader approaches the translation of “philosopher-kings in the making”. The Italian version indeed does not convey the same feelings with the same effectiveness, reducing the power of the expression. In addition, it doesn’t return the same vivid image in the reader’s mind and that’s because the English language is meant to be more adapt to convey images. The Italian language, on the other side, shows its best when talking about something abstract.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b="0" i="1" dirty="0" smtClean="0"/>
                        <a:t>“I </a:t>
                      </a:r>
                      <a:r>
                        <a:rPr lang="it-IT" b="0" i="1" dirty="0" err="1" smtClean="0"/>
                        <a:t>was</a:t>
                      </a:r>
                      <a:r>
                        <a:rPr lang="it-IT" b="0" i="1" dirty="0" smtClean="0"/>
                        <a:t> </a:t>
                      </a:r>
                      <a:r>
                        <a:rPr lang="it-IT" b="0" i="1" dirty="0" err="1" smtClean="0"/>
                        <a:t>telling</a:t>
                      </a:r>
                      <a:r>
                        <a:rPr lang="it-IT" b="0" i="1" dirty="0" smtClean="0"/>
                        <a:t> </a:t>
                      </a:r>
                      <a:r>
                        <a:rPr lang="it-IT" b="0" i="1" dirty="0" err="1" smtClean="0"/>
                        <a:t>you</a:t>
                      </a:r>
                      <a:r>
                        <a:rPr lang="it-IT" b="0" i="1" dirty="0" smtClean="0"/>
                        <a:t> </a:t>
                      </a:r>
                      <a:r>
                        <a:rPr lang="it-IT" b="0" i="1" dirty="0" err="1" smtClean="0"/>
                        <a:t>about</a:t>
                      </a:r>
                      <a:r>
                        <a:rPr lang="it-IT" b="0" i="1" baseline="0" dirty="0" smtClean="0"/>
                        <a:t> </a:t>
                      </a:r>
                      <a:r>
                        <a:rPr lang="it-IT" b="0" i="1" baseline="0" dirty="0" err="1" smtClean="0"/>
                        <a:t>my</a:t>
                      </a:r>
                      <a:r>
                        <a:rPr lang="it-IT" b="0" i="1" baseline="0" dirty="0" smtClean="0"/>
                        <a:t> </a:t>
                      </a:r>
                      <a:r>
                        <a:rPr lang="it-IT" b="0" i="1" baseline="0" dirty="0" err="1" smtClean="0"/>
                        <a:t>interview</a:t>
                      </a:r>
                      <a:r>
                        <a:rPr lang="it-IT" b="0" i="1" baseline="0" dirty="0" smtClean="0"/>
                        <a:t> </a:t>
                      </a:r>
                      <a:r>
                        <a:rPr lang="it-IT" b="0" i="1" baseline="0" dirty="0" err="1" smtClean="0"/>
                        <a:t>with</a:t>
                      </a:r>
                      <a:r>
                        <a:rPr lang="it-IT" b="0" i="1" baseline="0" dirty="0" smtClean="0"/>
                        <a:t> </a:t>
                      </a:r>
                      <a:r>
                        <a:rPr lang="it-IT" b="0" i="1" baseline="0" dirty="0" err="1" smtClean="0"/>
                        <a:t>Underwood</a:t>
                      </a:r>
                      <a:r>
                        <a:rPr lang="it-IT" b="0" i="1" baseline="0" dirty="0" smtClean="0"/>
                        <a:t> </a:t>
                      </a:r>
                      <a:r>
                        <a:rPr lang="it-IT" b="0" i="1" baseline="0" dirty="0" err="1" smtClean="0"/>
                        <a:t>Samson</a:t>
                      </a:r>
                      <a:r>
                        <a:rPr lang="it-IT" b="0" i="1" baseline="0" dirty="0" smtClean="0"/>
                        <a:t>, and </a:t>
                      </a:r>
                      <a:r>
                        <a:rPr lang="it-IT" b="0" i="1" baseline="0" dirty="0" err="1" smtClean="0"/>
                        <a:t>how</a:t>
                      </a:r>
                      <a:r>
                        <a:rPr lang="it-IT" b="0" i="1" baseline="0" dirty="0" smtClean="0"/>
                        <a:t> Jim </a:t>
                      </a:r>
                      <a:r>
                        <a:rPr lang="it-IT" b="0" i="1" baseline="0" dirty="0" err="1" smtClean="0"/>
                        <a:t>had</a:t>
                      </a:r>
                      <a:r>
                        <a:rPr lang="it-IT" b="0" i="1" baseline="0" dirty="0" smtClean="0"/>
                        <a:t> </a:t>
                      </a:r>
                      <a:r>
                        <a:rPr lang="it-IT" b="0" i="1" baseline="0" dirty="0" err="1" smtClean="0"/>
                        <a:t>found</a:t>
                      </a:r>
                      <a:r>
                        <a:rPr lang="it-IT" b="0" i="1" baseline="0" dirty="0" smtClean="0"/>
                        <a:t> me </a:t>
                      </a:r>
                      <a:r>
                        <a:rPr lang="it-IT" b="0" i="1" baseline="0" dirty="0" err="1" smtClean="0"/>
                        <a:t>to</a:t>
                      </a:r>
                      <a:r>
                        <a:rPr lang="it-IT" b="0" i="1" baseline="0" dirty="0" smtClean="0"/>
                        <a:t> </a:t>
                      </a:r>
                      <a:r>
                        <a:rPr lang="it-IT" b="0" i="1" baseline="0" dirty="0" err="1" smtClean="0"/>
                        <a:t>be</a:t>
                      </a:r>
                      <a:r>
                        <a:rPr lang="it-IT" b="0" i="1" baseline="0" dirty="0" smtClean="0"/>
                        <a:t>, </a:t>
                      </a:r>
                      <a:r>
                        <a:rPr lang="it-IT" b="0" i="1" baseline="0" dirty="0" err="1" smtClean="0"/>
                        <a:t>as</a:t>
                      </a:r>
                      <a:r>
                        <a:rPr lang="it-IT" b="0" i="1" baseline="0" dirty="0" smtClean="0"/>
                        <a:t> </a:t>
                      </a:r>
                      <a:r>
                        <a:rPr lang="it-IT" b="0" i="1" baseline="0" dirty="0" err="1" smtClean="0"/>
                        <a:t>he</a:t>
                      </a:r>
                      <a:r>
                        <a:rPr lang="it-IT" b="0" i="1" baseline="0" dirty="0" smtClean="0"/>
                        <a:t> put </a:t>
                      </a:r>
                      <a:r>
                        <a:rPr lang="it-IT" b="0" i="1" baseline="0" dirty="0" err="1" smtClean="0"/>
                        <a:t>it</a:t>
                      </a:r>
                      <a:r>
                        <a:rPr lang="it-IT" b="0" i="1" baseline="0" dirty="0" smtClean="0"/>
                        <a:t>, </a:t>
                      </a:r>
                      <a:r>
                        <a:rPr lang="it-IT" b="0" i="1" baseline="0" dirty="0" err="1" smtClean="0"/>
                        <a:t>hungry</a:t>
                      </a:r>
                      <a:r>
                        <a:rPr lang="it-IT" b="0" i="1" baseline="0" dirty="0" smtClean="0"/>
                        <a:t>.”</a:t>
                      </a:r>
                      <a:endParaRPr lang="it-IT" b="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b="0" i="1" kern="1200" dirty="0" smtClean="0">
                          <a:solidFill>
                            <a:schemeClr val="lt1"/>
                          </a:solidFill>
                          <a:latin typeface="+mn-lt"/>
                          <a:ea typeface="+mn-ea"/>
                          <a:cs typeface="+mn-cs"/>
                        </a:rPr>
                        <a:t>“Le stavo raccontando del mio colloquio con la </a:t>
                      </a:r>
                      <a:r>
                        <a:rPr lang="it-IT" sz="1800" b="0" i="1" kern="1200" dirty="0" err="1" smtClean="0">
                          <a:solidFill>
                            <a:schemeClr val="lt1"/>
                          </a:solidFill>
                          <a:latin typeface="+mn-lt"/>
                          <a:ea typeface="+mn-ea"/>
                          <a:cs typeface="+mn-cs"/>
                        </a:rPr>
                        <a:t>Underwood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Samson</a:t>
                      </a:r>
                      <a:r>
                        <a:rPr lang="it-IT" sz="1800" b="0" i="1" kern="1200" dirty="0" smtClean="0">
                          <a:solidFill>
                            <a:schemeClr val="lt1"/>
                          </a:solidFill>
                          <a:latin typeface="+mn-lt"/>
                          <a:ea typeface="+mn-ea"/>
                          <a:cs typeface="+mn-cs"/>
                        </a:rPr>
                        <a:t>, e di come Jim avesse percepito la mia, come diceva lui, fame.”</a:t>
                      </a:r>
                    </a:p>
                  </a:txBody>
                  <a:tcPr/>
                </a:tc>
              </a:tr>
            </a:tbl>
          </a:graphicData>
        </a:graphic>
      </p:graphicFrame>
      <p:sp>
        <p:nvSpPr>
          <p:cNvPr id="6" name="CasellaDiTesto 5"/>
          <p:cNvSpPr txBox="1"/>
          <p:nvPr/>
        </p:nvSpPr>
        <p:spPr>
          <a:xfrm>
            <a:off x="457200" y="2596911"/>
            <a:ext cx="8229600" cy="2462213"/>
          </a:xfrm>
          <a:prstGeom prst="rect">
            <a:avLst/>
          </a:prstGeom>
          <a:noFill/>
        </p:spPr>
        <p:txBody>
          <a:bodyPr wrap="square" rtlCol="0">
            <a:spAutoFit/>
          </a:bodyPr>
          <a:lstStyle/>
          <a:p>
            <a:r>
              <a:rPr lang="en-GB" sz="1400" dirty="0" smtClean="0"/>
              <a:t>This quotation refers to the policy of Underwood Samson and to the way they evaluated people. Therefore, knowing what Underwood Samson stands for, the sentence reveals to be very important because it conveys what is the characteristic their employees must have.</a:t>
            </a:r>
          </a:p>
          <a:p>
            <a:endParaRPr lang="en-GB" sz="1400" dirty="0" smtClean="0">
              <a:solidFill>
                <a:srgbClr val="000000"/>
              </a:solidFill>
            </a:endParaRPr>
          </a:p>
          <a:p>
            <a:r>
              <a:rPr lang="en-GB" sz="1400" dirty="0" smtClean="0">
                <a:solidFill>
                  <a:srgbClr val="000000"/>
                </a:solidFill>
              </a:rPr>
              <a:t>Analyzing the language, and more in particular, the differences between the two version, the reader can immediately notice that the original version is completely different to its translation in its final part. The English one indeed, points the attention on </a:t>
            </a:r>
            <a:r>
              <a:rPr lang="en-GB" sz="1400" dirty="0" err="1" smtClean="0">
                <a:solidFill>
                  <a:srgbClr val="000000"/>
                </a:solidFill>
              </a:rPr>
              <a:t>Changez</a:t>
            </a:r>
            <a:r>
              <a:rPr lang="en-GB" sz="1400" dirty="0" smtClean="0">
                <a:solidFill>
                  <a:srgbClr val="000000"/>
                </a:solidFill>
              </a:rPr>
              <a:t> and its prerogative of being hungry, while the Italian version instead, focuses more on hunger itself. In this way the Italian version emphasizes more the power of his sentiment but, at the same time, makes </a:t>
            </a:r>
            <a:r>
              <a:rPr lang="en-GB" sz="1400" dirty="0" err="1" smtClean="0">
                <a:solidFill>
                  <a:srgbClr val="000000"/>
                </a:solidFill>
              </a:rPr>
              <a:t>Changez</a:t>
            </a:r>
            <a:r>
              <a:rPr lang="en-GB" sz="1400" dirty="0" smtClean="0">
                <a:solidFill>
                  <a:srgbClr val="000000"/>
                </a:solidFill>
              </a:rPr>
              <a:t> lose part of his connotation due to the fact that him and his sentiment are not as closely bonded as in the original version. So even though the basic meaning remains the same, the translation still added some new elements to the connotation.</a:t>
            </a:r>
            <a:endParaRPr lang="en-GB" sz="1400"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2483509"/>
            <a:ext cx="7772400" cy="1362075"/>
          </a:xfrm>
        </p:spPr>
        <p:txBody>
          <a:bodyPr/>
          <a:lstStyle/>
          <a:p>
            <a:pPr algn="ctr"/>
            <a:r>
              <a:rPr lang="it-IT" dirty="0" smtClean="0"/>
              <a:t>CHAPTER </a:t>
            </a:r>
            <a:r>
              <a:rPr lang="it-IT" dirty="0" err="1" smtClean="0"/>
              <a:t>2</a:t>
            </a:r>
            <a:endParaRPr lang="it-IT" dirty="0"/>
          </a:p>
        </p:txBody>
      </p:sp>
      <p:sp>
        <p:nvSpPr>
          <p:cNvPr id="5" name="Segnaposto testo 4"/>
          <p:cNvSpPr>
            <a:spLocks noGrp="1"/>
          </p:cNvSpPr>
          <p:nvPr>
            <p:ph type="body" idx="1"/>
          </p:nvPr>
        </p:nvSpPr>
        <p:spPr/>
        <p:txBody>
          <a:bodyPr/>
          <a:lstStyle/>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Titolo 33"/>
          <p:cNvSpPr>
            <a:spLocks noGrp="1"/>
          </p:cNvSpPr>
          <p:nvPr>
            <p:ph type="title"/>
          </p:nvPr>
        </p:nvSpPr>
        <p:spPr/>
        <p:txBody>
          <a:bodyPr/>
          <a:lstStyle/>
          <a:p>
            <a:endParaRPr lang="it-IT"/>
          </a:p>
        </p:txBody>
      </p:sp>
      <p:graphicFrame>
        <p:nvGraphicFramePr>
          <p:cNvPr id="5" name="Segnaposto contenuto 4"/>
          <p:cNvGraphicFramePr>
            <a:graphicFrameLocks noGrp="1"/>
          </p:cNvGraphicFramePr>
          <p:nvPr>
            <p:ph idx="1"/>
          </p:nvPr>
        </p:nvGraphicFramePr>
        <p:xfrm>
          <a:off x="457200" y="272166"/>
          <a:ext cx="8229600" cy="2029899"/>
        </p:xfrm>
        <a:graphic>
          <a:graphicData uri="http://schemas.openxmlformats.org/drawingml/2006/table">
            <a:tbl>
              <a:tblPr firstRow="1" bandRow="1">
                <a:tableStyleId>{0660B408-B3CF-4A94-85FC-2B1E0A45F4A2}</a:tableStyleId>
              </a:tblPr>
              <a:tblGrid>
                <a:gridCol w="4114800"/>
                <a:gridCol w="4114800"/>
              </a:tblGrid>
              <a:tr h="2029899">
                <a:tc>
                  <a:txBody>
                    <a:bodyPr/>
                    <a:lstStyle/>
                    <a:p>
                      <a:r>
                        <a:rPr lang="it-IT" sz="1800" b="0" i="1" kern="1200" dirty="0" smtClean="0">
                          <a:solidFill>
                            <a:schemeClr val="lt1"/>
                          </a:solidFill>
                          <a:latin typeface="+mn-lt"/>
                          <a:ea typeface="+mn-ea"/>
                          <a:cs typeface="+mn-cs"/>
                        </a:rPr>
                        <a:t>“</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hair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piled</a:t>
                      </a:r>
                      <a:r>
                        <a:rPr lang="it-IT" sz="1800" b="0" i="1" kern="1200" dirty="0" smtClean="0">
                          <a:solidFill>
                            <a:schemeClr val="lt1"/>
                          </a:solidFill>
                          <a:latin typeface="+mn-lt"/>
                          <a:ea typeface="+mn-ea"/>
                          <a:cs typeface="+mn-cs"/>
                        </a:rPr>
                        <a:t> up </a:t>
                      </a:r>
                      <a:r>
                        <a:rPr lang="it-IT" sz="1800" b="0" i="1" kern="1200" dirty="0" err="1" smtClean="0">
                          <a:solidFill>
                            <a:schemeClr val="lt1"/>
                          </a:solidFill>
                          <a:latin typeface="+mn-lt"/>
                          <a:ea typeface="+mn-ea"/>
                          <a:cs typeface="+mn-cs"/>
                        </a:rPr>
                        <a:t>like</a:t>
                      </a:r>
                      <a:r>
                        <a:rPr lang="it-IT" sz="1800" b="0" i="1" kern="1200" dirty="0" smtClean="0">
                          <a:solidFill>
                            <a:schemeClr val="lt1"/>
                          </a:solidFill>
                          <a:latin typeface="+mn-lt"/>
                          <a:ea typeface="+mn-ea"/>
                          <a:cs typeface="+mn-cs"/>
                        </a:rPr>
                        <a:t> a tiara on </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head, and </a:t>
                      </a:r>
                      <a:r>
                        <a:rPr lang="it-IT" sz="1800" b="0" i="1" kern="1200" dirty="0" err="1" smtClean="0">
                          <a:solidFill>
                            <a:schemeClr val="lt1"/>
                          </a:solidFill>
                          <a:latin typeface="+mn-lt"/>
                          <a:ea typeface="+mn-ea"/>
                          <a:cs typeface="+mn-cs"/>
                        </a:rPr>
                        <a:t>her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navel</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t>
                      </a:r>
                      <a:r>
                        <a:rPr lang="it-IT" sz="1800" b="0" i="1" kern="1200" dirty="0" smtClean="0">
                          <a:solidFill>
                            <a:schemeClr val="lt1"/>
                          </a:solidFill>
                          <a:latin typeface="+mn-lt"/>
                          <a:ea typeface="+mn-ea"/>
                          <a:cs typeface="+mn-cs"/>
                        </a:rPr>
                        <a:t> ah, </a:t>
                      </a:r>
                      <a:r>
                        <a:rPr lang="it-IT" sz="1800" b="0" i="1" kern="1200" dirty="0" err="1" smtClean="0">
                          <a:solidFill>
                            <a:schemeClr val="lt1"/>
                          </a:solidFill>
                          <a:latin typeface="+mn-lt"/>
                          <a:ea typeface="+mn-ea"/>
                          <a:cs typeface="+mn-cs"/>
                        </a:rPr>
                        <a:t>what</a:t>
                      </a:r>
                      <a:r>
                        <a:rPr lang="it-IT" sz="1800" b="0" i="1" kern="1200" dirty="0" smtClean="0">
                          <a:solidFill>
                            <a:schemeClr val="lt1"/>
                          </a:solidFill>
                          <a:latin typeface="+mn-lt"/>
                          <a:ea typeface="+mn-ea"/>
                          <a:cs typeface="+mn-cs"/>
                        </a:rPr>
                        <a:t> a </a:t>
                      </a:r>
                      <a:r>
                        <a:rPr lang="it-IT" sz="1800" b="0" i="1" kern="1200" dirty="0" err="1" smtClean="0">
                          <a:solidFill>
                            <a:schemeClr val="lt1"/>
                          </a:solidFill>
                          <a:latin typeface="+mn-lt"/>
                          <a:ea typeface="+mn-ea"/>
                          <a:cs typeface="+mn-cs"/>
                        </a:rPr>
                        <a:t>navel</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made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firm</a:t>
                      </a:r>
                      <a:r>
                        <a:rPr lang="it-IT" sz="1800" b="0" i="1" kern="1200" dirty="0" smtClean="0">
                          <a:solidFill>
                            <a:schemeClr val="lt1"/>
                          </a:solidFill>
                          <a:latin typeface="+mn-lt"/>
                          <a:ea typeface="+mn-ea"/>
                          <a:cs typeface="+mn-cs"/>
                        </a:rPr>
                        <a:t>, I </a:t>
                      </a:r>
                      <a:r>
                        <a:rPr lang="it-IT" sz="1800" b="0" i="1" kern="1200" dirty="0" err="1" smtClean="0">
                          <a:solidFill>
                            <a:schemeClr val="lt1"/>
                          </a:solidFill>
                          <a:latin typeface="+mn-lt"/>
                          <a:ea typeface="+mn-ea"/>
                          <a:cs typeface="+mn-cs"/>
                        </a:rPr>
                        <a:t>would</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later</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learn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by</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years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tae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kwon</a:t>
                      </a:r>
                      <a:r>
                        <a:rPr lang="it-IT" sz="1800" b="0" i="1" kern="1200" dirty="0" smtClean="0">
                          <a:solidFill>
                            <a:schemeClr val="lt1"/>
                          </a:solidFill>
                          <a:latin typeface="+mn-lt"/>
                          <a:ea typeface="+mn-ea"/>
                          <a:cs typeface="+mn-cs"/>
                        </a:rPr>
                        <a:t> do</a:t>
                      </a:r>
                      <a:r>
                        <a:rPr lang="it-IT" sz="1800" b="0" i="1" kern="1200" baseline="0" dirty="0" smtClean="0">
                          <a:solidFill>
                            <a:schemeClr val="lt1"/>
                          </a:solidFill>
                          <a:latin typeface="+mn-lt"/>
                          <a:ea typeface="+mn-ea"/>
                          <a:cs typeface="+mn-cs"/>
                        </a:rPr>
                        <a:t> </a:t>
                      </a:r>
                      <a:r>
                        <a:rPr lang="it-IT" sz="1800" b="0" i="1" kern="1200" baseline="0" dirty="0" err="1" smtClean="0">
                          <a:solidFill>
                            <a:schemeClr val="lt1"/>
                          </a:solidFill>
                          <a:latin typeface="+mn-lt"/>
                          <a:ea typeface="+mn-ea"/>
                          <a:cs typeface="+mn-cs"/>
                        </a:rPr>
                        <a:t>–</a:t>
                      </a:r>
                      <a:r>
                        <a:rPr lang="it-IT" sz="1800" b="0" i="1" kern="1200" baseline="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was</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visible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beneath</a:t>
                      </a:r>
                      <a:r>
                        <a:rPr lang="it-IT" sz="1800" b="0" i="1" kern="1200" dirty="0" smtClean="0">
                          <a:solidFill>
                            <a:schemeClr val="lt1"/>
                          </a:solidFill>
                          <a:latin typeface="+mn-lt"/>
                          <a:ea typeface="+mn-ea"/>
                          <a:cs typeface="+mn-cs"/>
                        </a:rPr>
                        <a:t> a short T-shirt </a:t>
                      </a:r>
                      <a:r>
                        <a:rPr lang="it-IT" sz="1800" b="0" i="1" kern="1200" dirty="0" err="1" smtClean="0">
                          <a:solidFill>
                            <a:schemeClr val="lt1"/>
                          </a:solidFill>
                          <a:latin typeface="+mn-lt"/>
                          <a:ea typeface="+mn-ea"/>
                          <a:cs typeface="+mn-cs"/>
                        </a:rPr>
                        <a:t>bearing</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an</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image</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of</a:t>
                      </a:r>
                      <a:r>
                        <a:rPr lang="it-IT" sz="1800" b="0" i="1" kern="1200" dirty="0" smtClean="0">
                          <a:solidFill>
                            <a:schemeClr val="lt1"/>
                          </a:solidFill>
                          <a:latin typeface="+mn-lt"/>
                          <a:ea typeface="+mn-ea"/>
                          <a:cs typeface="+mn-cs"/>
                        </a:rPr>
                        <a:t> </a:t>
                      </a:r>
                      <a:r>
                        <a:rPr lang="it-IT" sz="1800" b="0" i="1" kern="1200" dirty="0" err="1" smtClean="0">
                          <a:solidFill>
                            <a:schemeClr val="lt1"/>
                          </a:solidFill>
                          <a:latin typeface="+mn-lt"/>
                          <a:ea typeface="+mn-ea"/>
                          <a:cs typeface="+mn-cs"/>
                        </a:rPr>
                        <a:t>Chairman</a:t>
                      </a:r>
                      <a:r>
                        <a:rPr lang="it-IT" sz="1800" b="0" i="1" kern="1200" dirty="0" smtClean="0">
                          <a:solidFill>
                            <a:schemeClr val="lt1"/>
                          </a:solidFill>
                          <a:latin typeface="+mn-lt"/>
                          <a:ea typeface="+mn-ea"/>
                          <a:cs typeface="+mn-cs"/>
                        </a:rPr>
                        <a:t> Mao.”</a:t>
                      </a:r>
                      <a:endParaRPr lang="it-IT" b="0" i="1" dirty="0"/>
                    </a:p>
                  </a:txBody>
                  <a:tcPr/>
                </a:tc>
                <a:tc>
                  <a:txBody>
                    <a:bodyPr/>
                    <a:lstStyle/>
                    <a:p>
                      <a:r>
                        <a:rPr lang="it-IT" sz="1800" b="0" i="1" kern="1200" dirty="0" smtClean="0">
                          <a:solidFill>
                            <a:schemeClr val="lt1"/>
                          </a:solidFill>
                          <a:latin typeface="+mn-lt"/>
                          <a:ea typeface="+mn-ea"/>
                          <a:cs typeface="+mn-cs"/>
                        </a:rPr>
                        <a:t> “I suoi capelli erano raccolti sulla testa come una tiara, e il suo ombelico, ah, che ombelico! Rassodato, avrei scoperto in seguito, da anni di tae-kwondo, era visibile sotto una corta t-shirt con l’immagine del Presidente Mao.”</a:t>
                      </a:r>
                      <a:endParaRPr lang="it-IT" b="0" i="1" dirty="0"/>
                    </a:p>
                  </a:txBody>
                  <a:tcPr/>
                </a:tc>
              </a:tr>
            </a:tbl>
          </a:graphicData>
        </a:graphic>
      </p:graphicFrame>
      <p:sp>
        <p:nvSpPr>
          <p:cNvPr id="6" name="CasellaDiTesto 5"/>
          <p:cNvSpPr txBox="1"/>
          <p:nvPr/>
        </p:nvSpPr>
        <p:spPr>
          <a:xfrm>
            <a:off x="457200" y="2596911"/>
            <a:ext cx="8229600" cy="3539431"/>
          </a:xfrm>
          <a:prstGeom prst="rect">
            <a:avLst/>
          </a:prstGeom>
          <a:noFill/>
        </p:spPr>
        <p:txBody>
          <a:bodyPr wrap="square" rtlCol="0">
            <a:spAutoFit/>
          </a:bodyPr>
          <a:lstStyle/>
          <a:p>
            <a:r>
              <a:rPr lang="en-GB" sz="1400" dirty="0" smtClean="0"/>
              <a:t>This extract is very relevant because it tells about </a:t>
            </a:r>
            <a:r>
              <a:rPr lang="en-GB" sz="1400" dirty="0" err="1" smtClean="0"/>
              <a:t>Changez</a:t>
            </a:r>
            <a:r>
              <a:rPr lang="en-GB" sz="1400" dirty="0" smtClean="0"/>
              <a:t> first experiences in America and how he was also bearer of some prejudices, that are clearly exemplified in his surprised in noticing Erica’s T-shirt, that was herald of the image of Chairman Mao, a symbol of communism.</a:t>
            </a:r>
          </a:p>
          <a:p>
            <a:endParaRPr lang="en-GB" sz="1400" dirty="0" smtClean="0">
              <a:solidFill>
                <a:srgbClr val="000000"/>
              </a:solidFill>
            </a:endParaRPr>
          </a:p>
          <a:p>
            <a:r>
              <a:rPr lang="en-GB" sz="1400" dirty="0" smtClean="0">
                <a:solidFill>
                  <a:srgbClr val="000000"/>
                </a:solidFill>
              </a:rPr>
              <a:t>On the linguistic side, the reader can, once more, single out the characteristic of the English language to talk through images thanking to the comparison with the Italian language. In the first part indeed, the description of Eric’s hairstyle was conveyed just by the use of the expression “pilled up” which gives a clear visual image of her hair and it’s more effective than its translation. The same can be said about the expression “made firm” and its correspondent translation in Italian. In addition to this though, this time the reader can notice also a big difference in terms of punctuation. The Italian version indeed points out the attention more on the sentiment of wonder and amazement Erica’s navel had on the protagonist, while the original version seems not to give it the same importance, considering it just an additional information. Finally the last and maybe more important difference the reader can observe it’s in the way the two versions describe the T-shirt. The translated version says that the T-shirt simply had the image of Mao on it while the original version says that the “</a:t>
            </a:r>
            <a:r>
              <a:rPr lang="en-GB" sz="1400" i="1" dirty="0" smtClean="0">
                <a:solidFill>
                  <a:srgbClr val="000000"/>
                </a:solidFill>
              </a:rPr>
              <a:t>T-shirt (was) bearing an image “ </a:t>
            </a:r>
            <a:r>
              <a:rPr lang="en-GB" sz="1400" dirty="0" smtClean="0">
                <a:solidFill>
                  <a:srgbClr val="000000"/>
                </a:solidFill>
              </a:rPr>
              <a:t>suggesting that it may bring also a message, an ideology. So the connotation of the original version is deeper and doesn’t </a:t>
            </a:r>
            <a:r>
              <a:rPr lang="en-GB" sz="1400" smtClean="0">
                <a:solidFill>
                  <a:srgbClr val="000000"/>
                </a:solidFill>
              </a:rPr>
              <a:t>stop just </a:t>
            </a:r>
            <a:r>
              <a:rPr lang="en-GB" sz="1400" dirty="0" smtClean="0">
                <a:solidFill>
                  <a:srgbClr val="000000"/>
                </a:solidFill>
              </a:rPr>
              <a:t>at the denotative level. </a:t>
            </a:r>
            <a:endParaRPr lang="en-GB" sz="1400" dirty="0">
              <a:solidFill>
                <a:srgbClr val="000000"/>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1121</TotalTime>
  <Words>10857</Words>
  <Application>Microsoft Macintosh PowerPoint</Application>
  <PresentationFormat>Presentazione su schermo (4:3)</PresentationFormat>
  <Paragraphs>202</Paragraphs>
  <Slides>49</Slides>
  <Notes>0</Notes>
  <HiddenSlides>0</HiddenSlides>
  <MMClips>0</MMClips>
  <ScaleCrop>false</ScaleCrop>
  <HeadingPairs>
    <vt:vector size="4" baseType="variant">
      <vt:variant>
        <vt:lpstr>Modello struttura</vt:lpstr>
      </vt:variant>
      <vt:variant>
        <vt:i4>1</vt:i4>
      </vt:variant>
      <vt:variant>
        <vt:lpstr>Titoli diapositive</vt:lpstr>
      </vt:variant>
      <vt:variant>
        <vt:i4>49</vt:i4>
      </vt:variant>
    </vt:vector>
  </HeadingPairs>
  <TitlesOfParts>
    <vt:vector size="50" baseType="lpstr">
      <vt:lpstr>Tema di Office</vt:lpstr>
      <vt:lpstr>Moshin Hamid – The Reluctant Fundamentalist </vt:lpstr>
      <vt:lpstr>CHAPTER 1</vt:lpstr>
      <vt:lpstr>Diapositiva 3</vt:lpstr>
      <vt:lpstr>Diapositiva 4</vt:lpstr>
      <vt:lpstr>Diapositiva 5</vt:lpstr>
      <vt:lpstr>Diapositiva 6</vt:lpstr>
      <vt:lpstr>Diapositiva 7</vt:lpstr>
      <vt:lpstr>CHAPTER 2</vt:lpstr>
      <vt:lpstr>Diapositiva 9</vt:lpstr>
      <vt:lpstr>Diapositiva 10</vt:lpstr>
      <vt:lpstr>“</vt:lpstr>
      <vt:lpstr>Diapositiva 12</vt:lpstr>
      <vt:lpstr>Diapositiva 13</vt:lpstr>
      <vt:lpstr>CHAPTER 3</vt:lpstr>
      <vt:lpstr>Diapositiva 15</vt:lpstr>
      <vt:lpstr>Diapositiva 16</vt:lpstr>
      <vt:lpstr>Diapositiva 17</vt:lpstr>
      <vt:lpstr>Diapositiva 18</vt:lpstr>
      <vt:lpstr>Diapositiva 19</vt:lpstr>
      <vt:lpstr>CHAPTER 4</vt:lpstr>
      <vt:lpstr>Diapositiva 21</vt:lpstr>
      <vt:lpstr>!</vt:lpstr>
      <vt:lpstr>Diapositiva 23</vt:lpstr>
      <vt:lpstr>Diapositiva 24</vt:lpstr>
      <vt:lpstr>Diapositiva 25</vt:lpstr>
      <vt:lpstr>CHAPTER 5</vt:lpstr>
      <vt:lpstr>Diapositiva 27</vt:lpstr>
      <vt:lpstr>.</vt:lpstr>
      <vt:lpstr>a</vt:lpstr>
      <vt:lpstr>Diapositiva 30</vt:lpstr>
      <vt:lpstr>Diapositiva 31</vt:lpstr>
      <vt:lpstr>CHAPTER 6</vt:lpstr>
      <vt:lpstr>Diapositiva 33</vt:lpstr>
      <vt:lpstr>Diapositiva 34</vt:lpstr>
      <vt:lpstr>Diapositiva 35</vt:lpstr>
      <vt:lpstr>Diapositiva 36</vt:lpstr>
      <vt:lpstr>Diapositiva 37</vt:lpstr>
      <vt:lpstr>CHAPTER 7</vt:lpstr>
      <vt:lpstr>Diapositiva 39</vt:lpstr>
      <vt:lpstr>Diapositiva 40</vt:lpstr>
      <vt:lpstr>Diapositiva 41</vt:lpstr>
      <vt:lpstr>Diapositiva 42</vt:lpstr>
      <vt:lpstr>“</vt:lpstr>
      <vt:lpstr>CHAPTER 8</vt:lpstr>
      <vt:lpstr>“</vt:lpstr>
      <vt:lpstr>“</vt:lpstr>
      <vt:lpstr>“</vt:lpstr>
      <vt:lpstr>“</vt:lpstr>
      <vt:lpst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Moshin Hamid – The Reluctant Fundamentalist </dc:title>
  <dc:creator>Leonardo Santini</dc:creator>
  <cp:lastModifiedBy>Leonardo Santini</cp:lastModifiedBy>
  <cp:revision>16</cp:revision>
  <dcterms:created xsi:type="dcterms:W3CDTF">2014-11-10T14:48:53Z</dcterms:created>
  <dcterms:modified xsi:type="dcterms:W3CDTF">2014-11-10T15:49:38Z</dcterms:modified>
</cp:coreProperties>
</file>