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F10E02-E9EE-473B-A632-CC0F44CD3B06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953F6BD-1AAF-4A29-BADC-9E813D236406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1890 - 1930</a:t>
            </a:r>
            <a:endParaRPr lang="it-IT" sz="3200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 </a:t>
            </a:r>
            <a:r>
              <a:rPr lang="it-IT" dirty="0"/>
              <a:t/>
            </a:r>
            <a:br>
              <a:rPr lang="it-IT" dirty="0"/>
            </a:br>
            <a:r>
              <a:rPr lang="en-GB" b="1" dirty="0"/>
              <a:t>THE MODERN AGE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Doubts and fears about society and man’s place in the Universe were confirmed;</a:t>
            </a:r>
          </a:p>
          <a:p>
            <a:r>
              <a:rPr lang="en-US" dirty="0" smtClean="0"/>
              <a:t>Optimistic hopes were disappointed.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Traditional </a:t>
            </a:r>
            <a:r>
              <a:rPr lang="en-US" dirty="0" smtClean="0"/>
              <a:t>values were demolished by new theories:</a:t>
            </a:r>
          </a:p>
          <a:p>
            <a:endParaRPr lang="it-IT" dirty="0" smtClean="0"/>
          </a:p>
          <a:p>
            <a:r>
              <a:rPr lang="en-GB" dirty="0" smtClean="0"/>
              <a:t>Euclidean </a:t>
            </a:r>
            <a:r>
              <a:rPr lang="en-GB" dirty="0" smtClean="0"/>
              <a:t>geometry and Newtonian physics were shown to rest on false assumptions Albert Einstein’s General Theory of </a:t>
            </a:r>
            <a:r>
              <a:rPr lang="en-GB" dirty="0" smtClean="0"/>
              <a:t>Relativity;</a:t>
            </a:r>
            <a:endParaRPr lang="en-GB" dirty="0" smtClean="0"/>
          </a:p>
          <a:p>
            <a:r>
              <a:rPr lang="en-GB" dirty="0" smtClean="0"/>
              <a:t>Bergson </a:t>
            </a:r>
            <a:r>
              <a:rPr lang="en-GB" dirty="0" smtClean="0"/>
              <a:t>and </a:t>
            </a:r>
            <a:r>
              <a:rPr lang="en-GB" dirty="0" smtClean="0"/>
              <a:t>James </a:t>
            </a:r>
            <a:r>
              <a:rPr lang="en-GB" dirty="0" smtClean="0"/>
              <a:t>rejected conventional ideas of </a:t>
            </a:r>
            <a:r>
              <a:rPr lang="en-GB" dirty="0" smtClean="0"/>
              <a:t>time;</a:t>
            </a:r>
          </a:p>
          <a:p>
            <a:r>
              <a:rPr lang="en-GB" dirty="0" smtClean="0"/>
              <a:t>Freud understood the </a:t>
            </a:r>
            <a:r>
              <a:rPr lang="en-GB" dirty="0" smtClean="0"/>
              <a:t>importance of the irrational in determining people’s actions </a:t>
            </a:r>
            <a:r>
              <a:rPr lang="en-GB" dirty="0" smtClean="0"/>
              <a:t>.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epochal change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1870’s and 1880’s – economic depression;</a:t>
            </a:r>
          </a:p>
          <a:p>
            <a:r>
              <a:rPr lang="en-US" dirty="0" smtClean="0"/>
              <a:t>By 1890 – successful modernization          international competition;</a:t>
            </a:r>
          </a:p>
          <a:p>
            <a:r>
              <a:rPr lang="en-US" dirty="0" smtClean="0"/>
              <a:t>Competition for trade routes            </a:t>
            </a:r>
            <a:r>
              <a:rPr lang="en-US" dirty="0" err="1" smtClean="0"/>
              <a:t>athmosphere</a:t>
            </a:r>
            <a:r>
              <a:rPr lang="en-US" dirty="0" smtClean="0"/>
              <a:t> of tension           defensive alliances             First World War (1914).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features</a:t>
            </a:r>
            <a:endParaRPr lang="en-US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5940152" y="2276872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5004048" y="3140968"/>
            <a:ext cx="72008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1979712" y="3501008"/>
            <a:ext cx="72008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5508104" y="3501008"/>
            <a:ext cx="72008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Economic </a:t>
            </a:r>
            <a:r>
              <a:rPr lang="en-GB" dirty="0" smtClean="0"/>
              <a:t>depression:</a:t>
            </a:r>
          </a:p>
          <a:p>
            <a:r>
              <a:rPr lang="en-GB" dirty="0" smtClean="0"/>
              <a:t>Caused serious </a:t>
            </a:r>
            <a:r>
              <a:rPr lang="en-GB" dirty="0"/>
              <a:t>unemployment among the working </a:t>
            </a:r>
            <a:r>
              <a:rPr lang="en-GB" dirty="0" smtClean="0"/>
              <a:t>class;</a:t>
            </a:r>
          </a:p>
          <a:p>
            <a:r>
              <a:rPr lang="en-GB" dirty="0" smtClean="0"/>
              <a:t>Showed </a:t>
            </a:r>
            <a:r>
              <a:rPr lang="en-GB" dirty="0"/>
              <a:t>that “laissez-fair” would not necessarily produce benefits for everyone or serve the public </a:t>
            </a:r>
            <a:r>
              <a:rPr lang="en-GB" dirty="0" smtClean="0"/>
              <a:t>good.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1870’s and 1880’s – Economic Depression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Government’s control </a:t>
            </a:r>
            <a:r>
              <a:rPr lang="en-GB" dirty="0"/>
              <a:t>of the </a:t>
            </a:r>
            <a:r>
              <a:rPr lang="en-GB" dirty="0" smtClean="0"/>
              <a:t>economy;</a:t>
            </a:r>
          </a:p>
          <a:p>
            <a:r>
              <a:rPr lang="en-GB" dirty="0" smtClean="0"/>
              <a:t>State’s responsibilities </a:t>
            </a:r>
            <a:r>
              <a:rPr lang="en-GB" dirty="0"/>
              <a:t>in looking </a:t>
            </a:r>
            <a:r>
              <a:rPr lang="en-GB" dirty="0" smtClean="0"/>
              <a:t>after poorer citizens               </a:t>
            </a:r>
            <a:r>
              <a:rPr lang="en-GB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jhgkk</a:t>
            </a: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     </a:t>
            </a:r>
            <a:r>
              <a:rPr lang="en-GB" dirty="0" smtClean="0"/>
              <a:t>basis </a:t>
            </a:r>
            <a:r>
              <a:rPr lang="en-GB" dirty="0"/>
              <a:t>of the modern Welfare State </a:t>
            </a:r>
            <a:r>
              <a:rPr lang="en-GB" dirty="0" smtClean="0"/>
              <a:t>(insurance </a:t>
            </a:r>
            <a:r>
              <a:rPr lang="en-GB" dirty="0"/>
              <a:t>for old-age pensions, unemployment pay and medical </a:t>
            </a:r>
            <a:r>
              <a:rPr lang="en-GB" dirty="0" smtClean="0"/>
              <a:t>treatment); </a:t>
            </a:r>
          </a:p>
          <a:p>
            <a:r>
              <a:rPr lang="en-GB" dirty="0" smtClean="0"/>
              <a:t>Marxism’s rise             it </a:t>
            </a:r>
            <a:r>
              <a:rPr lang="en-GB" dirty="0"/>
              <a:t>offered an optimistic secure view of the future to a generation which had lost faith in the traditional virtues of liberalism and democracy.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crisis’ consequences</a:t>
            </a:r>
            <a:endParaRPr lang="en-US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2987824" y="3933056"/>
            <a:ext cx="72008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>
            <a:off x="971600" y="2636912"/>
            <a:ext cx="864096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Turning point of the history of the world;</a:t>
            </a:r>
          </a:p>
          <a:p>
            <a:r>
              <a:rPr lang="en-US" dirty="0" smtClean="0"/>
              <a:t>It shocked a whole generation; </a:t>
            </a:r>
          </a:p>
          <a:p>
            <a:r>
              <a:rPr lang="en-US" dirty="0" smtClean="0"/>
              <a:t>It made many people lose their faith in liberal democracy, capitalism and the Victorian idea of progress;</a:t>
            </a:r>
          </a:p>
          <a:p>
            <a:r>
              <a:rPr lang="en-US" dirty="0" smtClean="0"/>
              <a:t>End of </a:t>
            </a:r>
            <a:r>
              <a:rPr lang="en-US" dirty="0"/>
              <a:t>E</a:t>
            </a:r>
            <a:r>
              <a:rPr lang="en-US" dirty="0" smtClean="0"/>
              <a:t>uropean domination of the world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First World War (1914-1918)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The fear </a:t>
            </a:r>
            <a:r>
              <a:rPr lang="en-GB" dirty="0"/>
              <a:t>that had afflicted the </a:t>
            </a:r>
            <a:r>
              <a:rPr lang="en-GB" dirty="0" smtClean="0"/>
              <a:t>Victorians was religious: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were afraid that man was only a superior animal, isolated in an indifferent mechanical universe, living a life without a meaning and without </a:t>
            </a:r>
            <a:r>
              <a:rPr lang="en-GB" dirty="0" smtClean="0"/>
              <a:t>God;</a:t>
            </a:r>
            <a:endParaRPr lang="it-IT" dirty="0"/>
          </a:p>
          <a:p>
            <a:r>
              <a:rPr lang="en-GB" dirty="0" smtClean="0"/>
              <a:t>Sense of </a:t>
            </a:r>
            <a:r>
              <a:rPr lang="en-GB" dirty="0"/>
              <a:t>man’s </a:t>
            </a:r>
            <a:r>
              <a:rPr lang="en-GB" dirty="0" smtClean="0"/>
              <a:t>isolation in </a:t>
            </a:r>
            <a:r>
              <a:rPr lang="en-GB" dirty="0"/>
              <a:t>a world which did not seem to obey any divine </a:t>
            </a:r>
            <a:r>
              <a:rPr lang="en-GB" dirty="0" smtClean="0"/>
              <a:t>principles;</a:t>
            </a:r>
          </a:p>
          <a:p>
            <a:r>
              <a:rPr lang="en-GB" dirty="0" smtClean="0"/>
              <a:t>The </a:t>
            </a:r>
            <a:r>
              <a:rPr lang="en-GB" dirty="0"/>
              <a:t>only sure point of reference that any individual had was himself, either in a limited personal relationship with God or </a:t>
            </a:r>
            <a:r>
              <a:rPr lang="en-GB" dirty="0" smtClean="0"/>
              <a:t>alone</a:t>
            </a:r>
            <a:r>
              <a:rPr lang="en-GB" dirty="0"/>
              <a:t>;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was for him to decide what was right and wrong and to act accordingly.  </a:t>
            </a:r>
            <a:endParaRPr lang="it-IT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Victorian</a:t>
            </a:r>
            <a:r>
              <a:rPr lang="it-IT" dirty="0" smtClean="0"/>
              <a:t>’s </a:t>
            </a:r>
            <a:r>
              <a:rPr lang="it-IT" dirty="0" err="1" smtClean="0"/>
              <a:t>feelings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    The sense of isolation is clear in the works of writers of the period, but it produced different responses in different cases: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T. Hardy and J. Conrad were pessimists;</a:t>
            </a:r>
          </a:p>
          <a:p>
            <a:r>
              <a:rPr lang="en-GB" dirty="0" smtClean="0"/>
              <a:t>V. Woolf, D. H. Lawrence and E. M.  Forster found in personal relationship and human core a substitute for the divine love which man had lost;</a:t>
            </a:r>
          </a:p>
          <a:p>
            <a:r>
              <a:rPr lang="en-GB" dirty="0" err="1" smtClean="0"/>
              <a:t>Hilaire</a:t>
            </a:r>
            <a:r>
              <a:rPr lang="en-GB" dirty="0" smtClean="0"/>
              <a:t> Belloc, G. K. Chesterton and T. S. Eliot ignored their rational doubts and became Christians; </a:t>
            </a:r>
          </a:p>
          <a:p>
            <a:r>
              <a:rPr lang="en-GB" dirty="0" smtClean="0"/>
              <a:t>G. B. Show and H. G. Wells found purpose and direction in trying to improve society.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Novel</a:t>
            </a:r>
            <a:r>
              <a:rPr lang="it-IT" dirty="0" smtClean="0"/>
              <a:t> in the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Age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None/>
            </a:pPr>
            <a:r>
              <a:rPr lang="en-GB" dirty="0" smtClean="0"/>
              <a:t>   No set </a:t>
            </a:r>
            <a:r>
              <a:rPr lang="en-GB" dirty="0"/>
              <a:t>of </a:t>
            </a:r>
            <a:r>
              <a:rPr lang="en-GB" dirty="0" smtClean="0"/>
              <a:t>values to </a:t>
            </a:r>
            <a:r>
              <a:rPr lang="en-GB" dirty="0"/>
              <a:t>which writers </a:t>
            </a:r>
            <a:r>
              <a:rPr lang="en-GB" dirty="0" smtClean="0"/>
              <a:t>could confidently </a:t>
            </a:r>
            <a:r>
              <a:rPr lang="en-GB" dirty="0"/>
              <a:t>refer to </a:t>
            </a:r>
            <a:r>
              <a:rPr lang="en-GB" dirty="0" smtClean="0"/>
              <a:t>and consequently: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T</a:t>
            </a:r>
            <a:r>
              <a:rPr lang="en-GB" dirty="0" smtClean="0"/>
              <a:t>hey </a:t>
            </a:r>
            <a:r>
              <a:rPr lang="en-GB" dirty="0"/>
              <a:t>left their characters to speak for </a:t>
            </a:r>
            <a:r>
              <a:rPr lang="en-GB" dirty="0" smtClean="0"/>
              <a:t>themselves, </a:t>
            </a:r>
            <a:r>
              <a:rPr lang="en-GB" dirty="0"/>
              <a:t>without interviewing to </a:t>
            </a:r>
            <a:r>
              <a:rPr lang="en-GB" dirty="0" smtClean="0"/>
              <a:t>offer an </a:t>
            </a:r>
            <a:r>
              <a:rPr lang="en-GB" dirty="0"/>
              <a:t>alternative point of </a:t>
            </a:r>
            <a:r>
              <a:rPr lang="en-GB" dirty="0" smtClean="0"/>
              <a:t>view</a:t>
            </a:r>
            <a:r>
              <a:rPr lang="en-GB" dirty="0"/>
              <a:t>;</a:t>
            </a:r>
            <a:endParaRPr lang="it-IT" dirty="0"/>
          </a:p>
          <a:p>
            <a:r>
              <a:rPr lang="en-GB" dirty="0" smtClean="0"/>
              <a:t>Moral </a:t>
            </a:r>
            <a:r>
              <a:rPr lang="en-GB" dirty="0"/>
              <a:t>criticism and humorous observation on the part of the another, are completely absent in the </a:t>
            </a:r>
            <a:r>
              <a:rPr lang="en-GB" dirty="0" smtClean="0"/>
              <a:t>novels.</a:t>
            </a:r>
            <a:endParaRPr lang="it-IT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Novel</a:t>
            </a:r>
            <a:r>
              <a:rPr lang="it-IT" dirty="0" smtClean="0"/>
              <a:t> in the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Age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132</TotalTime>
  <Words>522</Words>
  <Application>Microsoft Office PowerPoint</Application>
  <PresentationFormat>Presentazione su schermo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Carta</vt:lpstr>
      <vt:lpstr>  THE MODERN AGE  </vt:lpstr>
      <vt:lpstr>An epochal change</vt:lpstr>
      <vt:lpstr>Historical features</vt:lpstr>
      <vt:lpstr>1870’s and 1880’s – Economic Depression</vt:lpstr>
      <vt:lpstr>Economic crisis’ consequences</vt:lpstr>
      <vt:lpstr>The First World War (1914-1918)</vt:lpstr>
      <vt:lpstr>Victorian’s feelings</vt:lpstr>
      <vt:lpstr>Novel in the Modern Age</vt:lpstr>
      <vt:lpstr>Novel in the Modern 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 1890 - 1930</dc:title>
  <dc:creator>matteo</dc:creator>
  <cp:lastModifiedBy>matteo</cp:lastModifiedBy>
  <cp:revision>21</cp:revision>
  <dcterms:created xsi:type="dcterms:W3CDTF">2015-04-13T14:56:48Z</dcterms:created>
  <dcterms:modified xsi:type="dcterms:W3CDTF">2015-04-13T17:09:15Z</dcterms:modified>
</cp:coreProperties>
</file>