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7"/>
  </p:notesMasterIdLst>
  <p:sldIdLst>
    <p:sldId id="256" r:id="rId2"/>
    <p:sldId id="267" r:id="rId3"/>
    <p:sldId id="257" r:id="rId4"/>
    <p:sldId id="261" r:id="rId5"/>
    <p:sldId id="269" r:id="rId6"/>
    <p:sldId id="262" r:id="rId7"/>
    <p:sldId id="263" r:id="rId8"/>
    <p:sldId id="264" r:id="rId9"/>
    <p:sldId id="273" r:id="rId10"/>
    <p:sldId id="274" r:id="rId11"/>
    <p:sldId id="258" r:id="rId12"/>
    <p:sldId id="268" r:id="rId13"/>
    <p:sldId id="271" r:id="rId14"/>
    <p:sldId id="266" r:id="rId15"/>
    <p:sldId id="260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5" autoAdjust="0"/>
    <p:restoredTop sz="94660"/>
  </p:normalViewPr>
  <p:slideViewPr>
    <p:cSldViewPr>
      <p:cViewPr>
        <p:scale>
          <a:sx n="50" d="100"/>
          <a:sy n="50" d="100"/>
        </p:scale>
        <p:origin x="-9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B1F24-4409-463C-8057-F1C4333EAB84}" type="datetimeFigureOut">
              <a:rPr lang="it-IT" smtClean="0"/>
              <a:pPr/>
              <a:t>17/11/2014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A6393-6705-4EB6-8B07-789F0A5C410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4665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A6393-6705-4EB6-8B07-789F0A5C4108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5242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tangolo 23"/>
          <p:cNvSpPr/>
          <p:nvPr userDrawn="1"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tangolo 24"/>
          <p:cNvSpPr/>
          <p:nvPr userDrawn="1"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tangolo 25"/>
          <p:cNvSpPr/>
          <p:nvPr userDrawn="1"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tango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tangolo arrotondato 29"/>
          <p:cNvSpPr/>
          <p:nvPr userDrawn="1"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tangolo arrotondat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 userDrawn="1"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 userDrawn="1"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3E8D3C4-405D-4BC6-ADF8-68DAD671C6C0}" type="datetime1">
              <a:rPr lang="it-IT" smtClean="0"/>
              <a:pPr/>
              <a:t>17/11/2014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9BA9988-026E-46F6-83E2-B5391EF345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B192C-DBCA-475A-8AA0-0DC0D4CA3052}" type="datetime1">
              <a:rPr lang="it-IT" smtClean="0"/>
              <a:pPr/>
              <a:t>17/11/2014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E0A7-23E3-474C-AAC5-9972FBD3F920}" type="datetime1">
              <a:rPr lang="it-IT" smtClean="0"/>
              <a:pPr/>
              <a:t>17/11/2014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844824"/>
            <a:ext cx="8496944" cy="4325112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dirty="0" smtClean="0"/>
              <a:t>Terzo livello</a:t>
            </a:r>
          </a:p>
          <a:p>
            <a:pPr lvl="3" eaLnBrk="1" latinLnBrk="0" hangingPunct="1"/>
            <a:r>
              <a:rPr lang="it-IT" dirty="0" smtClean="0"/>
              <a:t>Quarto livello</a:t>
            </a:r>
          </a:p>
          <a:p>
            <a:pPr lvl="4" eaLnBrk="1" latinLnBrk="0" hangingPunct="1"/>
            <a:r>
              <a:rPr lang="it-IT" dirty="0" smtClean="0"/>
              <a:t>Quinto livello</a:t>
            </a:r>
            <a:endParaRPr kumimoji="0"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429E-FD5A-4640-9790-0D662E1F9CD5}" type="datetime1">
              <a:rPr lang="it-IT" smtClean="0"/>
              <a:pPr/>
              <a:t>17/11/2014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99BA9988-026E-46F6-83E2-B5391EF3455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518D0-F3F0-444B-A2CA-29C82B918EEB}" type="datetime1">
              <a:rPr lang="it-IT" smtClean="0"/>
              <a:pPr/>
              <a:t>17/11/2014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>
                <a:latin typeface="Calibri" pitchFamily="34" charset="0"/>
              </a:defRPr>
            </a:lvl1pPr>
            <a:lvl2pPr>
              <a:defRPr sz="19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dirty="0" smtClean="0"/>
              <a:t>Terzo livello</a:t>
            </a:r>
          </a:p>
          <a:p>
            <a:pPr lvl="3" eaLnBrk="1" latinLnBrk="0" hangingPunct="1"/>
            <a:r>
              <a:rPr lang="it-IT" dirty="0" smtClean="0"/>
              <a:t>Quarto livello</a:t>
            </a:r>
          </a:p>
          <a:p>
            <a:pPr lvl="4" eaLnBrk="1" latinLnBrk="0" hangingPunct="1"/>
            <a:r>
              <a:rPr lang="it-IT" dirty="0" smtClean="0"/>
              <a:t>Quinto livello</a:t>
            </a:r>
            <a:endParaRPr kumimoji="0"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>
                <a:latin typeface="Calibri" pitchFamily="34" charset="0"/>
              </a:defRPr>
            </a:lvl1pPr>
            <a:lvl2pPr>
              <a:defRPr sz="19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394B-C431-4093-B918-0736195F880D}" type="datetime1">
              <a:rPr lang="it-IT" smtClean="0"/>
              <a:pPr/>
              <a:t>17/11/2014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846984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  <a:latin typeface="Calibri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  <a:latin typeface="Calibri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32E2001-FF44-44CF-AAD0-4EC04EE71039}" type="datetime1">
              <a:rPr lang="it-IT" smtClean="0"/>
              <a:pPr/>
              <a:t>17/11/2014</a:t>
            </a:fld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9BA9988-026E-46F6-83E2-B5391EF3455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C27948B-7606-4175-B3C8-370DE0B27511}" type="datetime1">
              <a:rPr lang="it-IT" smtClean="0"/>
              <a:pPr/>
              <a:t>17/11/2014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9BA9988-026E-46F6-83E2-B5391EF345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A1D3-D1C6-4213-93BD-393DF92EE9FC}" type="datetime1">
              <a:rPr lang="it-IT" smtClean="0"/>
              <a:pPr/>
              <a:t>17/11/2014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3727-3EC1-4BFA-A5E8-E39CD50E13DD}" type="datetime1">
              <a:rPr lang="it-IT" smtClean="0"/>
              <a:pPr/>
              <a:t>17/11/2014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870C-19CA-4DCF-B9D3-4A2D6DC552FB}" type="datetime1">
              <a:rPr lang="it-IT" smtClean="0"/>
              <a:pPr/>
              <a:t>17/11/2014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tango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tango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tangolo arrotondat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tangolo arrotondat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tango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tango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tango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tango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tango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D26B96F-E814-4A75-A867-DA7A376EE3AF}" type="datetime1">
              <a:rPr lang="it-IT" smtClean="0"/>
              <a:pPr/>
              <a:t>17/11/2014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9BA9988-026E-46F6-83E2-B5391EF3455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42900" y="2276872"/>
            <a:ext cx="8458200" cy="1470025"/>
          </a:xfrm>
        </p:spPr>
        <p:txBody>
          <a:bodyPr>
            <a:normAutofit/>
          </a:bodyPr>
          <a:lstStyle/>
          <a:p>
            <a:pPr algn="ctr"/>
            <a:r>
              <a:rPr lang="it-IT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Islam: </a:t>
            </a:r>
            <a:r>
              <a:rPr lang="it-IT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sources</a:t>
            </a:r>
            <a:r>
              <a:rPr lang="it-IT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it-IT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schools</a:t>
            </a:r>
            <a:r>
              <a:rPr lang="it-IT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it-IT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of</a:t>
            </a:r>
            <a:r>
              <a:rPr lang="it-IT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it-IT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law</a:t>
            </a:r>
            <a:endParaRPr lang="it-IT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7200" y="4487700"/>
            <a:ext cx="4546848" cy="1752600"/>
          </a:xfrm>
        </p:spPr>
        <p:txBody>
          <a:bodyPr>
            <a:normAutofit lnSpcReduction="10000"/>
          </a:bodyPr>
          <a:lstStyle/>
          <a:p>
            <a:r>
              <a:rPr lang="it-IT" sz="1800" b="1" dirty="0" smtClean="0">
                <a:latin typeface="Calibri" pitchFamily="34" charset="0"/>
              </a:rPr>
              <a:t>Liceo Scientifico “A. Einstein”</a:t>
            </a:r>
          </a:p>
          <a:p>
            <a:r>
              <a:rPr lang="it-IT" sz="1800" b="1" dirty="0" err="1" smtClean="0"/>
              <a:t>Year</a:t>
            </a:r>
            <a:r>
              <a:rPr lang="it-IT" sz="1800" b="1" dirty="0" smtClean="0">
                <a:latin typeface="Calibri" pitchFamily="34" charset="0"/>
              </a:rPr>
              <a:t>: </a:t>
            </a:r>
            <a:r>
              <a:rPr lang="it-IT" sz="1800" dirty="0" smtClean="0">
                <a:latin typeface="Calibri" pitchFamily="34" charset="0"/>
              </a:rPr>
              <a:t>2014 / 2015</a:t>
            </a:r>
          </a:p>
          <a:p>
            <a:r>
              <a:rPr lang="it-IT" sz="1800" b="1" dirty="0" smtClean="0">
                <a:latin typeface="Calibri" pitchFamily="34" charset="0"/>
              </a:rPr>
              <a:t>Class: </a:t>
            </a:r>
            <a:r>
              <a:rPr lang="it-IT" sz="1800" dirty="0" smtClean="0">
                <a:latin typeface="Calibri" pitchFamily="34" charset="0"/>
              </a:rPr>
              <a:t>5 ALS</a:t>
            </a:r>
          </a:p>
          <a:p>
            <a:r>
              <a:rPr lang="it-IT" sz="1800" b="1" dirty="0" smtClean="0"/>
              <a:t>Work Group</a:t>
            </a:r>
            <a:r>
              <a:rPr lang="it-IT" sz="1800" b="1" dirty="0" smtClean="0">
                <a:latin typeface="Calibri" pitchFamily="34" charset="0"/>
              </a:rPr>
              <a:t>: </a:t>
            </a:r>
            <a:r>
              <a:rPr lang="it-IT" sz="1800" dirty="0" smtClean="0">
                <a:latin typeface="Calibri" pitchFamily="34" charset="0"/>
              </a:rPr>
              <a:t>Bianchin Ilaria, Pavoni Francesco, Puppo Simone, </a:t>
            </a:r>
            <a:r>
              <a:rPr lang="it-IT" sz="1800" dirty="0" err="1" smtClean="0">
                <a:latin typeface="Calibri" pitchFamily="34" charset="0"/>
              </a:rPr>
              <a:t>Scarpin</a:t>
            </a:r>
            <a:r>
              <a:rPr lang="it-IT" sz="1800" dirty="0" smtClean="0">
                <a:latin typeface="Calibri" pitchFamily="34" charset="0"/>
              </a:rPr>
              <a:t> Cosetta, Scuz Selene, Vitale Elisa</a:t>
            </a:r>
            <a:endParaRPr lang="it-IT" sz="1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it-IT" dirty="0" smtClean="0"/>
              <a:t>5.</a:t>
            </a:r>
            <a:r>
              <a:rPr lang="it-IT" i="1" dirty="0" smtClean="0"/>
              <a:t>Urf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err="1" smtClean="0"/>
              <a:t>Application</a:t>
            </a:r>
            <a:r>
              <a:rPr lang="it-IT" b="1" dirty="0" smtClean="0"/>
              <a:t>:</a:t>
            </a:r>
          </a:p>
          <a:p>
            <a:pPr lvl="1"/>
            <a:r>
              <a:rPr lang="it-IT" dirty="0" err="1" smtClean="0"/>
              <a:t>Recent</a:t>
            </a:r>
            <a:r>
              <a:rPr lang="it-IT" dirty="0" smtClean="0"/>
              <a:t> </a:t>
            </a:r>
            <a:r>
              <a:rPr lang="it-IT" dirty="0" err="1" smtClean="0"/>
              <a:t>pratices</a:t>
            </a:r>
            <a:r>
              <a:rPr lang="it-IT" dirty="0" smtClean="0"/>
              <a:t> </a:t>
            </a: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accepted</a:t>
            </a:r>
            <a:r>
              <a:rPr lang="it-IT" dirty="0" smtClean="0"/>
              <a:t> </a:t>
            </a:r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correct</a:t>
            </a:r>
            <a:r>
              <a:rPr lang="it-IT" dirty="0" smtClean="0"/>
              <a:t>/right </a:t>
            </a:r>
            <a:r>
              <a:rPr lang="it-IT" dirty="0" err="1" smtClean="0"/>
              <a:t>for</a:t>
            </a:r>
            <a:r>
              <a:rPr lang="it-IT" dirty="0" smtClean="0"/>
              <a:t> the </a:t>
            </a:r>
            <a:r>
              <a:rPr lang="it-IT" dirty="0" err="1" smtClean="0"/>
              <a:t>population</a:t>
            </a:r>
            <a:r>
              <a:rPr lang="it-IT" dirty="0" smtClean="0"/>
              <a:t> (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 err="1" smtClean="0"/>
              <a:t>correct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Allah)</a:t>
            </a:r>
            <a:endParaRPr lang="it-IT" dirty="0"/>
          </a:p>
          <a:p>
            <a:pPr lvl="1"/>
            <a:r>
              <a:rPr lang="it-IT" dirty="0" err="1" smtClean="0"/>
              <a:t>Consequences</a:t>
            </a:r>
            <a:r>
              <a:rPr lang="it-IT" dirty="0" smtClean="0"/>
              <a:t>: </a:t>
            </a:r>
            <a:r>
              <a:rPr lang="it-IT" dirty="0" err="1" smtClean="0"/>
              <a:t>possible</a:t>
            </a:r>
            <a:r>
              <a:rPr lang="it-IT" dirty="0" smtClean="0"/>
              <a:t> </a:t>
            </a:r>
            <a:r>
              <a:rPr lang="it-IT" dirty="0" err="1" smtClean="0"/>
              <a:t>condemnation</a:t>
            </a:r>
            <a:r>
              <a:rPr lang="it-IT" dirty="0" smtClean="0"/>
              <a:t> or </a:t>
            </a:r>
            <a:r>
              <a:rPr lang="it-IT" dirty="0" err="1" smtClean="0"/>
              <a:t>lack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application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law</a:t>
            </a:r>
            <a:r>
              <a:rPr lang="it-IT" dirty="0" smtClean="0"/>
              <a:t> </a:t>
            </a:r>
            <a:r>
              <a:rPr lang="it-IT" dirty="0"/>
              <a:t>(</a:t>
            </a:r>
            <a:r>
              <a:rPr lang="it-IT" i="1" dirty="0" err="1"/>
              <a:t>fiqh</a:t>
            </a:r>
            <a:r>
              <a:rPr lang="it-IT" dirty="0" smtClean="0"/>
              <a:t>)</a:t>
            </a:r>
            <a:endParaRPr lang="it-IT" dirty="0"/>
          </a:p>
          <a:p>
            <a:r>
              <a:rPr lang="it-IT" b="1" dirty="0" err="1" smtClean="0"/>
              <a:t>Autority</a:t>
            </a:r>
            <a:r>
              <a:rPr lang="it-IT" b="1" dirty="0" smtClean="0"/>
              <a:t>:</a:t>
            </a:r>
          </a:p>
          <a:p>
            <a:pPr lvl="1"/>
            <a:r>
              <a:rPr lang="it-IT" dirty="0" smtClean="0"/>
              <a:t>The </a:t>
            </a:r>
            <a:r>
              <a:rPr lang="it-IT" dirty="0" err="1" smtClean="0"/>
              <a:t>same</a:t>
            </a:r>
            <a:r>
              <a:rPr lang="it-IT" dirty="0" smtClean="0"/>
              <a:t> authority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i="1" dirty="0" err="1" smtClean="0"/>
              <a:t>Ijma</a:t>
            </a:r>
            <a:endParaRPr lang="it-IT" dirty="0" smtClean="0"/>
          </a:p>
          <a:p>
            <a:pPr lvl="1"/>
            <a:r>
              <a:rPr lang="it-IT" dirty="0" smtClean="0"/>
              <a:t>More authority </a:t>
            </a:r>
            <a:r>
              <a:rPr lang="it-IT" dirty="0" err="1" smtClean="0"/>
              <a:t>than</a:t>
            </a:r>
            <a:r>
              <a:rPr lang="it-IT" dirty="0" smtClean="0"/>
              <a:t> </a:t>
            </a:r>
            <a:r>
              <a:rPr lang="it-IT" i="1" dirty="0" err="1" smtClean="0"/>
              <a:t>qiyas</a:t>
            </a: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280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620688"/>
            <a:ext cx="8382000" cy="1069848"/>
          </a:xfrm>
        </p:spPr>
        <p:txBody>
          <a:bodyPr>
            <a:normAutofit/>
          </a:bodyPr>
          <a:lstStyle/>
          <a:p>
            <a:pPr algn="ctr"/>
            <a:r>
              <a:rPr lang="it-IT" dirty="0" err="1" smtClean="0"/>
              <a:t>Law</a:t>
            </a:r>
            <a:r>
              <a:rPr lang="it-IT" dirty="0" smtClean="0"/>
              <a:t> </a:t>
            </a:r>
            <a:r>
              <a:rPr lang="it-IT" dirty="0" err="1" smtClean="0"/>
              <a:t>Schools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381000" y="2996952"/>
            <a:ext cx="4041648" cy="457200"/>
          </a:xfrm>
        </p:spPr>
        <p:txBody>
          <a:bodyPr/>
          <a:lstStyle/>
          <a:p>
            <a:pPr algn="ctr"/>
            <a:r>
              <a:rPr lang="it-IT" sz="2400" dirty="0" err="1" smtClean="0"/>
              <a:t>Sunni</a:t>
            </a:r>
            <a:endParaRPr lang="it-IT" sz="2400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3"/>
          </p:nvPr>
        </p:nvSpPr>
        <p:spPr>
          <a:xfrm>
            <a:off x="4721225" y="2996952"/>
            <a:ext cx="4041775" cy="457200"/>
          </a:xfrm>
        </p:spPr>
        <p:txBody>
          <a:bodyPr/>
          <a:lstStyle/>
          <a:p>
            <a:pPr algn="ctr"/>
            <a:r>
              <a:rPr lang="it-IT" sz="2400" dirty="0" err="1" smtClean="0"/>
              <a:t>Shiites</a:t>
            </a:r>
            <a:endParaRPr lang="it-IT" sz="2400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81000" y="3503240"/>
            <a:ext cx="4041648" cy="3886200"/>
          </a:xfrm>
        </p:spPr>
        <p:txBody>
          <a:bodyPr/>
          <a:lstStyle/>
          <a:p>
            <a:r>
              <a:rPr lang="it-IT" sz="2400" dirty="0" err="1" smtClean="0"/>
              <a:t>Loyal</a:t>
            </a:r>
            <a:r>
              <a:rPr lang="it-IT" sz="2400" dirty="0" smtClean="0"/>
              <a:t> </a:t>
            </a:r>
            <a:r>
              <a:rPr lang="it-IT" sz="2400" dirty="0" err="1" smtClean="0"/>
              <a:t>followers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Sunni</a:t>
            </a:r>
            <a:endParaRPr lang="it-IT" sz="2400" dirty="0" smtClean="0"/>
          </a:p>
          <a:p>
            <a:r>
              <a:rPr lang="it-IT" sz="2400" dirty="0" smtClean="0"/>
              <a:t>83 % </a:t>
            </a:r>
            <a:r>
              <a:rPr lang="it-IT" sz="2400" dirty="0" err="1" smtClean="0"/>
              <a:t>Muslim</a:t>
            </a:r>
            <a:endParaRPr lang="it-IT" sz="2400" dirty="0" smtClean="0"/>
          </a:p>
          <a:p>
            <a:r>
              <a:rPr lang="it-IT" sz="2400" b="1" dirty="0" err="1" smtClean="0"/>
              <a:t>Law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Schools</a:t>
            </a:r>
            <a:r>
              <a:rPr lang="it-IT" sz="2400" b="1" dirty="0" smtClean="0"/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tx1"/>
                </a:solidFill>
              </a:rPr>
              <a:t>Hanafi</a:t>
            </a:r>
            <a:endParaRPr lang="it-IT" sz="24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tx1"/>
                </a:solidFill>
              </a:rPr>
              <a:t>Maliki</a:t>
            </a:r>
            <a:endParaRPr lang="it-IT" sz="24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tx1"/>
                </a:solidFill>
              </a:rPr>
              <a:t>Shafi</a:t>
            </a:r>
            <a:r>
              <a:rPr lang="it-IT" sz="2400" dirty="0" smtClean="0">
                <a:solidFill>
                  <a:schemeClr val="tx1"/>
                </a:solidFill>
              </a:rPr>
              <a:t>’i</a:t>
            </a:r>
            <a:endParaRPr lang="it-IT" sz="24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tx1"/>
                </a:solidFill>
              </a:rPr>
              <a:t>Hanbali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sz="quarter" idx="4"/>
          </p:nvPr>
        </p:nvSpPr>
        <p:spPr>
          <a:xfrm>
            <a:off x="4718304" y="3503240"/>
            <a:ext cx="4041775" cy="2734072"/>
          </a:xfrm>
        </p:spPr>
        <p:txBody>
          <a:bodyPr>
            <a:normAutofit/>
          </a:bodyPr>
          <a:lstStyle/>
          <a:p>
            <a:r>
              <a:rPr lang="it-IT" sz="2400" dirty="0" smtClean="0"/>
              <a:t>Party/</a:t>
            </a:r>
            <a:r>
              <a:rPr lang="it-IT" sz="2400" dirty="0" err="1" smtClean="0"/>
              <a:t>faction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Ali</a:t>
            </a:r>
          </a:p>
          <a:p>
            <a:r>
              <a:rPr lang="it-IT" sz="2400" dirty="0" smtClean="0"/>
              <a:t>10 % </a:t>
            </a:r>
            <a:r>
              <a:rPr lang="it-IT" sz="2400" dirty="0" err="1" smtClean="0"/>
              <a:t>Mulim</a:t>
            </a:r>
            <a:endParaRPr lang="it-IT" sz="2400" dirty="0" smtClean="0"/>
          </a:p>
          <a:p>
            <a:r>
              <a:rPr lang="it-IT" sz="2400" b="1" dirty="0" err="1" smtClean="0"/>
              <a:t>Law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Schools</a:t>
            </a:r>
            <a:r>
              <a:rPr lang="it-IT" sz="2400" b="1" dirty="0" smtClean="0"/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tx1"/>
                </a:solidFill>
              </a:rPr>
              <a:t>The </a:t>
            </a:r>
            <a:r>
              <a:rPr lang="it-IT" sz="2400" dirty="0" err="1" smtClean="0">
                <a:solidFill>
                  <a:schemeClr val="tx1"/>
                </a:solidFill>
              </a:rPr>
              <a:t>law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</a:rPr>
              <a:t>is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</a:rPr>
              <a:t>subject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</a:rPr>
              <a:t>to</a:t>
            </a:r>
            <a:r>
              <a:rPr lang="it-IT" sz="2400" dirty="0" smtClean="0">
                <a:solidFill>
                  <a:schemeClr val="tx1"/>
                </a:solidFill>
              </a:rPr>
              <a:t> Imam authority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BA9988-026E-46F6-83E2-B5391EF3455F}" type="slidenum">
              <a:rPr lang="it-IT" smtClean="0">
                <a:latin typeface="+mj-lt"/>
              </a:rPr>
              <a:pPr/>
              <a:t>11</a:t>
            </a:fld>
            <a:endParaRPr lang="it-IT" dirty="0">
              <a:latin typeface="+mj-lt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95536" y="1844824"/>
            <a:ext cx="8712968" cy="123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it-IT" sz="2400" dirty="0">
                <a:latin typeface="Calibri" pitchFamily="34" charset="0"/>
              </a:rPr>
              <a:t>632: </a:t>
            </a:r>
            <a:r>
              <a:rPr lang="it-IT" sz="2400" dirty="0" smtClean="0">
                <a:latin typeface="Calibri" pitchFamily="34" charset="0"/>
              </a:rPr>
              <a:t>Death </a:t>
            </a:r>
            <a:r>
              <a:rPr lang="it-IT" sz="2400" dirty="0" err="1" smtClean="0">
                <a:latin typeface="Calibri" pitchFamily="34" charset="0"/>
              </a:rPr>
              <a:t>of</a:t>
            </a:r>
            <a:r>
              <a:rPr lang="it-IT" sz="2400" dirty="0" smtClean="0">
                <a:latin typeface="Calibri" pitchFamily="34" charset="0"/>
              </a:rPr>
              <a:t> Muhammad</a:t>
            </a:r>
            <a:endParaRPr lang="it-IT" sz="2400" dirty="0">
              <a:latin typeface="Calibri" pitchFamily="34" charset="0"/>
            </a:endParaRPr>
          </a:p>
          <a:p>
            <a:pPr marL="365760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it-IT" sz="2400" dirty="0" err="1" smtClean="0">
                <a:latin typeface="Calibri" pitchFamily="34" charset="0"/>
              </a:rPr>
              <a:t>Disagreement</a:t>
            </a:r>
            <a:r>
              <a:rPr lang="it-IT" sz="2400" dirty="0" smtClean="0">
                <a:latin typeface="Calibri" pitchFamily="34" charset="0"/>
              </a:rPr>
              <a:t> on the </a:t>
            </a:r>
            <a:r>
              <a:rPr lang="it-IT" sz="2400" dirty="0" err="1" smtClean="0">
                <a:latin typeface="Calibri" pitchFamily="34" charset="0"/>
              </a:rPr>
              <a:t>interpretation</a:t>
            </a:r>
            <a:r>
              <a:rPr lang="it-IT" sz="2400" dirty="0" smtClean="0">
                <a:latin typeface="Calibri" pitchFamily="34" charset="0"/>
              </a:rPr>
              <a:t> </a:t>
            </a:r>
            <a:r>
              <a:rPr lang="it-IT" sz="2400" dirty="0" err="1" smtClean="0">
                <a:latin typeface="Calibri" pitchFamily="34" charset="0"/>
              </a:rPr>
              <a:t>of</a:t>
            </a:r>
            <a:r>
              <a:rPr lang="it-IT" sz="2400" dirty="0" smtClean="0">
                <a:latin typeface="Calibri" pitchFamily="34" charset="0"/>
              </a:rPr>
              <a:t> the </a:t>
            </a:r>
            <a:r>
              <a:rPr lang="it-IT" sz="2400" dirty="0" err="1" smtClean="0">
                <a:latin typeface="Calibri" pitchFamily="34" charset="0"/>
              </a:rPr>
              <a:t>Quran</a:t>
            </a:r>
            <a:r>
              <a:rPr lang="it-IT" sz="2400" dirty="0" smtClean="0">
                <a:latin typeface="Calibri" pitchFamily="34" charset="0"/>
              </a:rPr>
              <a:t> </a:t>
            </a:r>
            <a:r>
              <a:rPr lang="it-IT" dirty="0">
                <a:latin typeface="Calibri" pitchFamily="34" charset="0"/>
                <a:sym typeface="Wingdings" panose="05000000000000000000" pitchFamily="2" charset="2"/>
              </a:rPr>
              <a:t></a:t>
            </a:r>
            <a:r>
              <a:rPr lang="it-IT" sz="2400" dirty="0">
                <a:latin typeface="Calibri" pitchFamily="34" charset="0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Calibri" pitchFamily="34" charset="0"/>
                <a:sym typeface="Wingdings" panose="05000000000000000000" pitchFamily="2" charset="2"/>
              </a:rPr>
              <a:t>Sunni</a:t>
            </a:r>
            <a:r>
              <a:rPr lang="it-IT" sz="2400" dirty="0" smtClean="0">
                <a:latin typeface="Calibri" pitchFamily="34" charset="0"/>
                <a:sym typeface="Wingdings" panose="05000000000000000000" pitchFamily="2" charset="2"/>
              </a:rPr>
              <a:t> and  </a:t>
            </a:r>
            <a:r>
              <a:rPr lang="it-IT" sz="2400" dirty="0" err="1" smtClean="0">
                <a:latin typeface="Calibri" pitchFamily="34" charset="0"/>
                <a:sym typeface="Wingdings" panose="05000000000000000000" pitchFamily="2" charset="2"/>
              </a:rPr>
              <a:t>Shiite</a:t>
            </a:r>
            <a:r>
              <a:rPr lang="it-IT" sz="2400" dirty="0" smtClean="0">
                <a:latin typeface="Calibri" pitchFamily="34" charset="0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Calibri" pitchFamily="34" charset="0"/>
                <a:sym typeface="Wingdings" panose="05000000000000000000" pitchFamily="2" charset="2"/>
              </a:rPr>
              <a:t>schools</a:t>
            </a:r>
            <a:endParaRPr lang="it-IT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it-IT" dirty="0" err="1" smtClean="0"/>
              <a:t>Sunni</a:t>
            </a:r>
            <a:r>
              <a:rPr lang="it-IT" dirty="0" smtClean="0"/>
              <a:t> </a:t>
            </a:r>
            <a:r>
              <a:rPr lang="it-IT" dirty="0" err="1" smtClean="0"/>
              <a:t>Law</a:t>
            </a:r>
            <a:r>
              <a:rPr lang="it-IT" dirty="0" smtClean="0"/>
              <a:t> </a:t>
            </a:r>
            <a:r>
              <a:rPr lang="it-IT" dirty="0" err="1" smtClean="0"/>
              <a:t>Schools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323528" y="1844824"/>
            <a:ext cx="8496944" cy="482453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it-IT" b="1" dirty="0" err="1" smtClean="0">
                <a:solidFill>
                  <a:schemeClr val="tx1">
                    <a:tint val="95000"/>
                  </a:schemeClr>
                </a:solidFill>
              </a:rPr>
              <a:t>Hanafi</a:t>
            </a:r>
            <a:r>
              <a:rPr lang="it-IT" b="1" dirty="0" smtClean="0">
                <a:solidFill>
                  <a:schemeClr val="tx1">
                    <a:tint val="9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tx1">
                    <a:tint val="95000"/>
                  </a:schemeClr>
                </a:solidFill>
              </a:rPr>
              <a:t>School</a:t>
            </a:r>
            <a:endParaRPr lang="it-IT" b="1" dirty="0">
              <a:solidFill>
                <a:schemeClr val="tx1">
                  <a:tint val="95000"/>
                </a:schemeClr>
              </a:solidFill>
            </a:endParaRPr>
          </a:p>
          <a:p>
            <a:r>
              <a:rPr lang="it-IT" b="1" dirty="0" err="1" smtClean="0"/>
              <a:t>Where</a:t>
            </a:r>
            <a:r>
              <a:rPr lang="it-IT" b="1" dirty="0" smtClean="0"/>
              <a:t>?</a:t>
            </a:r>
            <a:r>
              <a:rPr lang="it-IT" dirty="0" smtClean="0"/>
              <a:t> </a:t>
            </a:r>
            <a:r>
              <a:rPr lang="it-IT" dirty="0" err="1" smtClean="0"/>
              <a:t>Turkey</a:t>
            </a:r>
            <a:r>
              <a:rPr lang="it-IT" dirty="0" smtClean="0"/>
              <a:t>, </a:t>
            </a:r>
            <a:r>
              <a:rPr lang="it-IT" dirty="0" err="1" smtClean="0"/>
              <a:t>Egypt</a:t>
            </a:r>
            <a:r>
              <a:rPr lang="it-IT" dirty="0" smtClean="0"/>
              <a:t>, India, </a:t>
            </a:r>
            <a:r>
              <a:rPr lang="it-IT" dirty="0"/>
              <a:t>Pakistan, </a:t>
            </a:r>
            <a:r>
              <a:rPr lang="it-IT" dirty="0" smtClean="0"/>
              <a:t>ex URSS</a:t>
            </a:r>
          </a:p>
          <a:p>
            <a:r>
              <a:rPr lang="it-IT" b="1" dirty="0" err="1" smtClean="0"/>
              <a:t>Person</a:t>
            </a:r>
            <a:r>
              <a:rPr lang="it-IT" b="1" dirty="0" smtClean="0"/>
              <a:t> </a:t>
            </a:r>
            <a:r>
              <a:rPr lang="it-IT" b="1" dirty="0" err="1" smtClean="0"/>
              <a:t>of</a:t>
            </a:r>
            <a:r>
              <a:rPr lang="it-IT" b="1" dirty="0" smtClean="0"/>
              <a:t> </a:t>
            </a:r>
            <a:r>
              <a:rPr lang="it-IT" b="1" dirty="0" err="1" smtClean="0"/>
              <a:t>Reference</a:t>
            </a:r>
            <a:r>
              <a:rPr lang="it-IT" b="1" dirty="0" smtClean="0"/>
              <a:t>: </a:t>
            </a:r>
            <a:r>
              <a:rPr lang="it-IT" dirty="0" smtClean="0"/>
              <a:t>Abu </a:t>
            </a:r>
            <a:r>
              <a:rPr lang="it-IT" dirty="0" err="1"/>
              <a:t>Hanifa</a:t>
            </a:r>
            <a:r>
              <a:rPr lang="it-IT" dirty="0"/>
              <a:t> </a:t>
            </a:r>
            <a:r>
              <a:rPr lang="it-IT" dirty="0" err="1" smtClean="0"/>
              <a:t>al-Nu</a:t>
            </a:r>
            <a:r>
              <a:rPr lang="it-IT" dirty="0" smtClean="0"/>
              <a:t>ʿman</a:t>
            </a:r>
          </a:p>
          <a:p>
            <a:r>
              <a:rPr lang="it-IT" b="1" dirty="0" err="1" smtClean="0"/>
              <a:t>Features</a:t>
            </a:r>
            <a:r>
              <a:rPr lang="it-IT" b="1" dirty="0" smtClean="0"/>
              <a:t>: </a:t>
            </a:r>
          </a:p>
          <a:p>
            <a:pPr lvl="1"/>
            <a:r>
              <a:rPr lang="it-IT" dirty="0" err="1" smtClean="0"/>
              <a:t>Liberal</a:t>
            </a:r>
            <a:r>
              <a:rPr lang="it-IT" dirty="0" smtClean="0"/>
              <a:t> </a:t>
            </a:r>
            <a:r>
              <a:rPr lang="it-IT" dirty="0" err="1" smtClean="0"/>
              <a:t>schools</a:t>
            </a:r>
            <a:endParaRPr lang="it-IT" dirty="0" smtClean="0"/>
          </a:p>
          <a:p>
            <a:pPr lvl="1"/>
            <a:r>
              <a:rPr lang="it-IT" dirty="0" err="1" smtClean="0"/>
              <a:t>Focused</a:t>
            </a:r>
            <a:r>
              <a:rPr lang="it-IT" dirty="0" smtClean="0"/>
              <a:t> on the </a:t>
            </a:r>
            <a:r>
              <a:rPr lang="it-IT" dirty="0" err="1" smtClean="0"/>
              <a:t>behaviour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loyal</a:t>
            </a:r>
            <a:r>
              <a:rPr lang="it-IT" dirty="0" smtClean="0"/>
              <a:t> </a:t>
            </a:r>
            <a:r>
              <a:rPr lang="it-IT" dirty="0" err="1" smtClean="0"/>
              <a:t>followers</a:t>
            </a:r>
            <a:r>
              <a:rPr lang="it-IT" dirty="0" smtClean="0"/>
              <a:t>: </a:t>
            </a:r>
            <a:r>
              <a:rPr lang="it-IT" dirty="0" err="1" smtClean="0"/>
              <a:t>allows</a:t>
            </a:r>
            <a:r>
              <a:rPr lang="it-IT" dirty="0" smtClean="0"/>
              <a:t> </a:t>
            </a:r>
            <a:r>
              <a:rPr lang="it-IT" dirty="0" err="1" smtClean="0"/>
              <a:t>changes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Quran</a:t>
            </a:r>
            <a:r>
              <a:rPr lang="it-IT" dirty="0" smtClean="0"/>
              <a:t>’s </a:t>
            </a:r>
            <a:r>
              <a:rPr lang="it-IT" dirty="0" err="1" smtClean="0"/>
              <a:t>prohibitions</a:t>
            </a:r>
            <a:r>
              <a:rPr lang="it-IT" dirty="0" smtClean="0"/>
              <a:t>.</a:t>
            </a:r>
            <a:endParaRPr lang="it-IT" sz="2800" dirty="0" smtClean="0"/>
          </a:p>
          <a:p>
            <a:pPr marL="109728" indent="0">
              <a:buNone/>
            </a:pPr>
            <a:endParaRPr lang="it-IT" sz="800" b="1" dirty="0" smtClean="0">
              <a:solidFill>
                <a:schemeClr val="tx1">
                  <a:tint val="95000"/>
                </a:schemeClr>
              </a:solidFill>
            </a:endParaRPr>
          </a:p>
          <a:p>
            <a:pPr marL="109728" indent="0">
              <a:buNone/>
            </a:pPr>
            <a:r>
              <a:rPr lang="it-IT" b="1" dirty="0" err="1" smtClean="0">
                <a:solidFill>
                  <a:schemeClr val="tx1">
                    <a:tint val="95000"/>
                  </a:schemeClr>
                </a:solidFill>
              </a:rPr>
              <a:t>Maliki</a:t>
            </a:r>
            <a:r>
              <a:rPr lang="it-IT" b="1" dirty="0" smtClean="0">
                <a:solidFill>
                  <a:schemeClr val="tx1">
                    <a:tint val="9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tx1">
                    <a:tint val="95000"/>
                  </a:schemeClr>
                </a:solidFill>
              </a:rPr>
              <a:t>School</a:t>
            </a:r>
            <a:r>
              <a:rPr lang="it-IT" b="1" dirty="0" smtClean="0">
                <a:solidFill>
                  <a:schemeClr val="tx1">
                    <a:tint val="95000"/>
                  </a:schemeClr>
                </a:solidFill>
              </a:rPr>
              <a:t>:</a:t>
            </a:r>
          </a:p>
          <a:p>
            <a:r>
              <a:rPr lang="it-IT" b="1" dirty="0" err="1" smtClean="0"/>
              <a:t>Where</a:t>
            </a:r>
            <a:r>
              <a:rPr lang="it-IT" b="1" dirty="0" smtClean="0"/>
              <a:t>? </a:t>
            </a:r>
            <a:r>
              <a:rPr lang="it-IT" dirty="0" smtClean="0"/>
              <a:t>Maghreb</a:t>
            </a:r>
          </a:p>
          <a:p>
            <a:r>
              <a:rPr lang="it-IT" b="1" dirty="0" err="1" smtClean="0"/>
              <a:t>Person</a:t>
            </a:r>
            <a:r>
              <a:rPr lang="it-IT" b="1" dirty="0" smtClean="0"/>
              <a:t> </a:t>
            </a:r>
            <a:r>
              <a:rPr lang="it-IT" b="1" dirty="0" err="1" smtClean="0"/>
              <a:t>of</a:t>
            </a:r>
            <a:r>
              <a:rPr lang="it-IT" b="1" dirty="0" smtClean="0"/>
              <a:t> </a:t>
            </a:r>
            <a:r>
              <a:rPr lang="it-IT" b="1" dirty="0" err="1" smtClean="0"/>
              <a:t>Reference</a:t>
            </a:r>
            <a:r>
              <a:rPr lang="it-IT" b="1" dirty="0" smtClean="0"/>
              <a:t>:</a:t>
            </a:r>
            <a:r>
              <a:rPr lang="it-IT" dirty="0" smtClean="0"/>
              <a:t> </a:t>
            </a:r>
            <a:r>
              <a:rPr lang="it-IT" dirty="0"/>
              <a:t>Anas </a:t>
            </a:r>
            <a:r>
              <a:rPr lang="it-IT" dirty="0" err="1"/>
              <a:t>ibn</a:t>
            </a:r>
            <a:r>
              <a:rPr lang="it-IT" dirty="0"/>
              <a:t> </a:t>
            </a:r>
            <a:r>
              <a:rPr lang="it-IT" dirty="0" smtClean="0"/>
              <a:t>Malik</a:t>
            </a:r>
            <a:endParaRPr lang="it-IT" dirty="0"/>
          </a:p>
          <a:p>
            <a:r>
              <a:rPr lang="it-IT" b="1" dirty="0" err="1" smtClean="0"/>
              <a:t>Features</a:t>
            </a:r>
            <a:r>
              <a:rPr lang="it-IT" b="1" dirty="0" smtClean="0"/>
              <a:t>: </a:t>
            </a:r>
            <a:r>
              <a:rPr lang="it-IT" dirty="0" err="1" smtClean="0"/>
              <a:t>Relevance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traditions</a:t>
            </a:r>
            <a:r>
              <a:rPr lang="it-IT" dirty="0" smtClean="0"/>
              <a:t> and </a:t>
            </a:r>
            <a:r>
              <a:rPr lang="it-IT" dirty="0" err="1" smtClean="0"/>
              <a:t>scholars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Medina.</a:t>
            </a:r>
            <a:endParaRPr lang="it-IT" sz="2800" dirty="0" smtClean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36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it-IT" dirty="0" err="1" smtClean="0"/>
              <a:t>Sunni</a:t>
            </a:r>
            <a:r>
              <a:rPr lang="it-IT" dirty="0" smtClean="0"/>
              <a:t> </a:t>
            </a:r>
            <a:r>
              <a:rPr lang="it-IT" dirty="0" err="1" smtClean="0"/>
              <a:t>Law</a:t>
            </a:r>
            <a:r>
              <a:rPr lang="it-IT" dirty="0" smtClean="0"/>
              <a:t> </a:t>
            </a:r>
            <a:r>
              <a:rPr lang="it-IT" dirty="0" err="1" smtClean="0"/>
              <a:t>Schools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323528" y="1844824"/>
            <a:ext cx="8496944" cy="482453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it-IT" b="1" dirty="0" err="1" smtClean="0">
                <a:solidFill>
                  <a:schemeClr val="tx1">
                    <a:tint val="95000"/>
                  </a:schemeClr>
                </a:solidFill>
              </a:rPr>
              <a:t>Shafi</a:t>
            </a:r>
            <a:r>
              <a:rPr lang="it-IT" b="1" dirty="0" smtClean="0">
                <a:solidFill>
                  <a:schemeClr val="tx1">
                    <a:tint val="95000"/>
                  </a:schemeClr>
                </a:solidFill>
              </a:rPr>
              <a:t>’i </a:t>
            </a:r>
            <a:r>
              <a:rPr lang="it-IT" b="1" dirty="0" err="1" smtClean="0">
                <a:solidFill>
                  <a:schemeClr val="tx1">
                    <a:tint val="95000"/>
                  </a:schemeClr>
                </a:solidFill>
              </a:rPr>
              <a:t>Schools</a:t>
            </a:r>
            <a:endParaRPr lang="it-IT" b="1" dirty="0">
              <a:solidFill>
                <a:schemeClr val="tx1">
                  <a:tint val="95000"/>
                </a:schemeClr>
              </a:solidFill>
            </a:endParaRPr>
          </a:p>
          <a:p>
            <a:r>
              <a:rPr lang="it-IT" b="1" dirty="0" err="1" smtClean="0"/>
              <a:t>Where</a:t>
            </a:r>
            <a:r>
              <a:rPr lang="it-IT" b="1" dirty="0" smtClean="0"/>
              <a:t>?</a:t>
            </a:r>
            <a:r>
              <a:rPr lang="it-IT" dirty="0" smtClean="0"/>
              <a:t> Indonesia</a:t>
            </a:r>
            <a:r>
              <a:rPr lang="it-IT" dirty="0"/>
              <a:t>, </a:t>
            </a:r>
            <a:r>
              <a:rPr lang="it-IT" dirty="0" smtClean="0"/>
              <a:t>Syria and East Africa</a:t>
            </a:r>
          </a:p>
          <a:p>
            <a:r>
              <a:rPr lang="it-IT" b="1" dirty="0" err="1" smtClean="0"/>
              <a:t>Person</a:t>
            </a:r>
            <a:r>
              <a:rPr lang="it-IT" b="1" dirty="0" smtClean="0"/>
              <a:t> </a:t>
            </a:r>
            <a:r>
              <a:rPr lang="it-IT" b="1" dirty="0" err="1" smtClean="0"/>
              <a:t>of</a:t>
            </a:r>
            <a:r>
              <a:rPr lang="it-IT" b="1" dirty="0" smtClean="0"/>
              <a:t> </a:t>
            </a:r>
            <a:r>
              <a:rPr lang="it-IT" b="1" dirty="0" err="1" smtClean="0"/>
              <a:t>Reference</a:t>
            </a:r>
            <a:r>
              <a:rPr lang="it-IT" b="1" dirty="0" smtClean="0"/>
              <a:t>: </a:t>
            </a:r>
            <a:r>
              <a:rPr lang="da-DK" dirty="0"/>
              <a:t>Mohammed ibn Idris al- Shafiʿi </a:t>
            </a:r>
            <a:endParaRPr lang="it-IT" b="1" dirty="0" smtClean="0"/>
          </a:p>
          <a:p>
            <a:r>
              <a:rPr lang="it-IT" b="1" dirty="0" err="1" smtClean="0"/>
              <a:t>Features</a:t>
            </a:r>
            <a:r>
              <a:rPr lang="it-IT" b="1" dirty="0" smtClean="0"/>
              <a:t>: </a:t>
            </a:r>
            <a:r>
              <a:rPr lang="it-IT" dirty="0" err="1" smtClean="0"/>
              <a:t>Restrictions</a:t>
            </a:r>
            <a:r>
              <a:rPr lang="it-IT" dirty="0" smtClean="0"/>
              <a:t> on </a:t>
            </a:r>
            <a:r>
              <a:rPr lang="it-IT" dirty="0" err="1" smtClean="0"/>
              <a:t>analogical</a:t>
            </a:r>
            <a:r>
              <a:rPr lang="it-IT" dirty="0" smtClean="0"/>
              <a:t> </a:t>
            </a:r>
            <a:r>
              <a:rPr lang="it-IT" dirty="0" err="1" smtClean="0"/>
              <a:t>reasoning</a:t>
            </a:r>
            <a:r>
              <a:rPr lang="it-IT" dirty="0" smtClean="0"/>
              <a:t> </a:t>
            </a:r>
            <a:r>
              <a:rPr lang="it-IT" sz="1800" dirty="0" smtClean="0">
                <a:sym typeface="Wingdings" panose="05000000000000000000" pitchFamily="2" charset="2"/>
              </a:rPr>
              <a:t></a:t>
            </a:r>
            <a:r>
              <a:rPr lang="it-IT" dirty="0" smtClean="0"/>
              <a:t> </a:t>
            </a:r>
            <a:r>
              <a:rPr lang="it-IT" dirty="0" err="1" smtClean="0"/>
              <a:t>greater</a:t>
            </a:r>
            <a:r>
              <a:rPr lang="it-IT" dirty="0" smtClean="0"/>
              <a:t> </a:t>
            </a:r>
            <a:r>
              <a:rPr lang="it-IT" dirty="0" err="1" smtClean="0"/>
              <a:t>adherance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laws</a:t>
            </a:r>
            <a:endParaRPr lang="it-IT" dirty="0" smtClean="0"/>
          </a:p>
          <a:p>
            <a:endParaRPr lang="it-IT" sz="800" dirty="0" smtClean="0"/>
          </a:p>
          <a:p>
            <a:pPr marL="109728" indent="0">
              <a:buNone/>
            </a:pPr>
            <a:r>
              <a:rPr lang="it-IT" b="1" dirty="0" err="1" smtClean="0">
                <a:solidFill>
                  <a:schemeClr val="tx1">
                    <a:tint val="95000"/>
                  </a:schemeClr>
                </a:solidFill>
              </a:rPr>
              <a:t>Hanbali</a:t>
            </a:r>
            <a:r>
              <a:rPr lang="it-IT" b="1" dirty="0" smtClean="0">
                <a:solidFill>
                  <a:schemeClr val="tx1">
                    <a:tint val="9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tx1">
                    <a:tint val="95000"/>
                  </a:schemeClr>
                </a:solidFill>
              </a:rPr>
              <a:t>Schools</a:t>
            </a:r>
            <a:endParaRPr lang="it-IT" dirty="0" smtClean="0"/>
          </a:p>
          <a:p>
            <a:r>
              <a:rPr lang="it-IT" b="1" dirty="0" err="1" smtClean="0"/>
              <a:t>Where</a:t>
            </a:r>
            <a:r>
              <a:rPr lang="it-IT" b="1" dirty="0" smtClean="0"/>
              <a:t>? </a:t>
            </a:r>
            <a:r>
              <a:rPr lang="it-IT" dirty="0" err="1" smtClean="0"/>
              <a:t>Saudi</a:t>
            </a:r>
            <a:r>
              <a:rPr lang="it-IT" dirty="0" smtClean="0"/>
              <a:t> Arabia</a:t>
            </a:r>
          </a:p>
          <a:p>
            <a:r>
              <a:rPr lang="it-IT" b="1" dirty="0" err="1" smtClean="0"/>
              <a:t>Person</a:t>
            </a:r>
            <a:r>
              <a:rPr lang="it-IT" b="1" dirty="0" smtClean="0"/>
              <a:t> </a:t>
            </a:r>
            <a:r>
              <a:rPr lang="it-IT" b="1" dirty="0" err="1" smtClean="0"/>
              <a:t>of</a:t>
            </a:r>
            <a:r>
              <a:rPr lang="it-IT" b="1" dirty="0" smtClean="0"/>
              <a:t> </a:t>
            </a:r>
            <a:r>
              <a:rPr lang="it-IT" b="1" dirty="0" err="1" smtClean="0"/>
              <a:t>Reference</a:t>
            </a:r>
            <a:r>
              <a:rPr lang="it-IT" b="1" dirty="0" smtClean="0"/>
              <a:t>: </a:t>
            </a:r>
            <a:r>
              <a:rPr lang="it-IT" dirty="0"/>
              <a:t>Ahmed </a:t>
            </a:r>
            <a:r>
              <a:rPr lang="it-IT" dirty="0" err="1"/>
              <a:t>ibn</a:t>
            </a:r>
            <a:r>
              <a:rPr lang="it-IT" dirty="0"/>
              <a:t> </a:t>
            </a:r>
            <a:r>
              <a:rPr lang="it-IT" dirty="0" err="1"/>
              <a:t>Ḥanbal</a:t>
            </a:r>
            <a:endParaRPr lang="it-IT" b="1" dirty="0" smtClean="0"/>
          </a:p>
          <a:p>
            <a:r>
              <a:rPr lang="it-IT" b="1" dirty="0" err="1" smtClean="0"/>
              <a:t>Features</a:t>
            </a:r>
            <a:r>
              <a:rPr lang="it-IT" b="1" dirty="0" smtClean="0"/>
              <a:t>:</a:t>
            </a:r>
          </a:p>
          <a:p>
            <a:pPr lvl="1"/>
            <a:r>
              <a:rPr lang="it-IT" dirty="0" err="1" smtClean="0"/>
              <a:t>Religious</a:t>
            </a:r>
            <a:r>
              <a:rPr lang="it-IT" dirty="0" smtClean="0"/>
              <a:t> </a:t>
            </a:r>
            <a:r>
              <a:rPr lang="it-IT" dirty="0" err="1" smtClean="0"/>
              <a:t>crisis</a:t>
            </a:r>
            <a:r>
              <a:rPr lang="it-IT" sz="1800" dirty="0" smtClean="0">
                <a:sym typeface="Wingdings" panose="05000000000000000000" pitchFamily="2" charset="2"/>
              </a:rPr>
              <a:t></a:t>
            </a:r>
            <a:r>
              <a:rPr lang="it-IT" dirty="0" err="1" smtClean="0"/>
              <a:t>absolute</a:t>
            </a:r>
            <a:r>
              <a:rPr lang="it-IT" dirty="0" smtClean="0"/>
              <a:t> fidelity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Islamic</a:t>
            </a:r>
            <a:r>
              <a:rPr lang="it-IT" dirty="0" smtClean="0"/>
              <a:t> </a:t>
            </a:r>
            <a:r>
              <a:rPr lang="it-IT" dirty="0" err="1" smtClean="0"/>
              <a:t>written</a:t>
            </a:r>
            <a:r>
              <a:rPr lang="it-IT" dirty="0" smtClean="0"/>
              <a:t> </a:t>
            </a:r>
            <a:r>
              <a:rPr lang="it-IT" dirty="0" err="1" smtClean="0"/>
              <a:t>sources</a:t>
            </a:r>
            <a:endParaRPr lang="it-IT" dirty="0" smtClean="0"/>
          </a:p>
          <a:p>
            <a:pPr lvl="1"/>
            <a:r>
              <a:rPr lang="it-IT" dirty="0" err="1" smtClean="0"/>
              <a:t>Analogical</a:t>
            </a:r>
            <a:r>
              <a:rPr lang="it-IT" dirty="0" smtClean="0"/>
              <a:t> </a:t>
            </a:r>
            <a:r>
              <a:rPr lang="it-IT" dirty="0" err="1" smtClean="0"/>
              <a:t>reasoning</a:t>
            </a:r>
            <a:r>
              <a:rPr lang="it-IT" dirty="0" smtClean="0"/>
              <a:t>: </a:t>
            </a:r>
            <a:r>
              <a:rPr lang="it-IT" dirty="0" err="1" smtClean="0"/>
              <a:t>exceptional</a:t>
            </a:r>
            <a:r>
              <a:rPr lang="it-IT" dirty="0" smtClean="0"/>
              <a:t> </a:t>
            </a:r>
            <a:r>
              <a:rPr lang="it-IT" dirty="0" err="1" smtClean="0"/>
              <a:t>cases</a:t>
            </a:r>
            <a:endParaRPr lang="it-IT" dirty="0" smtClean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306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/>
          <a:lstStyle/>
          <a:p>
            <a:r>
              <a:rPr lang="it-IT" dirty="0" err="1" smtClean="0"/>
              <a:t>Shiite</a:t>
            </a:r>
            <a:r>
              <a:rPr lang="it-IT" dirty="0" smtClean="0"/>
              <a:t> </a:t>
            </a:r>
            <a:r>
              <a:rPr lang="it-IT" dirty="0" err="1" smtClean="0"/>
              <a:t>Law</a:t>
            </a:r>
            <a:r>
              <a:rPr lang="it-IT" dirty="0" smtClean="0"/>
              <a:t> </a:t>
            </a:r>
            <a:r>
              <a:rPr lang="it-IT" dirty="0" err="1" smtClean="0"/>
              <a:t>Schools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it-IT" dirty="0" smtClean="0"/>
              <a:t>The </a:t>
            </a:r>
            <a:r>
              <a:rPr lang="it-IT" dirty="0" err="1" smtClean="0"/>
              <a:t>law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subject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b="1" i="1" dirty="0" smtClean="0"/>
              <a:t>Imam</a:t>
            </a:r>
            <a:r>
              <a:rPr lang="it-IT" dirty="0" smtClean="0"/>
              <a:t> authority</a:t>
            </a:r>
            <a:endParaRPr lang="it-IT" b="1" i="1" dirty="0"/>
          </a:p>
          <a:p>
            <a:pPr lvl="1"/>
            <a:r>
              <a:rPr lang="it-IT" dirty="0" err="1" smtClean="0"/>
              <a:t>Person</a:t>
            </a:r>
            <a:r>
              <a:rPr lang="it-IT" dirty="0" smtClean="0"/>
              <a:t> </a:t>
            </a:r>
            <a:r>
              <a:rPr lang="it-IT" dirty="0" err="1" smtClean="0"/>
              <a:t>who</a:t>
            </a:r>
            <a:r>
              <a:rPr lang="it-IT" dirty="0" smtClean="0"/>
              <a:t> “</a:t>
            </a:r>
            <a:r>
              <a:rPr lang="it-IT" dirty="0" err="1" smtClean="0"/>
              <a:t>stays</a:t>
            </a:r>
            <a:r>
              <a:rPr lang="it-IT" dirty="0" smtClean="0"/>
              <a:t> in </a:t>
            </a:r>
            <a:r>
              <a:rPr lang="it-IT" dirty="0" err="1" smtClean="0"/>
              <a:t>front</a:t>
            </a:r>
            <a:r>
              <a:rPr lang="it-IT" dirty="0" smtClean="0"/>
              <a:t>”</a:t>
            </a:r>
            <a:endParaRPr lang="it-IT" dirty="0"/>
          </a:p>
          <a:p>
            <a:pPr lvl="1"/>
            <a:r>
              <a:rPr lang="it-IT" dirty="0" smtClean="0"/>
              <a:t>Successor </a:t>
            </a:r>
            <a:r>
              <a:rPr lang="it-IT" dirty="0" err="1" smtClean="0"/>
              <a:t>of</a:t>
            </a:r>
            <a:r>
              <a:rPr lang="it-IT" dirty="0" smtClean="0"/>
              <a:t> Muhammad</a:t>
            </a:r>
            <a:r>
              <a:rPr lang="it-IT" sz="1800" dirty="0" smtClean="0">
                <a:sym typeface="Wingdings" panose="05000000000000000000" pitchFamily="2" charset="2"/>
              </a:rPr>
              <a:t></a:t>
            </a:r>
            <a:r>
              <a:rPr lang="it-IT" dirty="0" smtClean="0">
                <a:sym typeface="Wingdings" panose="05000000000000000000" pitchFamily="2" charset="2"/>
              </a:rPr>
              <a:t> The </a:t>
            </a:r>
            <a:r>
              <a:rPr lang="it-IT" dirty="0" err="1" smtClean="0">
                <a:sym typeface="Wingdings" panose="05000000000000000000" pitchFamily="2" charset="2"/>
              </a:rPr>
              <a:t>Prophet</a:t>
            </a:r>
            <a:r>
              <a:rPr lang="it-IT" dirty="0" smtClean="0">
                <a:sym typeface="Wingdings" panose="05000000000000000000" pitchFamily="2" charset="2"/>
              </a:rPr>
              <a:t>’s </a:t>
            </a:r>
            <a:r>
              <a:rPr lang="it-IT" dirty="0" err="1" smtClean="0">
                <a:sym typeface="Wingdings" panose="05000000000000000000" pitchFamily="2" charset="2"/>
              </a:rPr>
              <a:t>representative</a:t>
            </a:r>
            <a:endParaRPr lang="it-IT" dirty="0" smtClean="0"/>
          </a:p>
          <a:p>
            <a:pPr lvl="1"/>
            <a:r>
              <a:rPr lang="it-IT" i="1" dirty="0" err="1" smtClean="0"/>
              <a:t>Isma</a:t>
            </a:r>
            <a:r>
              <a:rPr lang="it-IT" dirty="0" smtClean="0"/>
              <a:t> = “</a:t>
            </a:r>
            <a:r>
              <a:rPr lang="it-IT" dirty="0" err="1" smtClean="0"/>
              <a:t>immunity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</a:t>
            </a:r>
            <a:r>
              <a:rPr lang="it-IT" dirty="0" err="1" smtClean="0"/>
              <a:t>error</a:t>
            </a:r>
            <a:r>
              <a:rPr lang="it-IT" dirty="0" smtClean="0"/>
              <a:t>” </a:t>
            </a:r>
            <a:r>
              <a:rPr lang="it-IT" sz="1800" dirty="0" smtClean="0">
                <a:sym typeface="Wingdings" panose="05000000000000000000" pitchFamily="2" charset="2"/>
              </a:rPr>
              <a:t>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institution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of</a:t>
            </a:r>
            <a:r>
              <a:rPr lang="it-IT" dirty="0" smtClean="0">
                <a:sym typeface="Wingdings" panose="05000000000000000000" pitchFamily="2" charset="2"/>
              </a:rPr>
              <a:t> divine </a:t>
            </a:r>
            <a:r>
              <a:rPr lang="it-IT" dirty="0" err="1" smtClean="0">
                <a:sym typeface="Wingdings" panose="05000000000000000000" pitchFamily="2" charset="2"/>
              </a:rPr>
              <a:t>origin</a:t>
            </a:r>
            <a:endParaRPr lang="it-IT" dirty="0" smtClean="0"/>
          </a:p>
          <a:p>
            <a:endParaRPr lang="it-IT" b="1" dirty="0" smtClean="0"/>
          </a:p>
          <a:p>
            <a:r>
              <a:rPr lang="it-IT" b="1" dirty="0" err="1" smtClean="0"/>
              <a:t>Duties</a:t>
            </a:r>
            <a:r>
              <a:rPr lang="it-IT" b="1" dirty="0" smtClean="0"/>
              <a:t> </a:t>
            </a:r>
            <a:r>
              <a:rPr lang="it-IT" b="1" dirty="0" err="1" smtClean="0"/>
              <a:t>of</a:t>
            </a:r>
            <a:r>
              <a:rPr lang="it-IT" b="1" dirty="0" smtClean="0"/>
              <a:t> </a:t>
            </a:r>
            <a:r>
              <a:rPr lang="it-IT" b="1" i="1" dirty="0" smtClean="0"/>
              <a:t>Imam</a:t>
            </a:r>
            <a:r>
              <a:rPr lang="it-IT" b="1" dirty="0" smtClean="0"/>
              <a:t>:</a:t>
            </a:r>
          </a:p>
          <a:p>
            <a:pPr lvl="1"/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govern</a:t>
            </a:r>
            <a:r>
              <a:rPr lang="it-IT" dirty="0" smtClean="0"/>
              <a:t> the </a:t>
            </a:r>
            <a:r>
              <a:rPr lang="it-IT" dirty="0" err="1" smtClean="0"/>
              <a:t>Muslim</a:t>
            </a:r>
            <a:r>
              <a:rPr lang="it-IT" dirty="0" smtClean="0"/>
              <a:t> community</a:t>
            </a:r>
            <a:endParaRPr lang="it-IT" dirty="0"/>
          </a:p>
          <a:p>
            <a:pPr lvl="1"/>
            <a:r>
              <a:rPr lang="it-IT" dirty="0" err="1" smtClean="0"/>
              <a:t>Interpret</a:t>
            </a:r>
            <a:r>
              <a:rPr lang="it-IT" dirty="0" smtClean="0"/>
              <a:t> </a:t>
            </a:r>
            <a:r>
              <a:rPr lang="it-IT" dirty="0" err="1" smtClean="0"/>
              <a:t>religious</a:t>
            </a:r>
            <a:r>
              <a:rPr lang="it-IT" dirty="0" smtClean="0"/>
              <a:t> </a:t>
            </a:r>
            <a:r>
              <a:rPr lang="it-IT" dirty="0" err="1" smtClean="0"/>
              <a:t>texts</a:t>
            </a:r>
            <a:r>
              <a:rPr lang="it-IT" dirty="0" smtClean="0"/>
              <a:t>, the </a:t>
            </a:r>
            <a:r>
              <a:rPr lang="it-IT" dirty="0" err="1" smtClean="0"/>
              <a:t>law</a:t>
            </a:r>
            <a:r>
              <a:rPr lang="it-IT" dirty="0" smtClean="0"/>
              <a:t> and </a:t>
            </a:r>
            <a:r>
              <a:rPr lang="it-IT" dirty="0" err="1" smtClean="0"/>
              <a:t>seize</a:t>
            </a:r>
            <a:r>
              <a:rPr lang="it-IT" dirty="0" smtClean="0"/>
              <a:t>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meaning</a:t>
            </a:r>
            <a:endParaRPr lang="it-IT" dirty="0"/>
          </a:p>
          <a:p>
            <a:pPr lvl="1"/>
            <a:r>
              <a:rPr lang="it-IT" dirty="0" smtClean="0"/>
              <a:t>Guide </a:t>
            </a:r>
            <a:r>
              <a:rPr lang="it-IT" dirty="0" err="1" smtClean="0"/>
              <a:t>men</a:t>
            </a:r>
            <a:r>
              <a:rPr lang="it-IT" dirty="0" smtClean="0"/>
              <a:t> in </a:t>
            </a:r>
            <a:r>
              <a:rPr lang="it-IT" dirty="0" err="1" smtClean="0"/>
              <a:t>their</a:t>
            </a:r>
            <a:r>
              <a:rPr lang="it-IT" dirty="0" smtClean="0"/>
              <a:t> spiritual life (</a:t>
            </a:r>
            <a:r>
              <a:rPr lang="it-IT" dirty="0" err="1" smtClean="0"/>
              <a:t>directing</a:t>
            </a:r>
            <a:r>
              <a:rPr lang="it-IT" dirty="0" smtClean="0"/>
              <a:t> public and community </a:t>
            </a:r>
            <a:r>
              <a:rPr lang="it-IT" dirty="0" err="1" smtClean="0"/>
              <a:t>prayer</a:t>
            </a:r>
            <a:r>
              <a:rPr lang="it-IT" dirty="0" smtClean="0"/>
              <a:t> on </a:t>
            </a:r>
            <a:r>
              <a:rPr lang="it-IT" dirty="0" err="1" smtClean="0"/>
              <a:t>Fridays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/>
          <a:lstStyle/>
          <a:p>
            <a:r>
              <a:rPr lang="it-IT" dirty="0" smtClean="0"/>
              <a:t>Fatwa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844824"/>
            <a:ext cx="8496944" cy="4752528"/>
          </a:xfrm>
        </p:spPr>
        <p:txBody>
          <a:bodyPr>
            <a:noAutofit/>
          </a:bodyPr>
          <a:lstStyle/>
          <a:p>
            <a:r>
              <a:rPr lang="it-IT" sz="2300" b="1" dirty="0" err="1" smtClean="0"/>
              <a:t>Meaning</a:t>
            </a:r>
            <a:r>
              <a:rPr lang="it-IT" sz="2300" b="1" dirty="0" smtClean="0"/>
              <a:t>: </a:t>
            </a:r>
            <a:r>
              <a:rPr lang="it-IT" sz="2300" i="1" dirty="0"/>
              <a:t>fatwā</a:t>
            </a:r>
            <a:r>
              <a:rPr lang="it-IT" sz="2300" dirty="0" smtClean="0"/>
              <a:t> = </a:t>
            </a:r>
            <a:r>
              <a:rPr lang="it-IT" sz="2300" dirty="0" err="1" smtClean="0"/>
              <a:t>advisory</a:t>
            </a:r>
            <a:r>
              <a:rPr lang="it-IT" sz="2300" dirty="0" smtClean="0"/>
              <a:t> opinion</a:t>
            </a:r>
          </a:p>
          <a:p>
            <a:r>
              <a:rPr lang="it-IT" sz="2300" b="1" dirty="0" err="1" smtClean="0"/>
              <a:t>Religious</a:t>
            </a:r>
            <a:r>
              <a:rPr lang="it-IT" sz="2300" b="1" dirty="0" smtClean="0"/>
              <a:t> </a:t>
            </a:r>
            <a:r>
              <a:rPr lang="it-IT" sz="2300" b="1" dirty="0" err="1" smtClean="0"/>
              <a:t>judgement</a:t>
            </a:r>
            <a:endParaRPr lang="it-IT" sz="2300" dirty="0"/>
          </a:p>
          <a:p>
            <a:pPr lvl="1"/>
            <a:r>
              <a:rPr lang="it-IT" sz="2300" dirty="0" err="1" smtClean="0"/>
              <a:t>Request</a:t>
            </a:r>
            <a:r>
              <a:rPr lang="it-IT" sz="2300" dirty="0" smtClean="0"/>
              <a:t> </a:t>
            </a:r>
            <a:r>
              <a:rPr lang="it-IT" sz="2300" dirty="0" err="1" smtClean="0"/>
              <a:t>to</a:t>
            </a:r>
            <a:r>
              <a:rPr lang="it-IT" sz="2300" dirty="0" smtClean="0"/>
              <a:t> a </a:t>
            </a:r>
            <a:r>
              <a:rPr lang="it-IT" sz="2300" i="1" dirty="0" err="1" smtClean="0"/>
              <a:t>qadi</a:t>
            </a:r>
            <a:r>
              <a:rPr lang="it-IT" sz="2300" dirty="0" smtClean="0"/>
              <a:t> (</a:t>
            </a:r>
            <a:r>
              <a:rPr lang="it-IT" sz="2300" dirty="0" err="1" smtClean="0"/>
              <a:t>Muslim</a:t>
            </a:r>
            <a:r>
              <a:rPr lang="it-IT" sz="2300" dirty="0" smtClean="0"/>
              <a:t> </a:t>
            </a:r>
            <a:r>
              <a:rPr lang="it-IT" sz="2300" dirty="0" err="1" smtClean="0"/>
              <a:t>judge</a:t>
            </a:r>
            <a:r>
              <a:rPr lang="it-IT" sz="2300" dirty="0" smtClean="0"/>
              <a:t>) </a:t>
            </a:r>
            <a:r>
              <a:rPr lang="it-IT" sz="2300" dirty="0" err="1" smtClean="0"/>
              <a:t>to</a:t>
            </a:r>
            <a:r>
              <a:rPr lang="it-IT" sz="2300" dirty="0" smtClean="0"/>
              <a:t> </a:t>
            </a:r>
            <a:r>
              <a:rPr lang="it-IT" sz="2300" dirty="0" err="1" smtClean="0"/>
              <a:t>know</a:t>
            </a:r>
            <a:r>
              <a:rPr lang="it-IT" sz="2300" dirty="0" smtClean="0"/>
              <a:t> the </a:t>
            </a:r>
            <a:r>
              <a:rPr lang="it-IT" sz="2300" dirty="0" err="1" smtClean="0"/>
              <a:t>orientation</a:t>
            </a:r>
            <a:r>
              <a:rPr lang="it-IT" sz="2300" dirty="0" smtClean="0"/>
              <a:t> </a:t>
            </a:r>
            <a:r>
              <a:rPr lang="it-IT" sz="2300" dirty="0" err="1" smtClean="0"/>
              <a:t>of</a:t>
            </a:r>
            <a:r>
              <a:rPr lang="it-IT" sz="2300" dirty="0" smtClean="0"/>
              <a:t> a </a:t>
            </a:r>
            <a:r>
              <a:rPr lang="it-IT" sz="2300" dirty="0" err="1" smtClean="0"/>
              <a:t>legal</a:t>
            </a:r>
            <a:r>
              <a:rPr lang="it-IT" sz="2300" dirty="0" smtClean="0"/>
              <a:t> case</a:t>
            </a:r>
          </a:p>
          <a:p>
            <a:pPr lvl="1"/>
            <a:r>
              <a:rPr lang="it-IT" sz="2300" dirty="0" err="1" smtClean="0"/>
              <a:t>Emitted</a:t>
            </a:r>
            <a:r>
              <a:rPr lang="it-IT" sz="2300" dirty="0" smtClean="0"/>
              <a:t> </a:t>
            </a:r>
            <a:r>
              <a:rPr lang="it-IT" sz="2300" dirty="0" err="1" smtClean="0"/>
              <a:t>by</a:t>
            </a:r>
            <a:r>
              <a:rPr lang="it-IT" sz="2300" dirty="0" smtClean="0"/>
              <a:t> a </a:t>
            </a:r>
            <a:r>
              <a:rPr lang="it-IT" sz="2300" i="1" dirty="0" err="1" smtClean="0"/>
              <a:t>faqih</a:t>
            </a:r>
            <a:r>
              <a:rPr lang="it-IT" sz="2300" dirty="0" smtClean="0"/>
              <a:t> (</a:t>
            </a:r>
            <a:r>
              <a:rPr lang="it-IT" sz="2300" i="1" dirty="0" err="1" smtClean="0"/>
              <a:t>Shari</a:t>
            </a:r>
            <a:r>
              <a:rPr lang="it-IT" sz="2300" i="1" dirty="0" smtClean="0"/>
              <a:t>’a </a:t>
            </a:r>
            <a:r>
              <a:rPr lang="it-IT" sz="2300" dirty="0" smtClean="0"/>
              <a:t>expert) </a:t>
            </a:r>
            <a:r>
              <a:rPr lang="it-IT" sz="2300" dirty="0" err="1" smtClean="0"/>
              <a:t>from</a:t>
            </a:r>
            <a:r>
              <a:rPr lang="it-IT" sz="2300" dirty="0" smtClean="0"/>
              <a:t> a </a:t>
            </a:r>
            <a:r>
              <a:rPr lang="it-IT" sz="2300" dirty="0" err="1" smtClean="0"/>
              <a:t>Sunni</a:t>
            </a:r>
            <a:r>
              <a:rPr lang="it-IT" sz="2300" dirty="0" smtClean="0"/>
              <a:t> or </a:t>
            </a:r>
            <a:r>
              <a:rPr lang="it-IT" sz="2300" dirty="0" err="1" smtClean="0"/>
              <a:t>Shiite</a:t>
            </a:r>
            <a:r>
              <a:rPr lang="it-IT" sz="2300" dirty="0" smtClean="0"/>
              <a:t> </a:t>
            </a:r>
            <a:r>
              <a:rPr lang="it-IT" sz="2300" dirty="0" err="1" smtClean="0"/>
              <a:t>law</a:t>
            </a:r>
            <a:r>
              <a:rPr lang="it-IT" sz="2300" dirty="0" smtClean="0"/>
              <a:t> </a:t>
            </a:r>
            <a:r>
              <a:rPr lang="it-IT" sz="2300" dirty="0" err="1" smtClean="0"/>
              <a:t>school</a:t>
            </a:r>
            <a:endParaRPr lang="it-IT" sz="2300" dirty="0" smtClean="0"/>
          </a:p>
          <a:p>
            <a:r>
              <a:rPr lang="it-IT" sz="2300" b="1" dirty="0" err="1" smtClean="0"/>
              <a:t>Council</a:t>
            </a:r>
            <a:r>
              <a:rPr lang="it-IT" sz="2300" b="1" dirty="0" smtClean="0"/>
              <a:t> on </a:t>
            </a:r>
            <a:r>
              <a:rPr lang="it-IT" sz="2300" b="1" dirty="0" err="1" smtClean="0"/>
              <a:t>behaviour</a:t>
            </a:r>
            <a:endParaRPr lang="it-IT" sz="2300" b="1" dirty="0" smtClean="0"/>
          </a:p>
          <a:p>
            <a:pPr lvl="1"/>
            <a:r>
              <a:rPr lang="it-IT" sz="2300" dirty="0" err="1" smtClean="0"/>
              <a:t>Request</a:t>
            </a:r>
            <a:r>
              <a:rPr lang="it-IT" sz="2300" dirty="0" smtClean="0"/>
              <a:t> </a:t>
            </a:r>
            <a:r>
              <a:rPr lang="it-IT" sz="2300" dirty="0" err="1" smtClean="0"/>
              <a:t>to</a:t>
            </a:r>
            <a:r>
              <a:rPr lang="it-IT" sz="2300" dirty="0" smtClean="0"/>
              <a:t> a </a:t>
            </a:r>
            <a:r>
              <a:rPr lang="it-IT" sz="2300" i="1" dirty="0" err="1" smtClean="0"/>
              <a:t>qadi</a:t>
            </a:r>
            <a:r>
              <a:rPr lang="it-IT" sz="2300" dirty="0" smtClean="0"/>
              <a:t>, </a:t>
            </a:r>
            <a:r>
              <a:rPr lang="it-IT" sz="2300" dirty="0" err="1" smtClean="0"/>
              <a:t>from</a:t>
            </a:r>
            <a:r>
              <a:rPr lang="it-IT" sz="2300" dirty="0" smtClean="0"/>
              <a:t> a </a:t>
            </a:r>
            <a:r>
              <a:rPr lang="it-IT" sz="2300" dirty="0" err="1" smtClean="0"/>
              <a:t>Muslim</a:t>
            </a:r>
            <a:r>
              <a:rPr lang="it-IT" sz="2300" dirty="0" smtClean="0"/>
              <a:t> or a </a:t>
            </a:r>
            <a:r>
              <a:rPr lang="it-IT" sz="2300" dirty="0" err="1" smtClean="0"/>
              <a:t>non-believer</a:t>
            </a:r>
            <a:endParaRPr lang="it-IT" sz="2300" dirty="0" smtClean="0"/>
          </a:p>
          <a:p>
            <a:pPr lvl="1"/>
            <a:r>
              <a:rPr lang="it-IT" sz="2300" dirty="0" err="1" smtClean="0"/>
              <a:t>Emitted</a:t>
            </a:r>
            <a:r>
              <a:rPr lang="it-IT" sz="2300" dirty="0" smtClean="0"/>
              <a:t> </a:t>
            </a:r>
            <a:r>
              <a:rPr lang="it-IT" sz="2300" dirty="0" err="1" smtClean="0"/>
              <a:t>by</a:t>
            </a:r>
            <a:r>
              <a:rPr lang="it-IT" sz="2300" dirty="0" smtClean="0"/>
              <a:t> a </a:t>
            </a:r>
            <a:r>
              <a:rPr lang="it-IT" sz="2300" i="1" dirty="0" err="1" smtClean="0"/>
              <a:t>faqih</a:t>
            </a:r>
            <a:r>
              <a:rPr lang="it-IT" sz="2300" dirty="0" smtClean="0"/>
              <a:t> </a:t>
            </a:r>
            <a:r>
              <a:rPr lang="it-IT" sz="2300" dirty="0" err="1" smtClean="0"/>
              <a:t>said</a:t>
            </a:r>
            <a:r>
              <a:rPr lang="it-IT" sz="2300" dirty="0" smtClean="0"/>
              <a:t> </a:t>
            </a:r>
            <a:r>
              <a:rPr lang="it-IT" sz="2300" i="1" dirty="0" err="1" smtClean="0"/>
              <a:t>mufti</a:t>
            </a:r>
            <a:r>
              <a:rPr lang="it-IT" sz="2300" dirty="0" smtClean="0"/>
              <a:t> </a:t>
            </a:r>
          </a:p>
          <a:p>
            <a:pPr lvl="1"/>
            <a:r>
              <a:rPr lang="it-IT" sz="2300" i="1" dirty="0" err="1" smtClean="0"/>
              <a:t>Qadi</a:t>
            </a:r>
            <a:r>
              <a:rPr lang="it-IT" sz="2300" dirty="0" smtClean="0"/>
              <a:t> and </a:t>
            </a:r>
            <a:r>
              <a:rPr lang="it-IT" sz="2300" i="1" dirty="0" err="1" smtClean="0"/>
              <a:t>mufti</a:t>
            </a:r>
            <a:r>
              <a:rPr lang="it-IT" sz="2300" dirty="0" smtClean="0"/>
              <a:t> </a:t>
            </a:r>
            <a:r>
              <a:rPr lang="it-IT" sz="2300" dirty="0" err="1" smtClean="0"/>
              <a:t>adhere</a:t>
            </a:r>
            <a:r>
              <a:rPr lang="it-IT" sz="2300" dirty="0" smtClean="0"/>
              <a:t> </a:t>
            </a:r>
            <a:r>
              <a:rPr lang="it-IT" sz="2300" dirty="0" err="1" smtClean="0"/>
              <a:t>to</a:t>
            </a:r>
            <a:r>
              <a:rPr lang="it-IT" sz="2300" dirty="0" smtClean="0"/>
              <a:t> the </a:t>
            </a:r>
            <a:r>
              <a:rPr lang="it-IT" sz="2300" dirty="0" err="1" smtClean="0"/>
              <a:t>same</a:t>
            </a:r>
            <a:r>
              <a:rPr lang="it-IT" sz="2300" dirty="0" smtClean="0"/>
              <a:t> </a:t>
            </a:r>
            <a:r>
              <a:rPr lang="it-IT" sz="2300" dirty="0" err="1" smtClean="0"/>
              <a:t>school</a:t>
            </a:r>
            <a:r>
              <a:rPr lang="it-IT" sz="2300" dirty="0" smtClean="0"/>
              <a:t> </a:t>
            </a:r>
            <a:r>
              <a:rPr lang="it-IT" sz="1800" dirty="0" smtClean="0">
                <a:sym typeface="Wingdings" panose="05000000000000000000" pitchFamily="2" charset="2"/>
              </a:rPr>
              <a:t></a:t>
            </a:r>
            <a:r>
              <a:rPr lang="it-IT" sz="2300" dirty="0" smtClean="0">
                <a:sym typeface="Wingdings" panose="05000000000000000000" pitchFamily="2" charset="2"/>
              </a:rPr>
              <a:t> fatwa </a:t>
            </a:r>
            <a:r>
              <a:rPr lang="it-IT" sz="2300" dirty="0" err="1" smtClean="0">
                <a:sym typeface="Wingdings" panose="05000000000000000000" pitchFamily="2" charset="2"/>
              </a:rPr>
              <a:t>mandatory</a:t>
            </a:r>
            <a:endParaRPr lang="it-IT" sz="2300" dirty="0" smtClean="0">
              <a:sym typeface="Wingdings" panose="05000000000000000000" pitchFamily="2" charset="2"/>
            </a:endParaRPr>
          </a:p>
          <a:p>
            <a:pPr lvl="1"/>
            <a:r>
              <a:rPr lang="it-IT" sz="2300" i="1" dirty="0" err="1" smtClean="0">
                <a:sym typeface="Wingdings" panose="05000000000000000000" pitchFamily="2" charset="2"/>
              </a:rPr>
              <a:t>Qadi</a:t>
            </a:r>
            <a:r>
              <a:rPr lang="it-IT" sz="2300" dirty="0" smtClean="0">
                <a:sym typeface="Wingdings" panose="05000000000000000000" pitchFamily="2" charset="2"/>
              </a:rPr>
              <a:t> and </a:t>
            </a:r>
            <a:r>
              <a:rPr lang="it-IT" sz="2300" i="1" dirty="0" err="1" smtClean="0">
                <a:sym typeface="Wingdings" panose="05000000000000000000" pitchFamily="2" charset="2"/>
              </a:rPr>
              <a:t>mufti</a:t>
            </a:r>
            <a:r>
              <a:rPr lang="it-IT" sz="2300" dirty="0" smtClean="0">
                <a:sym typeface="Wingdings" panose="05000000000000000000" pitchFamily="2" charset="2"/>
              </a:rPr>
              <a:t> do </a:t>
            </a:r>
            <a:r>
              <a:rPr lang="it-IT" sz="2300" dirty="0" err="1" smtClean="0">
                <a:sym typeface="Wingdings" panose="05000000000000000000" pitchFamily="2" charset="2"/>
              </a:rPr>
              <a:t>not</a:t>
            </a:r>
            <a:r>
              <a:rPr lang="it-IT" sz="2300" dirty="0" smtClean="0">
                <a:sym typeface="Wingdings" panose="05000000000000000000" pitchFamily="2" charset="2"/>
              </a:rPr>
              <a:t> </a:t>
            </a:r>
            <a:r>
              <a:rPr lang="it-IT" sz="2300" dirty="0" err="1" smtClean="0">
                <a:sym typeface="Wingdings" panose="05000000000000000000" pitchFamily="2" charset="2"/>
              </a:rPr>
              <a:t>adhere</a:t>
            </a:r>
            <a:r>
              <a:rPr lang="it-IT" sz="2300" dirty="0" smtClean="0">
                <a:sym typeface="Wingdings" panose="05000000000000000000" pitchFamily="2" charset="2"/>
              </a:rPr>
              <a:t> </a:t>
            </a:r>
            <a:r>
              <a:rPr lang="it-IT" sz="2300" dirty="0" err="1" smtClean="0">
                <a:sym typeface="Wingdings" panose="05000000000000000000" pitchFamily="2" charset="2"/>
              </a:rPr>
              <a:t>to</a:t>
            </a:r>
            <a:r>
              <a:rPr lang="it-IT" sz="2300" dirty="0" smtClean="0">
                <a:sym typeface="Wingdings" panose="05000000000000000000" pitchFamily="2" charset="2"/>
              </a:rPr>
              <a:t> the </a:t>
            </a:r>
            <a:r>
              <a:rPr lang="it-IT" sz="2300" dirty="0" err="1" smtClean="0">
                <a:sym typeface="Wingdings" panose="05000000000000000000" pitchFamily="2" charset="2"/>
              </a:rPr>
              <a:t>same</a:t>
            </a:r>
            <a:r>
              <a:rPr lang="it-IT" sz="2300" dirty="0" smtClean="0">
                <a:sym typeface="Wingdings" panose="05000000000000000000" pitchFamily="2" charset="2"/>
              </a:rPr>
              <a:t> </a:t>
            </a:r>
            <a:r>
              <a:rPr lang="it-IT" sz="2300" dirty="0" err="1" smtClean="0">
                <a:sym typeface="Wingdings" panose="05000000000000000000" pitchFamily="2" charset="2"/>
              </a:rPr>
              <a:t>school</a:t>
            </a:r>
            <a:r>
              <a:rPr lang="it-IT" sz="2300" dirty="0" smtClean="0">
                <a:sym typeface="Wingdings" panose="05000000000000000000" pitchFamily="2" charset="2"/>
              </a:rPr>
              <a:t> </a:t>
            </a:r>
            <a:r>
              <a:rPr lang="it-IT" sz="1800" dirty="0" smtClean="0">
                <a:sym typeface="Wingdings" panose="05000000000000000000" pitchFamily="2" charset="2"/>
              </a:rPr>
              <a:t></a:t>
            </a:r>
            <a:r>
              <a:rPr lang="it-IT" sz="2300" dirty="0" smtClean="0">
                <a:sym typeface="Wingdings" panose="05000000000000000000" pitchFamily="2" charset="2"/>
              </a:rPr>
              <a:t> fatwa </a:t>
            </a:r>
            <a:r>
              <a:rPr lang="it-IT" sz="2300" smtClean="0">
                <a:sym typeface="Wingdings" panose="05000000000000000000" pitchFamily="2" charset="2"/>
              </a:rPr>
              <a:t>= opinion. </a:t>
            </a:r>
            <a:endParaRPr lang="it-IT" sz="23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it-IT" dirty="0" err="1" smtClean="0"/>
              <a:t>Islamic</a:t>
            </a:r>
            <a:r>
              <a:rPr lang="it-IT" dirty="0" smtClean="0"/>
              <a:t> </a:t>
            </a:r>
            <a:r>
              <a:rPr lang="it-IT" dirty="0" err="1" smtClean="0"/>
              <a:t>Law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it-IT" sz="2400" dirty="0" smtClean="0"/>
              <a:t>Islam = social </a:t>
            </a:r>
            <a:r>
              <a:rPr lang="it-IT" sz="2400" dirty="0" err="1" smtClean="0"/>
              <a:t>religion</a:t>
            </a:r>
            <a:r>
              <a:rPr lang="it-IT" sz="2400" dirty="0" smtClean="0"/>
              <a:t>. </a:t>
            </a:r>
            <a:r>
              <a:rPr lang="it-IT" sz="2400" dirty="0" err="1" smtClean="0"/>
              <a:t>Muslims</a:t>
            </a:r>
            <a:r>
              <a:rPr lang="it-IT" sz="2400" dirty="0" smtClean="0"/>
              <a:t> </a:t>
            </a:r>
            <a:r>
              <a:rPr lang="it-IT" sz="2400" dirty="0" err="1" smtClean="0"/>
              <a:t>must</a:t>
            </a:r>
            <a:r>
              <a:rPr lang="it-IT" sz="2400" dirty="0" smtClean="0"/>
              <a:t> </a:t>
            </a:r>
            <a:r>
              <a:rPr lang="it-IT" sz="2400" dirty="0" err="1" smtClean="0"/>
              <a:t>observe</a:t>
            </a:r>
            <a:r>
              <a:rPr lang="it-IT" sz="2400" dirty="0" smtClean="0"/>
              <a:t> the </a:t>
            </a:r>
            <a:r>
              <a:rPr lang="it-IT" sz="2400" i="1" dirty="0" err="1" smtClean="0"/>
              <a:t>Shari</a:t>
            </a:r>
            <a:r>
              <a:rPr lang="it-IT" sz="2400" i="1" dirty="0" smtClean="0"/>
              <a:t>’a</a:t>
            </a:r>
            <a:r>
              <a:rPr lang="it-IT" sz="2400" dirty="0" smtClean="0"/>
              <a:t>:</a:t>
            </a:r>
            <a:endParaRPr lang="it-IT" sz="2400" i="1" dirty="0" smtClean="0"/>
          </a:p>
          <a:p>
            <a:r>
              <a:rPr lang="it-IT" sz="2400" b="1" i="1" dirty="0" err="1" smtClean="0"/>
              <a:t>Shari</a:t>
            </a:r>
            <a:r>
              <a:rPr lang="it-IT" sz="2400" b="1" i="1" dirty="0" smtClean="0"/>
              <a:t>’a</a:t>
            </a:r>
            <a:r>
              <a:rPr lang="it-IT" sz="2400" dirty="0" smtClean="0"/>
              <a:t> (= </a:t>
            </a:r>
            <a:r>
              <a:rPr lang="it-IT" sz="2400" dirty="0" err="1" smtClean="0"/>
              <a:t>path</a:t>
            </a:r>
            <a:r>
              <a:rPr lang="it-IT" sz="2400" dirty="0" smtClean="0"/>
              <a:t>)</a:t>
            </a:r>
          </a:p>
          <a:p>
            <a:pPr lvl="1"/>
            <a:r>
              <a:rPr lang="it-IT" sz="2400" dirty="0" err="1" smtClean="0"/>
              <a:t>Law</a:t>
            </a:r>
            <a:r>
              <a:rPr lang="it-IT" sz="2400" dirty="0" smtClean="0"/>
              <a:t> or standard </a:t>
            </a:r>
            <a:r>
              <a:rPr lang="it-IT" sz="2400" dirty="0" err="1" smtClean="0"/>
              <a:t>ritual</a:t>
            </a:r>
            <a:endParaRPr lang="it-IT" sz="2400" dirty="0" smtClean="0"/>
          </a:p>
          <a:p>
            <a:pPr lvl="1"/>
            <a:r>
              <a:rPr lang="en-US" dirty="0" smtClean="0"/>
              <a:t>Divine will that manifested in Muhammad: perfect and unchangeable</a:t>
            </a: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it-IT" b="1" i="1" dirty="0" err="1"/>
              <a:t>Fiqh</a:t>
            </a:r>
            <a:r>
              <a:rPr lang="it-IT" i="1" dirty="0"/>
              <a:t> </a:t>
            </a:r>
            <a:r>
              <a:rPr lang="it-IT" dirty="0"/>
              <a:t>(= </a:t>
            </a:r>
            <a:r>
              <a:rPr lang="it-IT" dirty="0" err="1"/>
              <a:t>comprehend</a:t>
            </a:r>
            <a:r>
              <a:rPr lang="it-IT" dirty="0"/>
              <a:t>, </a:t>
            </a:r>
            <a:r>
              <a:rPr lang="it-IT" dirty="0" err="1"/>
              <a:t>understand</a:t>
            </a:r>
            <a:r>
              <a:rPr lang="it-IT" dirty="0"/>
              <a:t>) </a:t>
            </a:r>
          </a:p>
          <a:p>
            <a:pPr lvl="1"/>
            <a:r>
              <a:rPr lang="it-IT" i="1" dirty="0" err="1" smtClean="0"/>
              <a:t>Shari</a:t>
            </a:r>
            <a:r>
              <a:rPr lang="it-IT" i="1" dirty="0" smtClean="0"/>
              <a:t>’a’s </a:t>
            </a:r>
            <a:r>
              <a:rPr lang="it-IT" sz="2400" dirty="0" err="1" smtClean="0"/>
              <a:t>readings</a:t>
            </a:r>
            <a:r>
              <a:rPr lang="it-IT" sz="2400" dirty="0" smtClean="0"/>
              <a:t> are</a:t>
            </a:r>
            <a:r>
              <a:rPr lang="it-IT" dirty="0" smtClean="0"/>
              <a:t> </a:t>
            </a:r>
            <a:r>
              <a:rPr lang="it-IT" dirty="0" err="1" smtClean="0"/>
              <a:t>used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/>
              <a:t> </a:t>
            </a:r>
            <a:r>
              <a:rPr lang="it-IT" dirty="0" err="1" smtClean="0"/>
              <a:t>fully</a:t>
            </a:r>
            <a:r>
              <a:rPr lang="it-IT" dirty="0" smtClean="0"/>
              <a:t> </a:t>
            </a:r>
            <a:r>
              <a:rPr lang="it-IT" dirty="0" err="1" smtClean="0"/>
              <a:t>comprehend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endParaRPr lang="it-IT" dirty="0"/>
          </a:p>
          <a:p>
            <a:pPr lvl="1"/>
            <a:r>
              <a:rPr lang="it-IT" sz="2400" dirty="0" smtClean="0"/>
              <a:t> </a:t>
            </a:r>
            <a:r>
              <a:rPr lang="it-IT" sz="2400" dirty="0" err="1" smtClean="0"/>
              <a:t>Operated</a:t>
            </a:r>
            <a:r>
              <a:rPr lang="it-IT" sz="2400" dirty="0" smtClean="0"/>
              <a:t> by expert </a:t>
            </a:r>
            <a:r>
              <a:rPr lang="it-IT" sz="2400" dirty="0" err="1" smtClean="0"/>
              <a:t>theologians-lawyers</a:t>
            </a:r>
            <a:r>
              <a:rPr lang="it-IT" sz="2400" dirty="0" smtClean="0"/>
              <a:t> </a:t>
            </a:r>
            <a:r>
              <a:rPr lang="it-IT" sz="2400" dirty="0" err="1" smtClean="0"/>
              <a:t>through</a:t>
            </a:r>
            <a:r>
              <a:rPr lang="it-IT" sz="2400" dirty="0" smtClean="0"/>
              <a:t> </a:t>
            </a:r>
            <a:r>
              <a:rPr lang="it-IT" sz="2400" i="1" dirty="0" smtClean="0"/>
              <a:t>fatwa </a:t>
            </a:r>
            <a:r>
              <a:rPr lang="it-IT" sz="1800" dirty="0" smtClean="0">
                <a:sym typeface="Wingdings" panose="05000000000000000000" pitchFamily="2" charset="2"/>
              </a:rPr>
              <a:t> </a:t>
            </a:r>
            <a:r>
              <a:rPr lang="it-IT" sz="2400" dirty="0" smtClean="0">
                <a:sym typeface="Wingdings" panose="05000000000000000000" pitchFamily="2" charset="2"/>
              </a:rPr>
              <a:t>law </a:t>
            </a:r>
            <a:r>
              <a:rPr lang="it-IT" sz="2400" dirty="0" err="1" smtClean="0">
                <a:sym typeface="Wingdings" panose="05000000000000000000" pitchFamily="2" charset="2"/>
              </a:rPr>
              <a:t>schools</a:t>
            </a:r>
            <a:endParaRPr lang="it-IT" sz="2400" dirty="0" smtClean="0">
              <a:sym typeface="Wingdings" panose="05000000000000000000" pitchFamily="2" charset="2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426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it-IT" i="1" dirty="0" err="1" smtClean="0"/>
              <a:t>Shari</a:t>
            </a:r>
            <a:r>
              <a:rPr lang="it-IT" i="1" dirty="0" smtClean="0"/>
              <a:t>’a </a:t>
            </a:r>
            <a:r>
              <a:rPr lang="it-IT" i="1" dirty="0" err="1" smtClean="0"/>
              <a:t>sources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it-IT" b="1" dirty="0" err="1" smtClean="0">
                <a:solidFill>
                  <a:schemeClr val="tx1">
                    <a:tint val="95000"/>
                  </a:schemeClr>
                </a:solidFill>
              </a:rPr>
              <a:t>Canonical</a:t>
            </a:r>
            <a:r>
              <a:rPr lang="it-IT" b="1" dirty="0" smtClean="0">
                <a:solidFill>
                  <a:schemeClr val="tx1">
                    <a:tint val="9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tx1">
                    <a:tint val="95000"/>
                  </a:schemeClr>
                </a:solidFill>
              </a:rPr>
              <a:t>sources</a:t>
            </a:r>
            <a:r>
              <a:rPr lang="it-IT" b="1" dirty="0" smtClean="0">
                <a:solidFill>
                  <a:schemeClr val="tx1">
                    <a:tint val="95000"/>
                  </a:schemeClr>
                </a:solidFill>
              </a:rPr>
              <a:t>:</a:t>
            </a:r>
            <a:endParaRPr lang="it-IT" b="1" dirty="0">
              <a:solidFill>
                <a:schemeClr val="tx1">
                  <a:tint val="95000"/>
                </a:schemeClr>
              </a:solidFill>
            </a:endParaRPr>
          </a:p>
          <a:p>
            <a:pPr marL="109728" indent="0">
              <a:buNone/>
            </a:pPr>
            <a:r>
              <a:rPr lang="it-IT" dirty="0" smtClean="0">
                <a:solidFill>
                  <a:schemeClr val="accent3"/>
                </a:solidFill>
              </a:rPr>
              <a:t>1. </a:t>
            </a:r>
            <a:r>
              <a:rPr lang="it-IT" dirty="0" err="1" smtClean="0"/>
              <a:t>Quran</a:t>
            </a:r>
            <a:r>
              <a:rPr lang="it-IT" dirty="0" smtClean="0"/>
              <a:t> (</a:t>
            </a:r>
            <a:r>
              <a:rPr lang="it-IT" dirty="0" err="1" smtClean="0"/>
              <a:t>k</a:t>
            </a:r>
            <a:r>
              <a:rPr lang="it-IT" i="1" dirty="0" err="1" smtClean="0"/>
              <a:t>oo</a:t>
            </a:r>
            <a:r>
              <a:rPr lang="it-IT" dirty="0" err="1" smtClean="0"/>
              <a:t>-</a:t>
            </a:r>
            <a:r>
              <a:rPr lang="it-IT" b="1" dirty="0" err="1" smtClean="0"/>
              <a:t>rahn</a:t>
            </a:r>
            <a:r>
              <a:rPr lang="it-IT" dirty="0" smtClean="0"/>
              <a:t>)</a:t>
            </a:r>
          </a:p>
          <a:p>
            <a:pPr marL="109728" indent="0">
              <a:buNone/>
            </a:pPr>
            <a:r>
              <a:rPr lang="it-IT" dirty="0" smtClean="0">
                <a:solidFill>
                  <a:schemeClr val="accent3"/>
                </a:solidFill>
              </a:rPr>
              <a:t>2. </a:t>
            </a:r>
            <a:r>
              <a:rPr lang="it-IT" dirty="0" err="1" smtClean="0"/>
              <a:t>Sunnah</a:t>
            </a:r>
            <a:r>
              <a:rPr lang="it-IT" dirty="0" smtClean="0"/>
              <a:t> (</a:t>
            </a:r>
            <a:r>
              <a:rPr lang="it-IT" b="1" dirty="0" err="1" smtClean="0"/>
              <a:t>s</a:t>
            </a:r>
            <a:r>
              <a:rPr lang="it-IT" b="1" i="1" dirty="0" err="1" smtClean="0"/>
              <a:t>oo</a:t>
            </a:r>
            <a:r>
              <a:rPr lang="it-IT" b="1" dirty="0" smtClean="0"/>
              <a:t> n</a:t>
            </a:r>
            <a:r>
              <a:rPr lang="it-IT" dirty="0" smtClean="0"/>
              <a:t>-</a:t>
            </a:r>
            <a:r>
              <a:rPr lang="it-IT" i="1" dirty="0" smtClean="0"/>
              <a:t>uh</a:t>
            </a:r>
            <a:r>
              <a:rPr lang="it-IT" dirty="0" smtClean="0"/>
              <a:t>)</a:t>
            </a:r>
          </a:p>
          <a:p>
            <a:pPr marL="109728" indent="0">
              <a:buNone/>
            </a:pPr>
            <a:r>
              <a:rPr lang="it-IT" dirty="0" smtClean="0">
                <a:solidFill>
                  <a:schemeClr val="accent3"/>
                </a:solidFill>
              </a:rPr>
              <a:t>3. </a:t>
            </a:r>
            <a:r>
              <a:rPr lang="it-IT" i="1" dirty="0" err="1" smtClean="0"/>
              <a:t>Ijma</a:t>
            </a:r>
            <a:endParaRPr lang="it-IT" i="1" dirty="0" smtClean="0"/>
          </a:p>
          <a:p>
            <a:pPr marL="109728" indent="0">
              <a:buNone/>
            </a:pPr>
            <a:r>
              <a:rPr lang="it-IT" dirty="0" smtClean="0">
                <a:solidFill>
                  <a:schemeClr val="accent3"/>
                </a:solidFill>
              </a:rPr>
              <a:t>4. </a:t>
            </a:r>
            <a:r>
              <a:rPr lang="it-IT" i="1" dirty="0" err="1" smtClean="0"/>
              <a:t>Qiyas</a:t>
            </a:r>
            <a:endParaRPr lang="it-IT" i="1" dirty="0" smtClean="0"/>
          </a:p>
          <a:p>
            <a:pPr marL="624078" indent="-514350">
              <a:buFont typeface="+mj-lt"/>
              <a:buAutoNum type="arabicPeriod"/>
            </a:pPr>
            <a:endParaRPr lang="it-IT" dirty="0" smtClean="0"/>
          </a:p>
          <a:p>
            <a:pPr marL="45720" indent="0">
              <a:buNone/>
            </a:pPr>
            <a:r>
              <a:rPr lang="it-IT" b="1" dirty="0" smtClean="0">
                <a:solidFill>
                  <a:schemeClr val="tx1">
                    <a:tint val="95000"/>
                  </a:schemeClr>
                </a:solidFill>
              </a:rPr>
              <a:t>Non </a:t>
            </a:r>
            <a:r>
              <a:rPr lang="it-IT" b="1" dirty="0" err="1" smtClean="0">
                <a:solidFill>
                  <a:schemeClr val="tx1">
                    <a:tint val="95000"/>
                  </a:schemeClr>
                </a:solidFill>
              </a:rPr>
              <a:t>canonical</a:t>
            </a:r>
            <a:r>
              <a:rPr lang="it-IT" b="1" dirty="0" smtClean="0">
                <a:solidFill>
                  <a:schemeClr val="tx1">
                    <a:tint val="9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tx1">
                    <a:tint val="95000"/>
                  </a:schemeClr>
                </a:solidFill>
              </a:rPr>
              <a:t>sources</a:t>
            </a:r>
            <a:r>
              <a:rPr lang="it-IT" b="1" dirty="0" smtClean="0">
                <a:solidFill>
                  <a:schemeClr val="tx1">
                    <a:tint val="95000"/>
                  </a:schemeClr>
                </a:solidFill>
              </a:rPr>
              <a:t>:</a:t>
            </a:r>
            <a:endParaRPr lang="it-IT" b="1" dirty="0">
              <a:solidFill>
                <a:schemeClr val="tx1">
                  <a:tint val="95000"/>
                </a:schemeClr>
              </a:solidFill>
            </a:endParaRPr>
          </a:p>
          <a:p>
            <a:pPr marL="109538" indent="0">
              <a:buNone/>
            </a:pPr>
            <a:r>
              <a:rPr lang="it-IT" dirty="0" smtClean="0">
                <a:solidFill>
                  <a:schemeClr val="accent3"/>
                </a:solidFill>
              </a:rPr>
              <a:t>5. </a:t>
            </a:r>
            <a:r>
              <a:rPr lang="it-IT" i="1" dirty="0" err="1" smtClean="0"/>
              <a:t>Urf</a:t>
            </a:r>
            <a:endParaRPr lang="it-IT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pPr/>
              <a:t>3</a:t>
            </a:fld>
            <a:endParaRPr lang="it-IT"/>
          </a:p>
        </p:txBody>
      </p:sp>
      <p:pic>
        <p:nvPicPr>
          <p:cNvPr id="2052" name="Picture 4" descr="http://3.bp.blogspot.com/-UHY4cyUmFQM/Up98phuE0JI/AAAAAAAAAAY/IxZPvFZn1Lo/s640/6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852936"/>
            <a:ext cx="4067944" cy="3050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/>
          <a:lstStyle/>
          <a:p>
            <a:r>
              <a:rPr lang="it-IT" dirty="0" smtClean="0"/>
              <a:t>1. </a:t>
            </a:r>
            <a:r>
              <a:rPr lang="it-IT" dirty="0" err="1" smtClean="0"/>
              <a:t>Quran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b="1" dirty="0" err="1" smtClean="0"/>
              <a:t>Etymology</a:t>
            </a:r>
            <a:r>
              <a:rPr lang="it-IT" b="1" dirty="0" smtClean="0"/>
              <a:t>: </a:t>
            </a:r>
            <a:r>
              <a:rPr lang="it-IT" i="1" dirty="0" err="1" smtClean="0"/>
              <a:t>Quran</a:t>
            </a:r>
            <a:r>
              <a:rPr lang="it-IT" dirty="0" smtClean="0"/>
              <a:t> = </a:t>
            </a:r>
            <a:r>
              <a:rPr lang="it-IT" dirty="0" err="1" smtClean="0"/>
              <a:t>reading</a:t>
            </a:r>
            <a:r>
              <a:rPr lang="it-IT" dirty="0" smtClean="0"/>
              <a:t>, book, </a:t>
            </a:r>
            <a:r>
              <a:rPr lang="it-IT" dirty="0" err="1" smtClean="0"/>
              <a:t>recitation</a:t>
            </a:r>
            <a:endParaRPr lang="it-IT" dirty="0" smtClean="0"/>
          </a:p>
          <a:p>
            <a:r>
              <a:rPr lang="it-IT" b="1" dirty="0" err="1" smtClean="0"/>
              <a:t>Structure</a:t>
            </a:r>
            <a:r>
              <a:rPr lang="it-IT" b="1" dirty="0" smtClean="0"/>
              <a:t>: </a:t>
            </a:r>
            <a:r>
              <a:rPr lang="it-IT" dirty="0" smtClean="0"/>
              <a:t>114 </a:t>
            </a:r>
            <a:r>
              <a:rPr lang="it-IT" i="1" dirty="0" err="1" smtClean="0"/>
              <a:t>sura</a:t>
            </a:r>
            <a:r>
              <a:rPr lang="it-IT" dirty="0" smtClean="0"/>
              <a:t> (</a:t>
            </a:r>
            <a:r>
              <a:rPr lang="it-IT" dirty="0" err="1" smtClean="0"/>
              <a:t>chapters</a:t>
            </a:r>
            <a:r>
              <a:rPr lang="it-IT" dirty="0" smtClean="0"/>
              <a:t>), 6236 </a:t>
            </a:r>
            <a:r>
              <a:rPr lang="it-IT" dirty="0" err="1" smtClean="0"/>
              <a:t>verses</a:t>
            </a:r>
            <a:r>
              <a:rPr lang="it-IT" dirty="0" smtClean="0"/>
              <a:t> in total</a:t>
            </a:r>
          </a:p>
          <a:p>
            <a:r>
              <a:rPr lang="it-IT" b="1" dirty="0" err="1" smtClean="0"/>
              <a:t>Transmission</a:t>
            </a:r>
            <a:r>
              <a:rPr lang="it-IT" b="1" dirty="0" smtClean="0"/>
              <a:t>:</a:t>
            </a:r>
            <a:r>
              <a:rPr lang="it-IT" dirty="0" smtClean="0"/>
              <a:t> </a:t>
            </a:r>
          </a:p>
          <a:p>
            <a:pPr lvl="1"/>
            <a:r>
              <a:rPr lang="it-IT" dirty="0" err="1" smtClean="0"/>
              <a:t>According</a:t>
            </a:r>
            <a:r>
              <a:rPr lang="it-IT" dirty="0" smtClean="0"/>
              <a:t> to </a:t>
            </a:r>
            <a:r>
              <a:rPr lang="it-IT" dirty="0" err="1" smtClean="0"/>
              <a:t>tradition</a:t>
            </a:r>
            <a:r>
              <a:rPr lang="it-IT" dirty="0" smtClean="0"/>
              <a:t>: the text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copied</a:t>
            </a:r>
            <a:r>
              <a:rPr lang="it-IT" dirty="0" smtClean="0"/>
              <a:t> from the </a:t>
            </a:r>
            <a:r>
              <a:rPr lang="it-IT" dirty="0" err="1" smtClean="0"/>
              <a:t>Archangel</a:t>
            </a:r>
            <a:r>
              <a:rPr lang="it-IT" dirty="0" smtClean="0"/>
              <a:t> Gabriele’s </a:t>
            </a:r>
            <a:r>
              <a:rPr lang="it-IT" dirty="0" err="1" smtClean="0"/>
              <a:t>mantle</a:t>
            </a:r>
            <a:endParaRPr lang="it-IT" dirty="0" smtClean="0"/>
          </a:p>
          <a:p>
            <a:pPr lvl="1"/>
            <a:r>
              <a:rPr lang="it-IT" dirty="0" err="1" smtClean="0"/>
              <a:t>According</a:t>
            </a:r>
            <a:r>
              <a:rPr lang="it-IT" dirty="0" smtClean="0"/>
              <a:t> to </a:t>
            </a:r>
            <a:r>
              <a:rPr lang="it-IT" dirty="0" err="1" smtClean="0"/>
              <a:t>historical</a:t>
            </a:r>
            <a:r>
              <a:rPr lang="it-IT" dirty="0" smtClean="0"/>
              <a:t> </a:t>
            </a:r>
            <a:r>
              <a:rPr lang="it-IT" dirty="0" err="1" smtClean="0"/>
              <a:t>facts</a:t>
            </a:r>
            <a:r>
              <a:rPr lang="it-IT" dirty="0" smtClean="0"/>
              <a:t>: the text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orally</a:t>
            </a:r>
            <a:r>
              <a:rPr lang="it-IT" dirty="0" smtClean="0"/>
              <a:t> </a:t>
            </a:r>
            <a:r>
              <a:rPr lang="it-IT" dirty="0" err="1" smtClean="0"/>
              <a:t>transmitted</a:t>
            </a:r>
            <a:r>
              <a:rPr lang="it-IT" dirty="0" smtClean="0"/>
              <a:t> by Muhammad, </a:t>
            </a:r>
            <a:r>
              <a:rPr lang="it-IT" dirty="0" err="1" smtClean="0"/>
              <a:t>collected</a:t>
            </a:r>
            <a:r>
              <a:rPr lang="it-IT" dirty="0" smtClean="0"/>
              <a:t> on </a:t>
            </a:r>
            <a:r>
              <a:rPr lang="it-IT" dirty="0" err="1" smtClean="0"/>
              <a:t>bones</a:t>
            </a:r>
            <a:r>
              <a:rPr lang="it-IT" dirty="0" smtClean="0"/>
              <a:t>, </a:t>
            </a:r>
            <a:r>
              <a:rPr lang="it-IT" dirty="0" err="1" smtClean="0"/>
              <a:t>skin</a:t>
            </a:r>
            <a:r>
              <a:rPr lang="it-IT" dirty="0" smtClean="0"/>
              <a:t> and </a:t>
            </a:r>
            <a:r>
              <a:rPr lang="it-IT" dirty="0" err="1" smtClean="0"/>
              <a:t>stones</a:t>
            </a:r>
            <a:endParaRPr lang="it-IT" dirty="0" smtClean="0"/>
          </a:p>
          <a:p>
            <a:r>
              <a:rPr lang="it-IT" b="1" dirty="0" err="1" smtClean="0"/>
              <a:t>Language</a:t>
            </a:r>
            <a:r>
              <a:rPr lang="it-IT" b="1" dirty="0" smtClean="0"/>
              <a:t>: </a:t>
            </a:r>
          </a:p>
          <a:p>
            <a:pPr lvl="1"/>
            <a:r>
              <a:rPr lang="it-IT" dirty="0" err="1" smtClean="0"/>
              <a:t>Arabic</a:t>
            </a: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/>
          <a:lstStyle/>
          <a:p>
            <a:r>
              <a:rPr lang="it-IT" dirty="0" smtClean="0"/>
              <a:t>1. </a:t>
            </a:r>
            <a:r>
              <a:rPr lang="it-IT" dirty="0" err="1" smtClean="0"/>
              <a:t>Quran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844824"/>
            <a:ext cx="5184576" cy="4325112"/>
          </a:xfrm>
        </p:spPr>
        <p:txBody>
          <a:bodyPr>
            <a:noAutofit/>
          </a:bodyPr>
          <a:lstStyle/>
          <a:p>
            <a:r>
              <a:rPr lang="it-IT" b="1" dirty="0" err="1" smtClean="0"/>
              <a:t>Readings</a:t>
            </a:r>
            <a:r>
              <a:rPr lang="it-IT" b="1" dirty="0" smtClean="0"/>
              <a:t>:</a:t>
            </a:r>
          </a:p>
          <a:p>
            <a:pPr lvl="1"/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should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given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a </a:t>
            </a:r>
            <a:r>
              <a:rPr lang="it-IT" dirty="0" err="1" smtClean="0"/>
              <a:t>Mulim</a:t>
            </a:r>
            <a:r>
              <a:rPr lang="it-IT" dirty="0" smtClean="0"/>
              <a:t> and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bought</a:t>
            </a:r>
            <a:endParaRPr lang="it-IT" dirty="0" smtClean="0"/>
          </a:p>
          <a:p>
            <a:pPr lvl="1"/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should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read</a:t>
            </a:r>
            <a:r>
              <a:rPr lang="it-IT" dirty="0" smtClean="0"/>
              <a:t> in </a:t>
            </a:r>
            <a:r>
              <a:rPr lang="it-IT" dirty="0" err="1" smtClean="0"/>
              <a:t>its</a:t>
            </a:r>
            <a:r>
              <a:rPr lang="it-IT" dirty="0" smtClean="0"/>
              <a:t> </a:t>
            </a:r>
            <a:r>
              <a:rPr lang="it-IT" dirty="0" err="1" smtClean="0"/>
              <a:t>original</a:t>
            </a:r>
            <a:r>
              <a:rPr lang="it-IT" dirty="0" smtClean="0"/>
              <a:t> </a:t>
            </a:r>
            <a:r>
              <a:rPr lang="it-IT" dirty="0" err="1" smtClean="0"/>
              <a:t>language</a:t>
            </a:r>
            <a:endParaRPr lang="it-IT" dirty="0"/>
          </a:p>
          <a:p>
            <a:pPr lvl="1"/>
            <a:r>
              <a:rPr lang="it-IT" dirty="0" err="1" smtClean="0"/>
              <a:t>After</a:t>
            </a:r>
            <a:r>
              <a:rPr lang="it-IT" dirty="0" smtClean="0"/>
              <a:t> the </a:t>
            </a:r>
            <a:r>
              <a:rPr lang="it-IT" dirty="0" err="1" smtClean="0"/>
              <a:t>reading</a:t>
            </a:r>
            <a:r>
              <a:rPr lang="it-IT" dirty="0" smtClean="0"/>
              <a:t>,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must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left</a:t>
            </a:r>
            <a:r>
              <a:rPr lang="it-IT" dirty="0" smtClean="0"/>
              <a:t> </a:t>
            </a:r>
            <a:r>
              <a:rPr lang="it-IT" dirty="0" err="1" smtClean="0"/>
              <a:t>closed</a:t>
            </a:r>
            <a:endParaRPr lang="it-IT" dirty="0" smtClean="0"/>
          </a:p>
          <a:p>
            <a:r>
              <a:rPr lang="it-IT" b="1" dirty="0" err="1" smtClean="0"/>
              <a:t>Versions</a:t>
            </a:r>
            <a:r>
              <a:rPr lang="it-IT" b="1" dirty="0" smtClean="0"/>
              <a:t>: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versions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Quran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the </a:t>
            </a:r>
            <a:r>
              <a:rPr lang="it-IT" dirty="0" err="1" smtClean="0"/>
              <a:t>Caliphates</a:t>
            </a:r>
            <a:r>
              <a:rPr lang="it-IT" dirty="0" smtClean="0"/>
              <a:t> </a:t>
            </a:r>
            <a:r>
              <a:rPr lang="it-IT" sz="1800" dirty="0" smtClean="0">
                <a:sym typeface="Wingdings" panose="05000000000000000000" pitchFamily="2" charset="2"/>
              </a:rPr>
              <a:t>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only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one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version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preserved</a:t>
            </a:r>
            <a:r>
              <a:rPr lang="it-IT" dirty="0" smtClean="0"/>
              <a:t> (the </a:t>
            </a:r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Caliphate</a:t>
            </a:r>
            <a:r>
              <a:rPr lang="it-IT" dirty="0" smtClean="0"/>
              <a:t>)</a:t>
            </a:r>
          </a:p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pPr/>
              <a:t>5</a:t>
            </a:fld>
            <a:endParaRPr lang="it-IT"/>
          </a:p>
        </p:txBody>
      </p:sp>
      <p:pic>
        <p:nvPicPr>
          <p:cNvPr id="1026" name="Picture 2" descr="http://www.getsymbols.com/wp-content/uploads/2012/05/symbol-of-qura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626" y="1988840"/>
            <a:ext cx="2766814" cy="2766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5765626" y="5013176"/>
            <a:ext cx="2766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alibri" panose="020F0502020204030204" pitchFamily="34" charset="0"/>
              </a:rPr>
              <a:t>"Corano“ </a:t>
            </a:r>
            <a:r>
              <a:rPr lang="it-IT" dirty="0" err="1" smtClean="0">
                <a:latin typeface="Calibri" panose="020F0502020204030204" pitchFamily="34" charset="0"/>
              </a:rPr>
              <a:t>Calligraphy</a:t>
            </a:r>
            <a:endParaRPr lang="it-IT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40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/>
          <a:lstStyle/>
          <a:p>
            <a:r>
              <a:rPr lang="it-IT" dirty="0" smtClean="0"/>
              <a:t>2. </a:t>
            </a:r>
            <a:r>
              <a:rPr lang="it-IT" dirty="0" err="1" smtClean="0"/>
              <a:t>Sunnah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844824"/>
            <a:ext cx="5779362" cy="4325112"/>
          </a:xfrm>
        </p:spPr>
        <p:txBody>
          <a:bodyPr>
            <a:noAutofit/>
          </a:bodyPr>
          <a:lstStyle/>
          <a:p>
            <a:r>
              <a:rPr lang="it-IT" b="1" dirty="0" err="1" smtClean="0"/>
              <a:t>Etymology</a:t>
            </a:r>
            <a:r>
              <a:rPr lang="it-IT" b="1" dirty="0" smtClean="0"/>
              <a:t>: </a:t>
            </a:r>
            <a:r>
              <a:rPr lang="it-IT" i="1" dirty="0" smtClean="0"/>
              <a:t>sunna</a:t>
            </a:r>
            <a:r>
              <a:rPr lang="it-IT" dirty="0" smtClean="0"/>
              <a:t> = way </a:t>
            </a:r>
            <a:r>
              <a:rPr lang="it-IT" dirty="0" err="1" smtClean="0"/>
              <a:t>of</a:t>
            </a:r>
            <a:r>
              <a:rPr lang="it-IT" dirty="0" smtClean="0"/>
              <a:t> life</a:t>
            </a:r>
          </a:p>
          <a:p>
            <a:r>
              <a:rPr lang="it-IT" b="1" dirty="0" err="1" smtClean="0"/>
              <a:t>Structure</a:t>
            </a:r>
            <a:r>
              <a:rPr lang="it-IT" b="1" dirty="0" smtClean="0"/>
              <a:t>: </a:t>
            </a:r>
          </a:p>
          <a:p>
            <a:pPr lvl="1"/>
            <a:r>
              <a:rPr lang="it-IT" dirty="0" err="1" smtClean="0"/>
              <a:t>Shiites</a:t>
            </a:r>
            <a:r>
              <a:rPr lang="it-IT" dirty="0" smtClean="0"/>
              <a:t>: </a:t>
            </a:r>
            <a:r>
              <a:rPr lang="it-IT" dirty="0"/>
              <a:t>3 </a:t>
            </a:r>
            <a:r>
              <a:rPr lang="it-IT" dirty="0" err="1" smtClean="0"/>
              <a:t>books</a:t>
            </a:r>
            <a:r>
              <a:rPr lang="it-IT" dirty="0" smtClean="0"/>
              <a:t> </a:t>
            </a:r>
            <a:endParaRPr lang="it-IT" dirty="0"/>
          </a:p>
          <a:p>
            <a:pPr lvl="1"/>
            <a:r>
              <a:rPr lang="it-IT" dirty="0" err="1" smtClean="0"/>
              <a:t>Sunnis</a:t>
            </a:r>
            <a:r>
              <a:rPr lang="it-IT" dirty="0" smtClean="0"/>
              <a:t>: </a:t>
            </a:r>
            <a:r>
              <a:rPr lang="it-IT" dirty="0"/>
              <a:t>6 </a:t>
            </a:r>
            <a:r>
              <a:rPr lang="it-IT" dirty="0" err="1" smtClean="0"/>
              <a:t>books</a:t>
            </a:r>
            <a:endParaRPr lang="it-IT" dirty="0"/>
          </a:p>
          <a:p>
            <a:r>
              <a:rPr lang="it-IT" b="1" dirty="0" err="1" smtClean="0"/>
              <a:t>Transmission</a:t>
            </a:r>
            <a:r>
              <a:rPr lang="it-IT" b="1" dirty="0" smtClean="0"/>
              <a:t>:</a:t>
            </a:r>
          </a:p>
          <a:p>
            <a:pPr lvl="1"/>
            <a:r>
              <a:rPr lang="it-IT" dirty="0" err="1" smtClean="0"/>
              <a:t>Oral</a:t>
            </a:r>
            <a:r>
              <a:rPr lang="it-IT" dirty="0" smtClean="0"/>
              <a:t> </a:t>
            </a:r>
            <a:r>
              <a:rPr lang="it-IT" dirty="0" err="1" smtClean="0"/>
              <a:t>transmission</a:t>
            </a:r>
            <a:endParaRPr lang="it-IT" dirty="0" smtClean="0"/>
          </a:p>
          <a:p>
            <a:pPr lvl="1"/>
            <a:r>
              <a:rPr lang="it-IT" i="1" dirty="0" err="1" smtClean="0"/>
              <a:t>Hadith</a:t>
            </a:r>
            <a:r>
              <a:rPr lang="it-IT" dirty="0" smtClean="0"/>
              <a:t>: </a:t>
            </a:r>
            <a:r>
              <a:rPr lang="it-IT" dirty="0" err="1" smtClean="0"/>
              <a:t>anecdotes</a:t>
            </a:r>
            <a:r>
              <a:rPr lang="it-IT" dirty="0" smtClean="0"/>
              <a:t>, </a:t>
            </a:r>
            <a:r>
              <a:rPr lang="it-IT" dirty="0" err="1" smtClean="0"/>
              <a:t>stories</a:t>
            </a:r>
            <a:endParaRPr lang="it-IT" dirty="0" smtClean="0"/>
          </a:p>
          <a:p>
            <a:r>
              <a:rPr lang="it-IT" b="1" dirty="0" err="1" smtClean="0"/>
              <a:t>Content</a:t>
            </a:r>
            <a:r>
              <a:rPr lang="it-IT" b="1" dirty="0" smtClean="0"/>
              <a:t>:</a:t>
            </a:r>
          </a:p>
          <a:p>
            <a:pPr lvl="1"/>
            <a:r>
              <a:rPr lang="it-IT" dirty="0" err="1" smtClean="0"/>
              <a:t>Extension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Quran</a:t>
            </a:r>
            <a:endParaRPr lang="it-IT" dirty="0"/>
          </a:p>
          <a:p>
            <a:pPr lvl="1"/>
            <a:r>
              <a:rPr lang="it-IT" dirty="0" err="1" smtClean="0"/>
              <a:t>Sayings</a:t>
            </a:r>
            <a:r>
              <a:rPr lang="it-IT" dirty="0" smtClean="0"/>
              <a:t>, </a:t>
            </a:r>
            <a:r>
              <a:rPr lang="it-IT" dirty="0" err="1" smtClean="0"/>
              <a:t>facts</a:t>
            </a:r>
            <a:r>
              <a:rPr lang="it-IT" dirty="0" smtClean="0"/>
              <a:t> and </a:t>
            </a:r>
            <a:r>
              <a:rPr lang="it-IT" dirty="0" err="1" smtClean="0"/>
              <a:t>behaviour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the </a:t>
            </a:r>
            <a:r>
              <a:rPr lang="it-IT" dirty="0" err="1" smtClean="0"/>
              <a:t>Prophet</a:t>
            </a:r>
            <a:r>
              <a:rPr lang="it-IT" dirty="0" smtClean="0"/>
              <a:t> Muhammad </a:t>
            </a:r>
            <a:r>
              <a:rPr lang="it-IT" sz="1800" dirty="0" smtClean="0">
                <a:sym typeface="Wingdings" pitchFamily="2" charset="2"/>
              </a:rPr>
              <a:t>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examples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follow</a:t>
            </a: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pPr/>
              <a:t>6</a:t>
            </a:fld>
            <a:endParaRPr lang="it-IT"/>
          </a:p>
        </p:txBody>
      </p:sp>
      <p:pic>
        <p:nvPicPr>
          <p:cNvPr id="3074" name="Picture 2" descr="File:سنن الدارقطني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890" y="1628800"/>
            <a:ext cx="2122796" cy="3076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5958874" y="4859868"/>
            <a:ext cx="2429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 smtClean="0">
                <a:latin typeface="Calibri" panose="020F0502020204030204" pitchFamily="34" charset="0"/>
              </a:rPr>
              <a:t>Sunnah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from</a:t>
            </a:r>
            <a:r>
              <a:rPr lang="it-IT" dirty="0" smtClean="0">
                <a:latin typeface="Calibri" panose="020F0502020204030204" pitchFamily="34" charset="0"/>
              </a:rPr>
              <a:t> the X </a:t>
            </a:r>
            <a:r>
              <a:rPr lang="it-IT" dirty="0" err="1" smtClean="0">
                <a:latin typeface="Calibri" panose="020F0502020204030204" pitchFamily="34" charset="0"/>
              </a:rPr>
              <a:t>century</a:t>
            </a:r>
            <a:endParaRPr lang="it-IT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/>
          <a:lstStyle/>
          <a:p>
            <a:r>
              <a:rPr lang="it-IT" dirty="0" smtClean="0"/>
              <a:t>3. </a:t>
            </a:r>
            <a:r>
              <a:rPr lang="it-IT" i="1" dirty="0" err="1" smtClean="0"/>
              <a:t>Ijma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844824"/>
            <a:ext cx="5184576" cy="4325112"/>
          </a:xfrm>
        </p:spPr>
        <p:txBody>
          <a:bodyPr>
            <a:noAutofit/>
          </a:bodyPr>
          <a:lstStyle/>
          <a:p>
            <a:r>
              <a:rPr lang="it-IT" b="1" dirty="0" err="1" smtClean="0"/>
              <a:t>Etymology</a:t>
            </a:r>
            <a:r>
              <a:rPr lang="it-IT" b="1" dirty="0" smtClean="0"/>
              <a:t>:</a:t>
            </a:r>
            <a:r>
              <a:rPr lang="it-IT" dirty="0" smtClean="0"/>
              <a:t> </a:t>
            </a:r>
            <a:r>
              <a:rPr lang="it-IT" i="1" dirty="0" err="1"/>
              <a:t>i</a:t>
            </a:r>
            <a:r>
              <a:rPr lang="it-IT" i="1" dirty="0" err="1" smtClean="0"/>
              <a:t>jma</a:t>
            </a:r>
            <a:r>
              <a:rPr lang="it-IT" dirty="0" smtClean="0"/>
              <a:t> = </a:t>
            </a:r>
            <a:r>
              <a:rPr lang="it-IT" dirty="0" err="1" smtClean="0"/>
              <a:t>consensus</a:t>
            </a:r>
            <a:endParaRPr lang="it-IT" dirty="0" smtClean="0"/>
          </a:p>
          <a:p>
            <a:r>
              <a:rPr lang="it-IT" b="1" dirty="0" err="1" smtClean="0"/>
              <a:t>What</a:t>
            </a:r>
            <a:r>
              <a:rPr lang="it-IT" b="1" dirty="0" smtClean="0"/>
              <a:t> </a:t>
            </a:r>
            <a:r>
              <a:rPr lang="it-IT" b="1" dirty="0" err="1" smtClean="0"/>
              <a:t>is</a:t>
            </a:r>
            <a:r>
              <a:rPr lang="it-IT" b="1" dirty="0" smtClean="0"/>
              <a:t> </a:t>
            </a:r>
            <a:r>
              <a:rPr lang="it-IT" b="1" dirty="0" err="1" smtClean="0"/>
              <a:t>it</a:t>
            </a:r>
            <a:r>
              <a:rPr lang="it-IT" b="1" dirty="0" smtClean="0"/>
              <a:t>?</a:t>
            </a:r>
          </a:p>
          <a:p>
            <a:pPr lvl="1"/>
            <a:r>
              <a:rPr lang="it-IT" dirty="0" err="1" smtClean="0"/>
              <a:t>Consensus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i="1" dirty="0" err="1" smtClean="0"/>
              <a:t>ummah</a:t>
            </a:r>
            <a:r>
              <a:rPr lang="it-IT" dirty="0" smtClean="0"/>
              <a:t> (</a:t>
            </a:r>
            <a:r>
              <a:rPr lang="it-IT" dirty="0" err="1" smtClean="0"/>
              <a:t>Muslim</a:t>
            </a:r>
            <a:r>
              <a:rPr lang="it-IT" dirty="0" smtClean="0"/>
              <a:t> community)</a:t>
            </a:r>
          </a:p>
          <a:p>
            <a:pPr lvl="1"/>
            <a:r>
              <a:rPr lang="it-IT" dirty="0" err="1" smtClean="0"/>
              <a:t>Consensus</a:t>
            </a:r>
            <a:r>
              <a:rPr lang="it-IT" dirty="0" smtClean="0"/>
              <a:t> </a:t>
            </a:r>
            <a:r>
              <a:rPr lang="it-IT" dirty="0" err="1" smtClean="0"/>
              <a:t>given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i="1" dirty="0" smtClean="0"/>
              <a:t>ulema</a:t>
            </a:r>
            <a:r>
              <a:rPr lang="it-IT" dirty="0" smtClean="0"/>
              <a:t> (</a:t>
            </a:r>
            <a:r>
              <a:rPr lang="it-IT" dirty="0" err="1" smtClean="0"/>
              <a:t>scholars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Muslim</a:t>
            </a:r>
            <a:r>
              <a:rPr lang="it-IT" dirty="0" smtClean="0"/>
              <a:t> </a:t>
            </a:r>
            <a:r>
              <a:rPr lang="it-IT" dirty="0" err="1" smtClean="0"/>
              <a:t>religious</a:t>
            </a:r>
            <a:r>
              <a:rPr lang="it-IT" dirty="0" smtClean="0"/>
              <a:t> </a:t>
            </a:r>
            <a:r>
              <a:rPr lang="it-IT" dirty="0" err="1" smtClean="0"/>
              <a:t>law</a:t>
            </a:r>
            <a:r>
              <a:rPr lang="it-IT" dirty="0" smtClean="0"/>
              <a:t>) </a:t>
            </a:r>
            <a:r>
              <a:rPr lang="it-IT" sz="1800" dirty="0" smtClean="0">
                <a:sym typeface="Wingdings" panose="05000000000000000000" pitchFamily="2" charset="2"/>
              </a:rPr>
              <a:t>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they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have</a:t>
            </a:r>
            <a:r>
              <a:rPr lang="it-IT" dirty="0" smtClean="0">
                <a:sym typeface="Wingdings" panose="05000000000000000000" pitchFamily="2" charset="2"/>
              </a:rPr>
              <a:t> the right </a:t>
            </a:r>
            <a:r>
              <a:rPr lang="it-IT" dirty="0" err="1" smtClean="0">
                <a:sym typeface="Wingdings" panose="05000000000000000000" pitchFamily="2" charset="2"/>
              </a:rPr>
              <a:t>to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make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judgements</a:t>
            </a:r>
            <a:endParaRPr lang="it-IT" dirty="0" smtClean="0"/>
          </a:p>
          <a:p>
            <a:r>
              <a:rPr lang="it-IT" dirty="0" smtClean="0"/>
              <a:t>The </a:t>
            </a:r>
            <a:r>
              <a:rPr lang="it-IT" dirty="0" err="1" smtClean="0"/>
              <a:t>legitimacy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Ijma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given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a </a:t>
            </a:r>
            <a:r>
              <a:rPr lang="it-IT" i="1" dirty="0" err="1" smtClean="0"/>
              <a:t>hadith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Prophet</a:t>
            </a:r>
            <a:r>
              <a:rPr lang="it-IT" dirty="0" smtClean="0"/>
              <a:t> Muhammad  </a:t>
            </a:r>
            <a:r>
              <a:rPr lang="it-IT" sz="1800" dirty="0" smtClean="0">
                <a:sym typeface="Wingdings" panose="05000000000000000000" pitchFamily="2" charset="2"/>
              </a:rPr>
              <a:t>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Sunnah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pPr/>
              <a:t>7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512221"/>
            <a:ext cx="2664296" cy="1833558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5796136" y="4581128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alibri" panose="020F0502020204030204" pitchFamily="34" charset="0"/>
              </a:rPr>
              <a:t>Ulema </a:t>
            </a:r>
            <a:r>
              <a:rPr lang="it-IT" dirty="0" err="1" smtClean="0">
                <a:latin typeface="Calibri" panose="020F0502020204030204" pitchFamily="34" charset="0"/>
              </a:rPr>
              <a:t>students</a:t>
            </a:r>
            <a:r>
              <a:rPr lang="it-IT" dirty="0" smtClean="0">
                <a:latin typeface="Calibri" panose="020F0502020204030204" pitchFamily="34" charset="0"/>
              </a:rPr>
              <a:t> and master </a:t>
            </a:r>
            <a:r>
              <a:rPr lang="it-IT" dirty="0" err="1" smtClean="0">
                <a:latin typeface="Calibri" panose="020F0502020204030204" pitchFamily="34" charset="0"/>
              </a:rPr>
              <a:t>from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an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ottoman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i="1" dirty="0" err="1" smtClean="0">
                <a:latin typeface="Calibri" panose="020F0502020204030204" pitchFamily="34" charset="0"/>
              </a:rPr>
              <a:t>madrasah</a:t>
            </a:r>
            <a:r>
              <a:rPr lang="it-IT" dirty="0" smtClean="0">
                <a:latin typeface="Calibri" panose="020F0502020204030204" pitchFamily="34" charset="0"/>
              </a:rPr>
              <a:t> (</a:t>
            </a:r>
            <a:r>
              <a:rPr lang="it-IT" dirty="0" err="1" smtClean="0">
                <a:latin typeface="Calibri" panose="020F0502020204030204" pitchFamily="34" charset="0"/>
              </a:rPr>
              <a:t>school</a:t>
            </a:r>
            <a:r>
              <a:rPr lang="it-IT" dirty="0" smtClean="0">
                <a:latin typeface="Calibri" panose="020F0502020204030204" pitchFamily="34" charset="0"/>
              </a:rPr>
              <a:t>)</a:t>
            </a:r>
            <a:endParaRPr lang="it-IT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/>
          <a:lstStyle/>
          <a:p>
            <a:r>
              <a:rPr lang="it-IT" dirty="0" smtClean="0"/>
              <a:t>4. </a:t>
            </a:r>
            <a:r>
              <a:rPr lang="it-IT" i="1" dirty="0" err="1" smtClean="0"/>
              <a:t>Qiyas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err="1" smtClean="0"/>
              <a:t>Meaning</a:t>
            </a:r>
            <a:r>
              <a:rPr lang="it-IT" b="1" dirty="0" smtClean="0"/>
              <a:t>: </a:t>
            </a:r>
            <a:r>
              <a:rPr lang="it-IT" i="1" dirty="0" err="1" smtClean="0"/>
              <a:t>qiyas</a:t>
            </a:r>
            <a:r>
              <a:rPr lang="it-IT" dirty="0" smtClean="0"/>
              <a:t> = </a:t>
            </a:r>
            <a:r>
              <a:rPr lang="it-IT" dirty="0" err="1" smtClean="0"/>
              <a:t>measurement</a:t>
            </a:r>
            <a:r>
              <a:rPr lang="it-IT" dirty="0" smtClean="0"/>
              <a:t>, </a:t>
            </a:r>
            <a:r>
              <a:rPr lang="it-IT" dirty="0" err="1" smtClean="0"/>
              <a:t>analogy</a:t>
            </a:r>
            <a:endParaRPr lang="it-IT" dirty="0"/>
          </a:p>
          <a:p>
            <a:r>
              <a:rPr lang="it-IT" b="1" dirty="0" err="1" smtClean="0"/>
              <a:t>How</a:t>
            </a:r>
            <a:r>
              <a:rPr lang="it-IT" b="1" dirty="0" smtClean="0"/>
              <a:t> </a:t>
            </a:r>
            <a:r>
              <a:rPr lang="it-IT" b="1" dirty="0" err="1" smtClean="0"/>
              <a:t>did</a:t>
            </a:r>
            <a:r>
              <a:rPr lang="it-IT" b="1" dirty="0" smtClean="0"/>
              <a:t> </a:t>
            </a:r>
            <a:r>
              <a:rPr lang="it-IT" b="1" dirty="0" err="1" smtClean="0"/>
              <a:t>it</a:t>
            </a:r>
            <a:r>
              <a:rPr lang="it-IT" b="1" dirty="0" smtClean="0"/>
              <a:t> start?</a:t>
            </a:r>
            <a:r>
              <a:rPr lang="it-IT" dirty="0" smtClean="0"/>
              <a:t> </a:t>
            </a:r>
          </a:p>
          <a:p>
            <a:pPr lvl="1"/>
            <a:r>
              <a:rPr lang="it-IT" dirty="0" err="1" smtClean="0"/>
              <a:t>Islamic</a:t>
            </a:r>
            <a:r>
              <a:rPr lang="it-IT" dirty="0" smtClean="0"/>
              <a:t> </a:t>
            </a:r>
            <a:r>
              <a:rPr lang="it-IT" dirty="0" err="1" smtClean="0"/>
              <a:t>expansion</a:t>
            </a:r>
            <a:r>
              <a:rPr lang="it-IT" dirty="0" smtClean="0"/>
              <a:t> </a:t>
            </a:r>
            <a:r>
              <a:rPr lang="it-IT" dirty="0" err="1" smtClean="0"/>
              <a:t>after</a:t>
            </a:r>
            <a:r>
              <a:rPr lang="it-IT" dirty="0" smtClean="0"/>
              <a:t> Muhammad’s </a:t>
            </a:r>
            <a:r>
              <a:rPr lang="it-IT" dirty="0" err="1" smtClean="0"/>
              <a:t>death</a:t>
            </a:r>
            <a:endParaRPr lang="it-IT" dirty="0" smtClean="0"/>
          </a:p>
          <a:p>
            <a:pPr lvl="1"/>
            <a:r>
              <a:rPr lang="it-IT" dirty="0" smtClean="0"/>
              <a:t>The </a:t>
            </a:r>
            <a:r>
              <a:rPr lang="it-IT" dirty="0" err="1" smtClean="0"/>
              <a:t>Quran</a:t>
            </a:r>
            <a:r>
              <a:rPr lang="it-IT" dirty="0" smtClean="0"/>
              <a:t>’s meeting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external</a:t>
            </a:r>
            <a:r>
              <a:rPr lang="it-IT" dirty="0" smtClean="0"/>
              <a:t> </a:t>
            </a:r>
            <a:r>
              <a:rPr lang="it-IT" dirty="0" err="1" smtClean="0"/>
              <a:t>realities</a:t>
            </a:r>
            <a:r>
              <a:rPr lang="it-IT" dirty="0" smtClean="0"/>
              <a:t> : </a:t>
            </a:r>
            <a:r>
              <a:rPr lang="it-IT" dirty="0" err="1" smtClean="0"/>
              <a:t>Hellenic</a:t>
            </a:r>
            <a:r>
              <a:rPr lang="it-IT" dirty="0" smtClean="0"/>
              <a:t> culture</a:t>
            </a:r>
          </a:p>
          <a:p>
            <a:pPr lvl="1"/>
            <a:r>
              <a:rPr lang="it-IT" dirty="0" err="1" smtClean="0"/>
              <a:t>Assimilation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deductive</a:t>
            </a:r>
            <a:r>
              <a:rPr lang="it-IT" dirty="0" smtClean="0"/>
              <a:t> </a:t>
            </a:r>
            <a:r>
              <a:rPr lang="it-IT" dirty="0" err="1" smtClean="0"/>
              <a:t>method</a:t>
            </a:r>
            <a:endParaRPr lang="it-IT" dirty="0" smtClean="0"/>
          </a:p>
          <a:p>
            <a:r>
              <a:rPr lang="it-IT" b="1" dirty="0" err="1" smtClean="0"/>
              <a:t>What</a:t>
            </a:r>
            <a:r>
              <a:rPr lang="it-IT" b="1" dirty="0" smtClean="0"/>
              <a:t> </a:t>
            </a:r>
            <a:r>
              <a:rPr lang="it-IT" b="1" dirty="0" err="1" smtClean="0"/>
              <a:t>is</a:t>
            </a:r>
            <a:r>
              <a:rPr lang="it-IT" b="1" dirty="0" smtClean="0"/>
              <a:t> </a:t>
            </a:r>
            <a:r>
              <a:rPr lang="it-IT" b="1" dirty="0" err="1" smtClean="0"/>
              <a:t>it</a:t>
            </a:r>
            <a:r>
              <a:rPr lang="it-IT" b="1" dirty="0" smtClean="0"/>
              <a:t>?</a:t>
            </a:r>
          </a:p>
          <a:p>
            <a:pPr lvl="1"/>
            <a:r>
              <a:rPr lang="it-IT" dirty="0" err="1" smtClean="0"/>
              <a:t>Comparing</a:t>
            </a:r>
            <a:r>
              <a:rPr lang="it-IT" dirty="0" smtClean="0"/>
              <a:t> the </a:t>
            </a:r>
            <a:r>
              <a:rPr lang="it-IT" dirty="0" err="1" smtClean="0"/>
              <a:t>Quran</a:t>
            </a:r>
            <a:r>
              <a:rPr lang="it-IT" dirty="0" smtClean="0"/>
              <a:t> and </a:t>
            </a:r>
            <a:r>
              <a:rPr lang="it-IT" dirty="0" err="1" smtClean="0"/>
              <a:t>Sunnah</a:t>
            </a:r>
            <a:endParaRPr lang="it-IT" dirty="0" smtClean="0"/>
          </a:p>
          <a:p>
            <a:pPr lvl="1"/>
            <a:r>
              <a:rPr lang="it-IT" dirty="0" err="1" smtClean="0"/>
              <a:t>Teachings</a:t>
            </a:r>
            <a:r>
              <a:rPr lang="it-IT" dirty="0" smtClean="0"/>
              <a:t> </a:t>
            </a:r>
            <a:r>
              <a:rPr lang="it-IT" dirty="0" err="1" smtClean="0"/>
              <a:t>taken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the </a:t>
            </a:r>
            <a:r>
              <a:rPr lang="it-IT" dirty="0" err="1" smtClean="0"/>
              <a:t>followers</a:t>
            </a:r>
            <a:r>
              <a:rPr lang="it-IT" dirty="0" smtClean="0"/>
              <a:t> </a:t>
            </a:r>
            <a:r>
              <a:rPr lang="it-IT" dirty="0" err="1" smtClean="0"/>
              <a:t>through</a:t>
            </a:r>
            <a:r>
              <a:rPr lang="it-IT" dirty="0" smtClean="0"/>
              <a:t> </a:t>
            </a:r>
            <a:r>
              <a:rPr lang="it-IT" dirty="0" err="1" smtClean="0"/>
              <a:t>deduction</a:t>
            </a:r>
            <a:r>
              <a:rPr lang="it-IT" dirty="0" smtClean="0"/>
              <a:t> or </a:t>
            </a:r>
            <a:r>
              <a:rPr lang="it-IT" dirty="0" err="1" smtClean="0"/>
              <a:t>similarity</a:t>
            </a:r>
            <a:endParaRPr lang="it-IT" dirty="0" smtClean="0"/>
          </a:p>
          <a:p>
            <a:r>
              <a:rPr lang="it-IT" b="1" dirty="0" err="1" smtClean="0"/>
              <a:t>When</a:t>
            </a:r>
            <a:r>
              <a:rPr lang="it-IT" b="1" dirty="0" smtClean="0"/>
              <a:t>?</a:t>
            </a:r>
            <a:r>
              <a:rPr lang="it-IT" dirty="0" smtClean="0"/>
              <a:t> End </a:t>
            </a:r>
            <a:r>
              <a:rPr lang="it-IT" dirty="0" err="1" smtClean="0"/>
              <a:t>of</a:t>
            </a:r>
            <a:r>
              <a:rPr lang="it-IT" dirty="0" smtClean="0"/>
              <a:t> IX </a:t>
            </a:r>
            <a:r>
              <a:rPr lang="it-IT" dirty="0" err="1" smtClean="0"/>
              <a:t>century</a:t>
            </a:r>
            <a:r>
              <a:rPr lang="it-IT" dirty="0" smtClean="0"/>
              <a:t> </a:t>
            </a:r>
            <a:r>
              <a:rPr lang="it-IT" dirty="0" err="1" smtClean="0"/>
              <a:t>a.d.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it-IT" dirty="0" smtClean="0"/>
              <a:t>5.</a:t>
            </a:r>
            <a:r>
              <a:rPr lang="it-IT" i="1" dirty="0" smtClean="0"/>
              <a:t>Urf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5040560"/>
          </a:xfrm>
        </p:spPr>
        <p:txBody>
          <a:bodyPr>
            <a:noAutofit/>
          </a:bodyPr>
          <a:lstStyle/>
          <a:p>
            <a:r>
              <a:rPr lang="it-IT" sz="2350" b="1" dirty="0" err="1" smtClean="0"/>
              <a:t>Etymology</a:t>
            </a:r>
            <a:r>
              <a:rPr lang="it-IT" sz="2350" b="1" dirty="0" smtClean="0"/>
              <a:t>: </a:t>
            </a:r>
            <a:r>
              <a:rPr lang="it-IT" sz="2350" i="1" dirty="0" err="1" smtClean="0"/>
              <a:t>Urf</a:t>
            </a:r>
            <a:r>
              <a:rPr lang="it-IT" sz="2350" i="1" dirty="0" smtClean="0"/>
              <a:t> </a:t>
            </a:r>
            <a:r>
              <a:rPr lang="it-IT" sz="2350" dirty="0"/>
              <a:t>= </a:t>
            </a:r>
            <a:r>
              <a:rPr lang="it-IT" sz="2350" dirty="0" err="1" smtClean="0"/>
              <a:t>knowledge</a:t>
            </a:r>
            <a:r>
              <a:rPr lang="it-IT" sz="2350" i="1" dirty="0" smtClean="0"/>
              <a:t>;</a:t>
            </a:r>
            <a:endParaRPr lang="it-IT" sz="2350" i="1" dirty="0"/>
          </a:p>
          <a:p>
            <a:r>
              <a:rPr lang="it-IT" sz="2350" b="1" dirty="0" err="1" smtClean="0"/>
              <a:t>What</a:t>
            </a:r>
            <a:r>
              <a:rPr lang="it-IT" sz="2350" b="1" dirty="0" smtClean="0"/>
              <a:t> </a:t>
            </a:r>
            <a:r>
              <a:rPr lang="it-IT" sz="2350" b="1" dirty="0" err="1" smtClean="0"/>
              <a:t>is</a:t>
            </a:r>
            <a:r>
              <a:rPr lang="it-IT" sz="2350" b="1" dirty="0" smtClean="0"/>
              <a:t> </a:t>
            </a:r>
            <a:r>
              <a:rPr lang="it-IT" sz="2350" b="1" dirty="0" err="1" smtClean="0"/>
              <a:t>it</a:t>
            </a:r>
            <a:r>
              <a:rPr lang="it-IT" sz="2350" b="1" dirty="0" smtClean="0"/>
              <a:t>? </a:t>
            </a:r>
          </a:p>
          <a:p>
            <a:pPr lvl="1"/>
            <a:r>
              <a:rPr lang="it-IT" sz="2350" dirty="0" err="1" smtClean="0"/>
              <a:t>Traditions</a:t>
            </a:r>
            <a:r>
              <a:rPr lang="it-IT" sz="2350" dirty="0" smtClean="0"/>
              <a:t> and «</a:t>
            </a:r>
            <a:r>
              <a:rPr lang="it-IT" sz="2350" dirty="0" err="1" smtClean="0"/>
              <a:t>knowledge</a:t>
            </a:r>
            <a:r>
              <a:rPr lang="it-IT" sz="2350" dirty="0" smtClean="0"/>
              <a:t>» </a:t>
            </a:r>
            <a:r>
              <a:rPr lang="it-IT" sz="2350" dirty="0" err="1" smtClean="0"/>
              <a:t>of</a:t>
            </a:r>
            <a:r>
              <a:rPr lang="it-IT" sz="2350" dirty="0" smtClean="0"/>
              <a:t> a society.</a:t>
            </a:r>
          </a:p>
          <a:p>
            <a:pPr lvl="1"/>
            <a:r>
              <a:rPr lang="it-IT" sz="2350" i="1" dirty="0" err="1" smtClean="0"/>
              <a:t>Traditions</a:t>
            </a:r>
            <a:r>
              <a:rPr lang="it-IT" sz="2350" i="1" dirty="0" smtClean="0"/>
              <a:t> </a:t>
            </a:r>
            <a:r>
              <a:rPr lang="it-IT" sz="2350" dirty="0" err="1" smtClean="0"/>
              <a:t>dating</a:t>
            </a:r>
            <a:r>
              <a:rPr lang="it-IT" sz="2350" dirty="0" smtClean="0"/>
              <a:t> </a:t>
            </a:r>
            <a:r>
              <a:rPr lang="it-IT" sz="2350" dirty="0" err="1" smtClean="0"/>
              <a:t>to</a:t>
            </a:r>
            <a:r>
              <a:rPr lang="it-IT" sz="2350" dirty="0" smtClean="0"/>
              <a:t> Muhammad, </a:t>
            </a:r>
            <a:r>
              <a:rPr lang="it-IT" sz="2350" dirty="0" err="1" smtClean="0"/>
              <a:t>not</a:t>
            </a:r>
            <a:r>
              <a:rPr lang="it-IT" sz="2350" dirty="0" smtClean="0"/>
              <a:t> </a:t>
            </a:r>
            <a:r>
              <a:rPr lang="it-IT" sz="2350" dirty="0" err="1" smtClean="0"/>
              <a:t>repealed</a:t>
            </a:r>
            <a:r>
              <a:rPr lang="it-IT" sz="2350" dirty="0" smtClean="0"/>
              <a:t> </a:t>
            </a:r>
            <a:r>
              <a:rPr lang="it-IT" sz="2350" dirty="0" err="1" smtClean="0"/>
              <a:t>by</a:t>
            </a:r>
            <a:r>
              <a:rPr lang="it-IT" sz="2350" dirty="0" smtClean="0"/>
              <a:t> the </a:t>
            </a:r>
            <a:r>
              <a:rPr lang="it-IT" sz="2350" dirty="0" err="1" smtClean="0"/>
              <a:t>Quran</a:t>
            </a:r>
            <a:r>
              <a:rPr lang="it-IT" sz="2350" dirty="0" smtClean="0"/>
              <a:t> and </a:t>
            </a:r>
            <a:r>
              <a:rPr lang="it-IT" sz="2350" dirty="0" err="1" smtClean="0"/>
              <a:t>Sunnah</a:t>
            </a:r>
            <a:endParaRPr lang="it-IT" sz="2350" i="1" dirty="0"/>
          </a:p>
          <a:p>
            <a:pPr lvl="1"/>
            <a:r>
              <a:rPr lang="it-IT" sz="2350" dirty="0" err="1" smtClean="0"/>
              <a:t>Equivalent</a:t>
            </a:r>
            <a:r>
              <a:rPr lang="it-IT" sz="2350" dirty="0" smtClean="0"/>
              <a:t> </a:t>
            </a:r>
            <a:r>
              <a:rPr lang="it-IT" sz="2350" dirty="0" err="1" smtClean="0"/>
              <a:t>to</a:t>
            </a:r>
            <a:r>
              <a:rPr lang="it-IT" sz="2350" dirty="0" smtClean="0"/>
              <a:t> </a:t>
            </a:r>
            <a:r>
              <a:rPr lang="it-IT" sz="2350" i="1" dirty="0" smtClean="0"/>
              <a:t>common law</a:t>
            </a:r>
            <a:endParaRPr lang="it-IT" sz="2350" dirty="0" smtClean="0"/>
          </a:p>
          <a:p>
            <a:pPr lvl="1"/>
            <a:r>
              <a:rPr lang="it-IT" sz="2350" dirty="0" err="1" smtClean="0"/>
              <a:t>It</a:t>
            </a:r>
            <a:r>
              <a:rPr lang="it-IT" sz="2350" dirty="0" smtClean="0"/>
              <a:t> must be </a:t>
            </a:r>
            <a:r>
              <a:rPr lang="it-IT" sz="2350" dirty="0" err="1" smtClean="0"/>
              <a:t>compatible</a:t>
            </a:r>
            <a:r>
              <a:rPr lang="it-IT" sz="2350" dirty="0" smtClean="0"/>
              <a:t> with the </a:t>
            </a:r>
            <a:r>
              <a:rPr lang="it-IT" sz="2350" i="1" dirty="0" err="1" smtClean="0"/>
              <a:t>Shari</a:t>
            </a:r>
            <a:r>
              <a:rPr lang="it-IT" sz="2350" i="1" dirty="0" smtClean="0"/>
              <a:t>’a</a:t>
            </a:r>
            <a:endParaRPr lang="it-IT" sz="2350" i="1" dirty="0"/>
          </a:p>
          <a:p>
            <a:pPr lvl="1"/>
            <a:r>
              <a:rPr lang="it-IT" sz="2350" dirty="0" err="1" smtClean="0"/>
              <a:t>Not</a:t>
            </a:r>
            <a:r>
              <a:rPr lang="it-IT" sz="2350" dirty="0" smtClean="0"/>
              <a:t> </a:t>
            </a:r>
            <a:r>
              <a:rPr lang="it-IT" sz="2350" dirty="0" err="1" smtClean="0"/>
              <a:t>formally</a:t>
            </a:r>
            <a:r>
              <a:rPr lang="it-IT" sz="2350" dirty="0" smtClean="0"/>
              <a:t> </a:t>
            </a:r>
            <a:r>
              <a:rPr lang="it-IT" sz="2350" dirty="0" err="1" smtClean="0"/>
              <a:t>included</a:t>
            </a:r>
            <a:r>
              <a:rPr lang="it-IT" sz="2350" dirty="0" smtClean="0"/>
              <a:t> in </a:t>
            </a:r>
            <a:r>
              <a:rPr lang="it-IT" sz="2350" dirty="0" err="1" smtClean="0"/>
              <a:t>Islamic</a:t>
            </a:r>
            <a:r>
              <a:rPr lang="it-IT" sz="2350" dirty="0" smtClean="0"/>
              <a:t> </a:t>
            </a:r>
            <a:r>
              <a:rPr lang="it-IT" sz="2350" dirty="0" err="1" smtClean="0"/>
              <a:t>Law</a:t>
            </a:r>
            <a:endParaRPr lang="it-IT" sz="2350" dirty="0" smtClean="0"/>
          </a:p>
          <a:p>
            <a:r>
              <a:rPr lang="it-IT" sz="2350" b="1" dirty="0" err="1" smtClean="0"/>
              <a:t>When</a:t>
            </a:r>
            <a:r>
              <a:rPr lang="it-IT" sz="2350" b="1" dirty="0" smtClean="0"/>
              <a:t>?</a:t>
            </a:r>
            <a:r>
              <a:rPr lang="it-IT" sz="2350" dirty="0" smtClean="0"/>
              <a:t> </a:t>
            </a:r>
          </a:p>
          <a:p>
            <a:pPr lvl="1"/>
            <a:r>
              <a:rPr lang="it-IT" sz="2350" dirty="0" smtClean="0"/>
              <a:t>First </a:t>
            </a:r>
            <a:r>
              <a:rPr lang="it-IT" sz="2350" dirty="0" err="1" smtClean="0"/>
              <a:t>recognition</a:t>
            </a:r>
            <a:r>
              <a:rPr lang="it-IT" sz="2350" dirty="0" smtClean="0"/>
              <a:t> </a:t>
            </a:r>
            <a:r>
              <a:rPr lang="it-IT" sz="2350" dirty="0" err="1" smtClean="0"/>
              <a:t>by</a:t>
            </a:r>
            <a:r>
              <a:rPr lang="it-IT" sz="2350" dirty="0" smtClean="0"/>
              <a:t> </a:t>
            </a:r>
            <a:r>
              <a:rPr lang="it-IT" sz="2350" i="1" dirty="0" smtClean="0"/>
              <a:t>Abu</a:t>
            </a:r>
            <a:r>
              <a:rPr lang="it-IT" sz="2350" dirty="0" smtClean="0"/>
              <a:t> </a:t>
            </a:r>
            <a:r>
              <a:rPr lang="it-IT" sz="2350" i="1" dirty="0" smtClean="0"/>
              <a:t>Yusuf</a:t>
            </a:r>
            <a:endParaRPr lang="it-IT" sz="2350" dirty="0" smtClean="0"/>
          </a:p>
          <a:p>
            <a:pPr lvl="1"/>
            <a:r>
              <a:rPr lang="it-IT" sz="2350" dirty="0" err="1" smtClean="0"/>
              <a:t>Opposition</a:t>
            </a:r>
            <a:r>
              <a:rPr lang="it-IT" sz="2350" dirty="0" smtClean="0"/>
              <a:t> </a:t>
            </a:r>
            <a:r>
              <a:rPr lang="it-IT" sz="2350" dirty="0" err="1" smtClean="0"/>
              <a:t>by</a:t>
            </a:r>
            <a:r>
              <a:rPr lang="it-IT" sz="2350" dirty="0" smtClean="0"/>
              <a:t> </a:t>
            </a:r>
            <a:r>
              <a:rPr lang="it-IT" sz="2350" i="1" dirty="0" smtClean="0"/>
              <a:t>al – </a:t>
            </a:r>
            <a:r>
              <a:rPr lang="it-IT" sz="2350" i="1" dirty="0" err="1" smtClean="0"/>
              <a:t>Sarakhsi</a:t>
            </a:r>
            <a:r>
              <a:rPr lang="it-IT" sz="2350" i="1" dirty="0" smtClean="0"/>
              <a:t> </a:t>
            </a:r>
            <a:r>
              <a:rPr lang="it-IT" sz="1800" dirty="0" smtClean="0">
                <a:sym typeface="Wingdings" panose="05000000000000000000" pitchFamily="2" charset="2"/>
              </a:rPr>
              <a:t></a:t>
            </a:r>
            <a:r>
              <a:rPr lang="it-IT" sz="2350" dirty="0" smtClean="0">
                <a:sym typeface="Wingdings" panose="05000000000000000000" pitchFamily="2" charset="2"/>
              </a:rPr>
              <a:t> </a:t>
            </a:r>
            <a:r>
              <a:rPr lang="it-IT" sz="2350" dirty="0" err="1" smtClean="0">
                <a:sym typeface="Wingdings" panose="05000000000000000000" pitchFamily="2" charset="2"/>
              </a:rPr>
              <a:t>traditions</a:t>
            </a:r>
            <a:r>
              <a:rPr lang="it-IT" sz="2350" dirty="0" smtClean="0">
                <a:sym typeface="Wingdings" panose="05000000000000000000" pitchFamily="2" charset="2"/>
              </a:rPr>
              <a:t> and </a:t>
            </a:r>
            <a:r>
              <a:rPr lang="it-IT" sz="2350" dirty="0" err="1" smtClean="0">
                <a:sym typeface="Wingdings" panose="05000000000000000000" pitchFamily="2" charset="2"/>
              </a:rPr>
              <a:t>customs</a:t>
            </a:r>
            <a:r>
              <a:rPr lang="it-IT" sz="2350" dirty="0" smtClean="0">
                <a:sym typeface="Wingdings" panose="05000000000000000000" pitchFamily="2" charset="2"/>
              </a:rPr>
              <a:t> </a:t>
            </a:r>
            <a:r>
              <a:rPr lang="it-IT" sz="2350" dirty="0" err="1" smtClean="0">
                <a:sym typeface="Wingdings" panose="05000000000000000000" pitchFamily="2" charset="2"/>
              </a:rPr>
              <a:t>cannot</a:t>
            </a:r>
            <a:r>
              <a:rPr lang="it-IT" sz="2350" dirty="0" smtClean="0">
                <a:sym typeface="Wingdings" panose="05000000000000000000" pitchFamily="2" charset="2"/>
              </a:rPr>
              <a:t> take </a:t>
            </a:r>
            <a:r>
              <a:rPr lang="it-IT" sz="2350" dirty="0" err="1" smtClean="0">
                <a:sym typeface="Wingdings" panose="05000000000000000000" pitchFamily="2" charset="2"/>
              </a:rPr>
              <a:t>precedence</a:t>
            </a:r>
            <a:r>
              <a:rPr lang="it-IT" sz="2350" dirty="0" smtClean="0">
                <a:sym typeface="Wingdings" panose="05000000000000000000" pitchFamily="2" charset="2"/>
              </a:rPr>
              <a:t> </a:t>
            </a:r>
            <a:r>
              <a:rPr lang="it-IT" sz="2350" dirty="0" err="1" smtClean="0">
                <a:sym typeface="Wingdings" panose="05000000000000000000" pitchFamily="2" charset="2"/>
              </a:rPr>
              <a:t>over</a:t>
            </a:r>
            <a:r>
              <a:rPr lang="it-IT" sz="2350" dirty="0" smtClean="0">
                <a:sym typeface="Wingdings" panose="05000000000000000000" pitchFamily="2" charset="2"/>
              </a:rPr>
              <a:t> </a:t>
            </a:r>
            <a:r>
              <a:rPr lang="it-IT" sz="2350" dirty="0" err="1" smtClean="0">
                <a:sym typeface="Wingdings" panose="05000000000000000000" pitchFamily="2" charset="2"/>
              </a:rPr>
              <a:t>written</a:t>
            </a:r>
            <a:r>
              <a:rPr lang="it-IT" sz="2350" dirty="0" smtClean="0">
                <a:sym typeface="Wingdings" panose="05000000000000000000" pitchFamily="2" charset="2"/>
              </a:rPr>
              <a:t> </a:t>
            </a:r>
            <a:r>
              <a:rPr lang="it-IT" sz="2350" dirty="0" err="1" smtClean="0">
                <a:sym typeface="Wingdings" panose="05000000000000000000" pitchFamily="2" charset="2"/>
              </a:rPr>
              <a:t>texts</a:t>
            </a:r>
            <a:endParaRPr lang="it-IT" sz="2350" dirty="0" smtClean="0"/>
          </a:p>
          <a:p>
            <a:pPr lvl="1"/>
            <a:r>
              <a:rPr lang="it-IT" sz="2350" dirty="0" smtClean="0"/>
              <a:t>End </a:t>
            </a:r>
            <a:r>
              <a:rPr lang="it-IT" sz="2350" dirty="0" err="1" smtClean="0"/>
              <a:t>of</a:t>
            </a:r>
            <a:r>
              <a:rPr lang="it-IT" sz="2350" dirty="0" smtClean="0"/>
              <a:t> IX </a:t>
            </a:r>
            <a:r>
              <a:rPr lang="it-IT" sz="2350" dirty="0" err="1" smtClean="0"/>
              <a:t>century</a:t>
            </a:r>
            <a:r>
              <a:rPr lang="it-IT" sz="2350" dirty="0" smtClean="0"/>
              <a:t> a.c.</a:t>
            </a:r>
            <a:endParaRPr lang="it-IT" sz="235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57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monto">
  <a:themeElements>
    <a:clrScheme name="Ve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ramont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amont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960</TotalTime>
  <Words>840</Words>
  <Application>Microsoft Office PowerPoint</Application>
  <PresentationFormat>Presentazione su schermo (4:3)</PresentationFormat>
  <Paragraphs>160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Tramonto</vt:lpstr>
      <vt:lpstr>Islam: sources and schools of law</vt:lpstr>
      <vt:lpstr>Islamic Law</vt:lpstr>
      <vt:lpstr>Shari’a sources</vt:lpstr>
      <vt:lpstr>1. Quran</vt:lpstr>
      <vt:lpstr>1. Quran</vt:lpstr>
      <vt:lpstr>2. Sunnah</vt:lpstr>
      <vt:lpstr>3. Ijma </vt:lpstr>
      <vt:lpstr>4. Qiyas</vt:lpstr>
      <vt:lpstr>5.Urf </vt:lpstr>
      <vt:lpstr>5.Urf</vt:lpstr>
      <vt:lpstr>Law Schools</vt:lpstr>
      <vt:lpstr>Sunni Law Schools</vt:lpstr>
      <vt:lpstr>Sunni Law Schools</vt:lpstr>
      <vt:lpstr>Shiite Law Schools</vt:lpstr>
      <vt:lpstr>Fatwa</vt:lpstr>
    </vt:vector>
  </TitlesOfParts>
  <Company>BASTARDS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Simone</dc:creator>
  <cp:lastModifiedBy>Melanie Bertossi</cp:lastModifiedBy>
  <cp:revision>106</cp:revision>
  <dcterms:created xsi:type="dcterms:W3CDTF">2014-11-14T14:57:01Z</dcterms:created>
  <dcterms:modified xsi:type="dcterms:W3CDTF">2014-11-17T19:18:44Z</dcterms:modified>
</cp:coreProperties>
</file>