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2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i="1" dirty="0" smtClean="0"/>
              <a:t>The </a:t>
            </a:r>
            <a:r>
              <a:rPr lang="it-IT" sz="3200" b="1" i="1" dirty="0" err="1" smtClean="0"/>
              <a:t>Reluctant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Fundamentalist</a:t>
            </a:r>
            <a:endParaRPr lang="it-IT" sz="32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>
                <a:solidFill>
                  <a:schemeClr val="tx1"/>
                </a:solidFill>
              </a:rPr>
              <a:t>A </a:t>
            </a:r>
            <a:r>
              <a:rPr lang="it-IT" sz="2000" dirty="0" err="1" smtClean="0">
                <a:solidFill>
                  <a:schemeClr val="tx1"/>
                </a:solidFill>
              </a:rPr>
              <a:t>novel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by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Mohsin</a:t>
            </a:r>
            <a:r>
              <a:rPr lang="it-IT" sz="2000" dirty="0" smtClean="0">
                <a:solidFill>
                  <a:schemeClr val="tx1"/>
                </a:solidFill>
              </a:rPr>
              <a:t> Hamid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Chapter</a:t>
            </a:r>
            <a:r>
              <a:rPr lang="it-IT" dirty="0" smtClean="0"/>
              <a:t> 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sz="2000" dirty="0" smtClean="0"/>
              <a:t>Post 9/11 and New York in mourning, 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Changez saw Erica and she looked older, haunted by Chris‘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nightmare and had exacerbated her grief; 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Erica took Changez to events with her but she was distant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with people;</a:t>
            </a:r>
          </a:p>
          <a:p>
            <a:pPr marL="0">
              <a:spcBef>
                <a:spcPts val="0"/>
              </a:spcBef>
            </a:pPr>
            <a:r>
              <a:rPr lang="en-US" sz="2000" dirty="0" err="1" smtClean="0"/>
              <a:t>Changez’s</a:t>
            </a:r>
            <a:r>
              <a:rPr lang="en-US" sz="2000" dirty="0" smtClean="0"/>
              <a:t> attempt to make Erica be the woman he met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once failed;</a:t>
            </a:r>
          </a:p>
          <a:p>
            <a:pPr marL="0">
              <a:spcBef>
                <a:spcPts val="0"/>
              </a:spcBef>
              <a:buNone/>
            </a:pP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Function:</a:t>
            </a:r>
            <a:r>
              <a:rPr lang="en-US" sz="2000" dirty="0" smtClean="0"/>
              <a:t> Development of 9/11 terrorist attack consequences on Changez and America-Erica.</a:t>
            </a:r>
          </a:p>
          <a:p>
            <a:pPr marL="0">
              <a:spcBef>
                <a:spcPts val="0"/>
              </a:spcBef>
            </a:pP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Topics:</a:t>
            </a:r>
            <a:r>
              <a:rPr lang="en-US" sz="2000" dirty="0" smtClean="0"/>
              <a:t> 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Development of love relationship between two different cultures;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Discussion on life and death (</a:t>
            </a:r>
            <a:r>
              <a:rPr lang="en-US" sz="2000" i="1" dirty="0" smtClean="0"/>
              <a:t>flowers</a:t>
            </a:r>
            <a:r>
              <a:rPr lang="en-US" sz="2000" dirty="0" smtClean="0"/>
              <a:t>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sz="2000" dirty="0" smtClean="0"/>
              <a:t>Changez focuses on his job;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Jim encouraged him to ‘focus on the fundamentals’;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Changez saw the bombing of Afghanistan and he felt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confused for the first time.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The protagonist tried harder to get in contact with Erica,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but they were uncomfortable to encounter.</a:t>
            </a:r>
          </a:p>
          <a:p>
            <a:pPr marL="0">
              <a:spcBef>
                <a:spcPts val="0"/>
              </a:spcBef>
              <a:buNone/>
            </a:pP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Function: </a:t>
            </a:r>
            <a:r>
              <a:rPr lang="en-US" sz="2000" dirty="0" smtClean="0"/>
              <a:t>Development of 9/11 terrorist attack consequences on Changez.</a:t>
            </a:r>
          </a:p>
          <a:p>
            <a:pPr marL="0">
              <a:spcBef>
                <a:spcPts val="0"/>
              </a:spcBef>
            </a:pPr>
            <a:endParaRPr lang="en-US" sz="2000" b="1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Topics: 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Different types of fundamentalism: America </a:t>
            </a:r>
            <a:r>
              <a:rPr lang="it-IT" sz="2000" dirty="0" smtClean="0"/>
              <a:t>→ </a:t>
            </a:r>
            <a:r>
              <a:rPr lang="it-IT" sz="2000" dirty="0" err="1" smtClean="0"/>
              <a:t>economic</a:t>
            </a:r>
            <a:r>
              <a:rPr lang="it-IT" sz="2000" dirty="0" smtClean="0"/>
              <a:t> </a:t>
            </a:r>
            <a:r>
              <a:rPr lang="it-IT" sz="2000" dirty="0" err="1" smtClean="0"/>
              <a:t>fundamentalism</a:t>
            </a:r>
            <a:r>
              <a:rPr lang="it-IT" sz="2000" dirty="0" smtClean="0"/>
              <a:t> (“</a:t>
            </a:r>
            <a:r>
              <a:rPr lang="it-IT" sz="2000" i="1" dirty="0" smtClean="0"/>
              <a:t>Focus on the </a:t>
            </a:r>
            <a:r>
              <a:rPr lang="it-IT" sz="2000" i="1" dirty="0" err="1" smtClean="0"/>
              <a:t>fundamentals</a:t>
            </a:r>
            <a:r>
              <a:rPr lang="it-IT" sz="2000" dirty="0" smtClean="0"/>
              <a:t>”);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Power of American economy on other societies’ (hypothesis);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Topic of luxury </a:t>
            </a:r>
            <a:r>
              <a:rPr lang="en-US" sz="2000" i="1" dirty="0" smtClean="0"/>
              <a:t>(“These, sir, are </a:t>
            </a:r>
            <a:r>
              <a:rPr lang="en-US" sz="2000" b="1" i="1" dirty="0" smtClean="0"/>
              <a:t>predatory</a:t>
            </a:r>
            <a:r>
              <a:rPr lang="en-US" sz="2000" i="1" dirty="0" smtClean="0"/>
              <a:t> delicacies”)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sz="2000" dirty="0" smtClean="0"/>
              <a:t>Changez visits Erica and she was in worse shape ever</a:t>
            </a:r>
            <a:r>
              <a:rPr lang="it-IT" sz="2000" dirty="0" smtClean="0"/>
              <a:t>;</a:t>
            </a: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dirty="0" err="1" smtClean="0"/>
              <a:t>Changez’s</a:t>
            </a:r>
            <a:r>
              <a:rPr lang="en-US" sz="2000" dirty="0" smtClean="0"/>
              <a:t> concern because of America’s nostalgia and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determination to look back;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He was attacked by Arab-haters and was aggressive in his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response.</a:t>
            </a:r>
          </a:p>
          <a:p>
            <a:pPr marL="0">
              <a:spcBef>
                <a:spcPts val="0"/>
              </a:spcBef>
              <a:buNone/>
            </a:pP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Function: </a:t>
            </a:r>
            <a:r>
              <a:rPr lang="en-US" sz="2000" dirty="0" smtClean="0"/>
              <a:t>Development of 9/11 terrorist attack consequences on Changez and American society.</a:t>
            </a:r>
            <a:endParaRPr lang="en-US" sz="2000" b="1" dirty="0" smtClean="0"/>
          </a:p>
          <a:p>
            <a:pPr marL="0">
              <a:spcBef>
                <a:spcPts val="0"/>
              </a:spcBef>
            </a:pP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Topics: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Nostalgia: America </a:t>
            </a:r>
            <a:r>
              <a:rPr lang="it-IT" sz="2000" dirty="0" smtClean="0"/>
              <a:t>→</a:t>
            </a:r>
            <a:r>
              <a:rPr lang="it-IT" sz="2000" dirty="0" err="1" smtClean="0"/>
              <a:t>Old</a:t>
            </a:r>
            <a:r>
              <a:rPr lang="it-IT" sz="2000" dirty="0" smtClean="0"/>
              <a:t> </a:t>
            </a:r>
            <a:r>
              <a:rPr lang="it-IT" sz="2000" dirty="0" err="1" smtClean="0"/>
              <a:t>Glory</a:t>
            </a:r>
            <a:r>
              <a:rPr lang="it-IT" sz="2000" dirty="0" smtClean="0"/>
              <a:t>/Changez → </a:t>
            </a:r>
            <a:r>
              <a:rPr lang="it-IT" sz="2000" dirty="0" err="1" smtClean="0"/>
              <a:t>homeland</a:t>
            </a:r>
            <a:r>
              <a:rPr lang="it-IT" sz="2000" dirty="0" smtClean="0"/>
              <a:t>;</a:t>
            </a:r>
            <a:endParaRPr lang="en-US" sz="2000" dirty="0" smtClean="0"/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Fragility and weaknesses of human beings;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Human beings’ hope </a:t>
            </a:r>
            <a:r>
              <a:rPr lang="en-US" sz="2000" i="1" dirty="0" smtClean="0"/>
              <a:t>(“I remained concerned for Erica’s well-being - …probably irrational </a:t>
            </a:r>
            <a:r>
              <a:rPr lang="en-US" sz="2000" b="1" i="1" dirty="0" smtClean="0"/>
              <a:t>hope</a:t>
            </a:r>
            <a:r>
              <a:rPr lang="en-US" sz="2000" i="1" dirty="0" smtClean="0"/>
              <a:t>”)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 marL="365760" lvl="1">
              <a:spcBef>
                <a:spcPts val="0"/>
              </a:spcBef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sz="1800" dirty="0" smtClean="0"/>
              <a:t>Changez felt himself different, powerless, angry at the weakness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/>
              <a:t>     of his country;</a:t>
            </a:r>
          </a:p>
          <a:p>
            <a:pPr marL="0">
              <a:spcBef>
                <a:spcPts val="0"/>
              </a:spcBef>
            </a:pPr>
            <a:r>
              <a:rPr lang="en-US" sz="1800" dirty="0" smtClean="0"/>
              <a:t>He tried to get in touch with Erica, but it has taken him awhile,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/>
              <a:t>     because she was in a clinic;</a:t>
            </a:r>
          </a:p>
          <a:p>
            <a:pPr marL="0">
              <a:spcBef>
                <a:spcPts val="0"/>
              </a:spcBef>
            </a:pPr>
            <a:r>
              <a:rPr lang="en-US" sz="1800" dirty="0" smtClean="0"/>
              <a:t>Changez is angry and preoccupied about everything: job (he was</a:t>
            </a:r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/>
              <a:t>     judged at work by his beard), America, Erica, Pakistan.</a:t>
            </a:r>
          </a:p>
          <a:p>
            <a:pPr marL="0">
              <a:spcBef>
                <a:spcPts val="0"/>
              </a:spcBef>
              <a:buNone/>
            </a:pPr>
            <a:endParaRPr lang="en-US" sz="1800" dirty="0" smtClean="0"/>
          </a:p>
          <a:p>
            <a:pPr marL="0">
              <a:spcBef>
                <a:spcPts val="0"/>
              </a:spcBef>
            </a:pPr>
            <a:r>
              <a:rPr lang="en-US" sz="1800" b="1" dirty="0" smtClean="0"/>
              <a:t>Function:</a:t>
            </a:r>
            <a:r>
              <a:rPr lang="en-US" sz="1800" dirty="0" smtClean="0"/>
              <a:t> Development of 9/11 terrorist attack consequences on Changez.</a:t>
            </a:r>
          </a:p>
          <a:p>
            <a:pPr marL="0">
              <a:spcBef>
                <a:spcPts val="0"/>
              </a:spcBef>
            </a:pPr>
            <a:endParaRPr lang="en-US" sz="1800" dirty="0" smtClean="0"/>
          </a:p>
          <a:p>
            <a:pPr marL="0">
              <a:spcBef>
                <a:spcPts val="0"/>
              </a:spcBef>
            </a:pPr>
            <a:r>
              <a:rPr lang="en-US" sz="1800" b="1" dirty="0" smtClean="0"/>
              <a:t>Topics: </a:t>
            </a:r>
          </a:p>
          <a:p>
            <a:pPr marL="365760" lvl="1">
              <a:spcBef>
                <a:spcPts val="0"/>
              </a:spcBef>
            </a:pPr>
            <a:r>
              <a:rPr lang="en-US" sz="1800" dirty="0" smtClean="0"/>
              <a:t>Incoming war: “</a:t>
            </a:r>
            <a:r>
              <a:rPr lang="en-US" sz="1800" i="1" dirty="0" smtClean="0"/>
              <a:t>artillery</a:t>
            </a:r>
            <a:r>
              <a:rPr lang="en-US" sz="1800" dirty="0" smtClean="0"/>
              <a:t> </a:t>
            </a:r>
            <a:r>
              <a:rPr lang="en-US" sz="1800" i="1" dirty="0" smtClean="0"/>
              <a:t>battery</a:t>
            </a:r>
            <a:r>
              <a:rPr lang="en-US" sz="1800" dirty="0" smtClean="0"/>
              <a:t>”, “</a:t>
            </a:r>
            <a:r>
              <a:rPr lang="en-US" sz="1800" i="1" dirty="0" smtClean="0"/>
              <a:t>conflict</a:t>
            </a:r>
            <a:r>
              <a:rPr lang="en-US" sz="1800" dirty="0" smtClean="0"/>
              <a:t> </a:t>
            </a:r>
            <a:r>
              <a:rPr lang="en-US" sz="1800" i="1" dirty="0" smtClean="0"/>
              <a:t>with</a:t>
            </a:r>
            <a:r>
              <a:rPr lang="en-US" sz="1800" dirty="0" smtClean="0"/>
              <a:t> </a:t>
            </a:r>
            <a:r>
              <a:rPr lang="en-US" sz="1800" i="1" dirty="0" smtClean="0"/>
              <a:t>India</a:t>
            </a:r>
            <a:r>
              <a:rPr lang="en-US" sz="1800" dirty="0" smtClean="0"/>
              <a:t> </a:t>
            </a:r>
            <a:r>
              <a:rPr lang="en-US" sz="1800" i="1" dirty="0" smtClean="0"/>
              <a:t>dominated</a:t>
            </a:r>
            <a:r>
              <a:rPr lang="en-US" sz="1800" dirty="0" smtClean="0"/>
              <a:t> </a:t>
            </a:r>
            <a:r>
              <a:rPr lang="en-US" sz="1800" i="1" dirty="0" smtClean="0"/>
              <a:t>the</a:t>
            </a:r>
            <a:r>
              <a:rPr lang="en-US" sz="1800" dirty="0" smtClean="0"/>
              <a:t> </a:t>
            </a:r>
            <a:r>
              <a:rPr lang="en-US" sz="1800" i="1" dirty="0" smtClean="0"/>
              <a:t>conversation</a:t>
            </a:r>
            <a:r>
              <a:rPr lang="en-US" sz="1800" dirty="0" smtClean="0"/>
              <a:t>”, </a:t>
            </a:r>
            <a:r>
              <a:rPr lang="en-US" sz="1800" i="1" dirty="0" smtClean="0"/>
              <a:t>frontier towns</a:t>
            </a:r>
            <a:r>
              <a:rPr lang="en-US" sz="1800" dirty="0" smtClean="0"/>
              <a:t>;</a:t>
            </a:r>
          </a:p>
          <a:p>
            <a:pPr marL="365760" lvl="1">
              <a:spcBef>
                <a:spcPts val="0"/>
              </a:spcBef>
            </a:pPr>
            <a:r>
              <a:rPr lang="en-US" sz="1800" dirty="0" smtClean="0"/>
              <a:t>Stereotypes by American society: </a:t>
            </a:r>
            <a:r>
              <a:rPr lang="en-US" sz="1800" u="sng" dirty="0" smtClean="0"/>
              <a:t>Arabs with beard </a:t>
            </a:r>
            <a:r>
              <a:rPr lang="en-US" sz="1800" dirty="0" smtClean="0"/>
              <a:t>= </a:t>
            </a:r>
            <a:r>
              <a:rPr lang="en-US" sz="1800" u="sng" dirty="0" smtClean="0"/>
              <a:t>Terrorist</a:t>
            </a:r>
          </a:p>
          <a:p>
            <a:pPr marL="365760" lvl="1">
              <a:spcBef>
                <a:spcPts val="0"/>
              </a:spcBef>
            </a:pPr>
            <a:r>
              <a:rPr lang="en-US" sz="1800" dirty="0" smtClean="0"/>
              <a:t>Refusal of truth and reality, of multicultural cohabitation.</a:t>
            </a:r>
          </a:p>
          <a:p>
            <a:pPr marL="365760" lvl="1">
              <a:spcBef>
                <a:spcPts val="0"/>
              </a:spcBef>
            </a:pPr>
            <a:endParaRPr lang="en-US" sz="1700" dirty="0" smtClean="0"/>
          </a:p>
          <a:p>
            <a:pPr marL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sz="2000" dirty="0" smtClean="0"/>
              <a:t> Changez, during the business travel, meets Juan Bautista;</a:t>
            </a:r>
          </a:p>
          <a:p>
            <a:pPr marL="0" indent="0">
              <a:spcBef>
                <a:spcPts val="0"/>
              </a:spcBef>
            </a:pPr>
            <a:r>
              <a:rPr lang="en-US" sz="2000" dirty="0" smtClean="0"/>
              <a:t> He makes Changez think about what he had become during the period in America.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r>
              <a:rPr lang="en-US" sz="2000" b="1" dirty="0" smtClean="0"/>
              <a:t>Function</a:t>
            </a:r>
            <a:r>
              <a:rPr lang="en-US" sz="2000" dirty="0" smtClean="0"/>
              <a:t>: development of the storyline (Twin Tower attack’s consequences on the protagonist).</a:t>
            </a:r>
          </a:p>
          <a:p>
            <a:endParaRPr lang="en-US" sz="2000" dirty="0" smtClean="0"/>
          </a:p>
          <a:p>
            <a:r>
              <a:rPr lang="en-US" sz="2000" b="1" dirty="0" smtClean="0"/>
              <a:t>Topics:</a:t>
            </a:r>
          </a:p>
          <a:p>
            <a:pPr lvl="1"/>
            <a:r>
              <a:rPr lang="en-US" sz="2000" dirty="0" smtClean="0"/>
              <a:t>Luxury of American society VS Other societies;</a:t>
            </a:r>
          </a:p>
          <a:p>
            <a:pPr lvl="1"/>
            <a:r>
              <a:rPr lang="en-US" sz="2000" dirty="0" smtClean="0"/>
              <a:t>Illnesses;</a:t>
            </a:r>
          </a:p>
          <a:p>
            <a:pPr lvl="1"/>
            <a:r>
              <a:rPr lang="en-US" sz="2000" dirty="0" smtClean="0"/>
              <a:t>War and conflicts;</a:t>
            </a:r>
          </a:p>
          <a:p>
            <a:pPr lvl="1"/>
            <a:r>
              <a:rPr lang="en-US" sz="2000" dirty="0" smtClean="0"/>
              <a:t>American capitalism;</a:t>
            </a:r>
          </a:p>
          <a:p>
            <a:pPr lvl="1"/>
            <a:r>
              <a:rPr lang="en-US" sz="2000" dirty="0" err="1" smtClean="0"/>
              <a:t>Janissarism</a:t>
            </a:r>
            <a:r>
              <a:rPr lang="en-US" sz="2000" dirty="0" smtClean="0"/>
              <a:t> of American employees;</a:t>
            </a:r>
            <a:endParaRPr lang="it-IT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Chapter</a:t>
            </a:r>
            <a:r>
              <a:rPr lang="it-IT" dirty="0" smtClean="0"/>
              <a:t> 11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sz="2000" dirty="0" err="1" smtClean="0"/>
              <a:t>Changez’s</a:t>
            </a:r>
            <a:r>
              <a:rPr lang="en-US" sz="2000" dirty="0" smtClean="0"/>
              <a:t> decision not to be a part of American society and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to go home;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He visited for the last time Erica at the clinic but she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disappeared (probably she killed herself).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Function: </a:t>
            </a:r>
            <a:r>
              <a:rPr lang="en-US" sz="2000" dirty="0" smtClean="0"/>
              <a:t>conclusion of the novel.</a:t>
            </a:r>
          </a:p>
          <a:p>
            <a:endParaRPr lang="en-US" sz="2000" b="1" dirty="0" smtClean="0"/>
          </a:p>
          <a:p>
            <a:r>
              <a:rPr lang="it-IT" sz="2000" b="1" dirty="0" err="1" smtClean="0"/>
              <a:t>Topics</a:t>
            </a:r>
            <a:r>
              <a:rPr lang="it-IT" sz="2000" b="1" dirty="0" smtClean="0"/>
              <a:t>:</a:t>
            </a:r>
            <a:endParaRPr lang="en-US" sz="2000" dirty="0" smtClean="0"/>
          </a:p>
          <a:p>
            <a:pPr lvl="1"/>
            <a:r>
              <a:rPr lang="en-US" sz="2000" dirty="0" smtClean="0"/>
              <a:t>Protagonist’s confusion and questioning his actions;</a:t>
            </a:r>
          </a:p>
          <a:p>
            <a:pPr lvl="1"/>
            <a:r>
              <a:rPr lang="en-US" sz="2000" dirty="0" smtClean="0"/>
              <a:t>Protagonist’s change;</a:t>
            </a:r>
          </a:p>
          <a:p>
            <a:pPr lvl="1"/>
            <a:r>
              <a:rPr lang="en-US" sz="2000" dirty="0" smtClean="0"/>
              <a:t>Return back home, nostalgia.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12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/>
            <a:r>
              <a:rPr lang="it-IT" sz="2000" dirty="0" smtClean="0"/>
              <a:t>Changez </a:t>
            </a:r>
            <a:r>
              <a:rPr lang="it-IT" sz="2000" dirty="0" err="1" smtClean="0"/>
              <a:t>accompanies</a:t>
            </a:r>
            <a:r>
              <a:rPr lang="it-IT" sz="2000" dirty="0" smtClean="0"/>
              <a:t> the American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his</a:t>
            </a:r>
            <a:r>
              <a:rPr lang="it-IT" sz="2000" dirty="0" smtClean="0"/>
              <a:t> hotel, </a:t>
            </a:r>
            <a:r>
              <a:rPr lang="it-IT" sz="2000" dirty="0" err="1" smtClean="0"/>
              <a:t>followed</a:t>
            </a:r>
            <a:endParaRPr lang="it-IT" sz="2000" dirty="0" smtClean="0"/>
          </a:p>
          <a:p>
            <a:pPr marL="0">
              <a:buNone/>
            </a:pPr>
            <a:r>
              <a:rPr lang="it-IT" sz="2000" dirty="0" smtClean="0"/>
              <a:t>     </a:t>
            </a:r>
            <a:r>
              <a:rPr lang="it-IT" sz="2000" dirty="0" err="1" smtClean="0"/>
              <a:t>by</a:t>
            </a:r>
            <a:r>
              <a:rPr lang="it-IT" sz="2000" dirty="0" smtClean="0"/>
              <a:t> a </a:t>
            </a:r>
            <a:r>
              <a:rPr lang="it-IT" sz="2000" dirty="0" err="1" smtClean="0"/>
              <a:t>group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Pakistanis</a:t>
            </a:r>
            <a:r>
              <a:rPr lang="it-IT" sz="2000" dirty="0" smtClean="0"/>
              <a:t>. </a:t>
            </a:r>
          </a:p>
          <a:p>
            <a:pPr marL="0"/>
            <a:r>
              <a:rPr lang="it-IT" sz="2000" dirty="0" err="1" smtClean="0"/>
              <a:t>He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probably</a:t>
            </a:r>
            <a:r>
              <a:rPr lang="it-IT" sz="2000" dirty="0" smtClean="0"/>
              <a:t> </a:t>
            </a:r>
            <a:r>
              <a:rPr lang="it-IT" sz="2000" dirty="0" err="1" smtClean="0"/>
              <a:t>killed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the American, </a:t>
            </a:r>
            <a:r>
              <a:rPr lang="it-IT" sz="2000" dirty="0" err="1" smtClean="0"/>
              <a:t>who</a:t>
            </a:r>
            <a:r>
              <a:rPr lang="it-IT" sz="2000" dirty="0" smtClean="0"/>
              <a:t> </a:t>
            </a:r>
            <a:r>
              <a:rPr lang="it-IT" sz="2000" dirty="0" err="1" smtClean="0"/>
              <a:t>might</a:t>
            </a:r>
            <a:r>
              <a:rPr lang="it-IT" sz="2000" dirty="0" smtClean="0"/>
              <a:t> </a:t>
            </a:r>
            <a:r>
              <a:rPr lang="it-IT" sz="2000" dirty="0" err="1" smtClean="0"/>
              <a:t>be</a:t>
            </a:r>
            <a:r>
              <a:rPr lang="it-IT" sz="2000" dirty="0" smtClean="0"/>
              <a:t> </a:t>
            </a:r>
            <a:r>
              <a:rPr lang="it-IT" sz="2000" dirty="0" err="1" smtClean="0"/>
              <a:t>an</a:t>
            </a:r>
            <a:endParaRPr lang="it-IT" sz="2000" dirty="0" smtClean="0"/>
          </a:p>
          <a:p>
            <a:pPr marL="0">
              <a:buNone/>
            </a:pPr>
            <a:r>
              <a:rPr lang="it-IT" sz="2000" dirty="0" smtClean="0"/>
              <a:t>    undercover </a:t>
            </a:r>
            <a:r>
              <a:rPr lang="it-IT" sz="2000" dirty="0" err="1" smtClean="0"/>
              <a:t>assassin</a:t>
            </a:r>
            <a:r>
              <a:rPr lang="it-IT" sz="2000" dirty="0" smtClean="0"/>
              <a:t>.</a:t>
            </a:r>
          </a:p>
          <a:p>
            <a:pPr marL="0">
              <a:buNone/>
            </a:pPr>
            <a:endParaRPr lang="it-IT" sz="2000" dirty="0" smtClean="0"/>
          </a:p>
          <a:p>
            <a:pPr marL="0"/>
            <a:r>
              <a:rPr lang="it-IT" sz="2000" b="1" dirty="0" err="1" smtClean="0"/>
              <a:t>Function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  <a:r>
              <a:rPr lang="it-IT" sz="2000" dirty="0" err="1" smtClean="0"/>
              <a:t>conclusion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novel</a:t>
            </a:r>
            <a:r>
              <a:rPr lang="it-IT" sz="2000" dirty="0" smtClean="0"/>
              <a:t>.</a:t>
            </a:r>
          </a:p>
          <a:p>
            <a:pPr marL="0"/>
            <a:endParaRPr lang="it-IT" sz="2000" dirty="0" smtClean="0"/>
          </a:p>
          <a:p>
            <a:pPr marL="0"/>
            <a:r>
              <a:rPr lang="it-IT" sz="2000" b="1" dirty="0" err="1" smtClean="0"/>
              <a:t>Topics</a:t>
            </a:r>
            <a:r>
              <a:rPr lang="it-IT" sz="2000" b="1" dirty="0" smtClean="0"/>
              <a:t>: </a:t>
            </a:r>
          </a:p>
          <a:p>
            <a:pPr marL="365760" lvl="1"/>
            <a:r>
              <a:rPr lang="it-IT" sz="2000" dirty="0" err="1" smtClean="0"/>
              <a:t>Multicultural</a:t>
            </a:r>
            <a:r>
              <a:rPr lang="it-IT" sz="2000" dirty="0" smtClean="0"/>
              <a:t> living </a:t>
            </a:r>
            <a:r>
              <a:rPr lang="it-IT" sz="2000" i="1" dirty="0" smtClean="0"/>
              <a:t>(“</a:t>
            </a:r>
            <a:r>
              <a:rPr lang="it-IT" sz="2000" i="1" dirty="0" err="1" smtClean="0"/>
              <a:t>we</a:t>
            </a:r>
            <a:r>
              <a:rPr lang="it-IT" sz="2000" i="1" dirty="0" smtClean="0"/>
              <a:t> are </a:t>
            </a:r>
            <a:r>
              <a:rPr lang="it-IT" sz="2000" i="1" dirty="0" err="1" smtClean="0"/>
              <a:t>all</a:t>
            </a:r>
            <a:r>
              <a:rPr lang="it-IT" sz="2000" i="1" dirty="0" smtClean="0"/>
              <a:t> </a:t>
            </a:r>
            <a:r>
              <a:rPr lang="it-IT" sz="2000" b="1" i="1" dirty="0" err="1" smtClean="0"/>
              <a:t>one</a:t>
            </a:r>
            <a:r>
              <a:rPr lang="it-IT" sz="2000" i="1" dirty="0" smtClean="0"/>
              <a:t>”);</a:t>
            </a:r>
          </a:p>
          <a:p>
            <a:pPr marL="365760" lvl="1"/>
            <a:r>
              <a:rPr lang="it-IT" sz="2000" dirty="0" err="1" smtClean="0"/>
              <a:t>Protagonist</a:t>
            </a:r>
            <a:r>
              <a:rPr lang="it-IT" sz="2000" dirty="0" smtClean="0"/>
              <a:t>’s </a:t>
            </a:r>
            <a:r>
              <a:rPr lang="it-IT" sz="2000" b="1" dirty="0" smtClean="0"/>
              <a:t>emotive attachment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b="1" dirty="0" smtClean="0"/>
              <a:t>America</a:t>
            </a:r>
            <a:r>
              <a:rPr lang="it-IT" sz="2000" dirty="0" smtClean="0"/>
              <a:t>;</a:t>
            </a:r>
          </a:p>
          <a:p>
            <a:pPr marL="365760" lvl="1"/>
            <a:r>
              <a:rPr lang="it-IT" sz="2000" dirty="0" err="1" smtClean="0"/>
              <a:t>Fight</a:t>
            </a:r>
            <a:r>
              <a:rPr lang="it-IT" sz="2000" dirty="0" smtClean="0"/>
              <a:t> </a:t>
            </a:r>
            <a:r>
              <a:rPr lang="it-IT" sz="2000" dirty="0" err="1" smtClean="0"/>
              <a:t>against</a:t>
            </a:r>
            <a:r>
              <a:rPr lang="it-IT" sz="2000" dirty="0" smtClean="0"/>
              <a:t> </a:t>
            </a:r>
            <a:r>
              <a:rPr lang="it-IT" sz="2000" dirty="0" err="1" smtClean="0"/>
              <a:t>terrorism</a:t>
            </a:r>
            <a:r>
              <a:rPr lang="it-IT" sz="2000" dirty="0" smtClean="0"/>
              <a:t> </a:t>
            </a:r>
            <a:r>
              <a:rPr lang="it-IT" sz="2000" i="1" dirty="0" smtClean="0"/>
              <a:t>(“</a:t>
            </a:r>
            <a:r>
              <a:rPr lang="it-IT" sz="2000" i="1" dirty="0" err="1" smtClean="0"/>
              <a:t>motivated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killing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civilians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by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killers</a:t>
            </a:r>
            <a:r>
              <a:rPr lang="it-IT" sz="2000" i="1" dirty="0" smtClean="0"/>
              <a:t> </a:t>
            </a:r>
            <a:r>
              <a:rPr lang="it-IT" sz="2000" b="1" i="1" dirty="0" err="1" smtClean="0"/>
              <a:t>not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wearing</a:t>
            </a:r>
            <a:r>
              <a:rPr lang="it-IT" sz="2000" i="1" dirty="0" smtClean="0"/>
              <a:t> the </a:t>
            </a:r>
            <a:r>
              <a:rPr lang="it-IT" sz="2000" i="1" dirty="0" err="1" smtClean="0"/>
              <a:t>uniforms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soldiers</a:t>
            </a:r>
            <a:r>
              <a:rPr lang="it-IT" sz="2000" i="1" dirty="0" smtClean="0"/>
              <a:t>”);</a:t>
            </a:r>
          </a:p>
          <a:p>
            <a:pPr marL="365760" lvl="1"/>
            <a:r>
              <a:rPr lang="it-IT" sz="2000" b="1" dirty="0" err="1" smtClean="0"/>
              <a:t>Unreliability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narrator</a:t>
            </a:r>
            <a:r>
              <a:rPr lang="it-IT" sz="2000" dirty="0" smtClean="0"/>
              <a:t>’s </a:t>
            </a:r>
            <a:r>
              <a:rPr lang="it-IT" sz="2000" dirty="0" err="1" smtClean="0"/>
              <a:t>point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view</a:t>
            </a:r>
            <a:r>
              <a:rPr lang="it-IT" sz="2000" dirty="0" smtClean="0"/>
              <a:t> </a:t>
            </a:r>
            <a:r>
              <a:rPr lang="it-IT" sz="2000" i="1" dirty="0" smtClean="0"/>
              <a:t>(“I </a:t>
            </a:r>
            <a:r>
              <a:rPr lang="it-IT" sz="2000" i="1" dirty="0" err="1" smtClean="0"/>
              <a:t>see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from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your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expression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that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you</a:t>
            </a:r>
            <a:r>
              <a:rPr lang="it-IT" sz="2000" i="1" dirty="0" smtClean="0"/>
              <a:t> do </a:t>
            </a:r>
            <a:r>
              <a:rPr lang="it-IT" sz="2000" i="1" dirty="0" err="1" smtClean="0"/>
              <a:t>not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believe</a:t>
            </a:r>
            <a:r>
              <a:rPr lang="it-IT" sz="2000" i="1" dirty="0" smtClean="0"/>
              <a:t> me.”).</a:t>
            </a:r>
          </a:p>
          <a:p>
            <a:pPr marL="365760" lvl="1"/>
            <a:endParaRPr lang="it-IT" sz="17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/>
              <a:t>First </a:t>
            </a:r>
            <a:r>
              <a:rPr lang="it-IT" sz="2000" b="1" dirty="0" err="1" smtClean="0"/>
              <a:t>person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narrator</a:t>
            </a:r>
            <a:r>
              <a:rPr lang="it-IT" sz="2000" b="1" dirty="0" smtClean="0"/>
              <a:t> </a:t>
            </a:r>
            <a:r>
              <a:rPr lang="it-IT" sz="2000" dirty="0" smtClean="0">
                <a:latin typeface="Calibri"/>
              </a:rPr>
              <a:t>→ </a:t>
            </a:r>
            <a:r>
              <a:rPr lang="it-IT" sz="2000" b="1" dirty="0" err="1" smtClean="0">
                <a:latin typeface="Calibri"/>
              </a:rPr>
              <a:t>unreliable</a:t>
            </a:r>
            <a:r>
              <a:rPr lang="it-IT" sz="2000" b="1" dirty="0" smtClean="0">
                <a:latin typeface="Calibri"/>
              </a:rPr>
              <a:t> </a:t>
            </a:r>
            <a:r>
              <a:rPr lang="it-IT" sz="2000" b="1" dirty="0" err="1" smtClean="0">
                <a:latin typeface="Calibri"/>
              </a:rPr>
              <a:t>narrator</a:t>
            </a:r>
            <a:r>
              <a:rPr lang="en-AU" sz="2000" dirty="0" smtClean="0"/>
              <a:t>, seems as though </a:t>
            </a:r>
            <a:r>
              <a:rPr lang="en-AU" sz="2000" dirty="0" err="1" smtClean="0"/>
              <a:t>Changez</a:t>
            </a:r>
            <a:r>
              <a:rPr lang="en-AU" sz="2000" dirty="0" smtClean="0"/>
              <a:t> is speaking directly to the reader but </a:t>
            </a:r>
            <a:r>
              <a:rPr lang="en-AU" sz="2000" i="1" dirty="0" smtClean="0"/>
              <a:t>also</a:t>
            </a:r>
            <a:r>
              <a:rPr lang="en-AU" sz="2000" dirty="0" smtClean="0"/>
              <a:t> silences the American point of view</a:t>
            </a:r>
            <a:r>
              <a:rPr lang="it-IT" sz="2000" dirty="0" smtClean="0">
                <a:latin typeface="Calibri"/>
              </a:rPr>
              <a:t>;</a:t>
            </a:r>
          </a:p>
          <a:p>
            <a:r>
              <a:rPr lang="en-AU" sz="2000" b="1" dirty="0" smtClean="0"/>
              <a:t>Dramatic Monologue</a:t>
            </a:r>
            <a:r>
              <a:rPr lang="en-AU" sz="2000" dirty="0" smtClean="0"/>
              <a:t>: long, uninterrupted speech of one character directly addressing another character (or the audience).</a:t>
            </a:r>
            <a:endParaRPr lang="it-IT" sz="2000" dirty="0" smtClean="0">
              <a:latin typeface="Calibri"/>
            </a:endParaRPr>
          </a:p>
          <a:p>
            <a:r>
              <a:rPr lang="en-AU" sz="2000" b="1" dirty="0" smtClean="0"/>
              <a:t>Framed narrative</a:t>
            </a:r>
            <a:r>
              <a:rPr lang="en-AU" sz="2000" dirty="0" smtClean="0"/>
              <a:t>: story within a story, with the narrative shifting back and forth between the present storyteller and the story they tell.</a:t>
            </a:r>
          </a:p>
          <a:p>
            <a:r>
              <a:rPr lang="en-US" sz="2000" dirty="0" smtClean="0"/>
              <a:t>Changez is very </a:t>
            </a:r>
            <a:r>
              <a:rPr lang="en-US" sz="2000" b="1" i="1" dirty="0" smtClean="0"/>
              <a:t>specific</a:t>
            </a:r>
            <a:r>
              <a:rPr lang="en-US" sz="2000" dirty="0" smtClean="0"/>
              <a:t> and </a:t>
            </a:r>
            <a:r>
              <a:rPr lang="en-US" sz="2000" b="1" i="1" dirty="0" smtClean="0"/>
              <a:t>deliberate</a:t>
            </a:r>
            <a:r>
              <a:rPr lang="en-US" sz="2000" dirty="0" smtClean="0"/>
              <a:t> in the </a:t>
            </a:r>
            <a:r>
              <a:rPr lang="en-US" sz="2000" b="1" i="1" dirty="0" smtClean="0"/>
              <a:t>words</a:t>
            </a:r>
            <a:r>
              <a:rPr lang="en-US" sz="2000" dirty="0" smtClean="0"/>
              <a:t> he uses to describe himself, America, Pakistan and when addressing to the American interlocutor.</a:t>
            </a:r>
            <a:endParaRPr lang="en-AU" sz="2000" dirty="0" smtClean="0"/>
          </a:p>
          <a:p>
            <a:endParaRPr lang="it-IT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Final</a:t>
            </a:r>
            <a:r>
              <a:rPr lang="it-IT" dirty="0" smtClean="0"/>
              <a:t> </a:t>
            </a:r>
            <a:r>
              <a:rPr lang="it-IT" dirty="0" err="1" smtClean="0"/>
              <a:t>credits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t-IT" sz="2000" dirty="0" smtClean="0"/>
          </a:p>
          <a:p>
            <a:pPr algn="ctr">
              <a:buNone/>
            </a:pPr>
            <a:r>
              <a:rPr lang="it-IT" sz="2000" u="sng" dirty="0" smtClean="0"/>
              <a:t>Workgroup</a:t>
            </a:r>
          </a:p>
          <a:p>
            <a:pPr algn="ctr">
              <a:buNone/>
            </a:pPr>
            <a:r>
              <a:rPr lang="it-IT" sz="2000" dirty="0" err="1" smtClean="0"/>
              <a:t>Abetini</a:t>
            </a:r>
            <a:r>
              <a:rPr lang="it-IT" sz="2000" dirty="0" smtClean="0"/>
              <a:t> Matteo, </a:t>
            </a:r>
            <a:r>
              <a:rPr lang="it-IT" sz="2000" dirty="0" err="1" smtClean="0"/>
              <a:t>Ferrazzo</a:t>
            </a:r>
            <a:r>
              <a:rPr lang="it-IT" sz="2000" dirty="0" smtClean="0"/>
              <a:t> Michael, Mazza Lorenzo</a:t>
            </a:r>
          </a:p>
          <a:p>
            <a:pPr algn="ctr">
              <a:buNone/>
            </a:pPr>
            <a:endParaRPr lang="it-IT" sz="2000" dirty="0" smtClean="0"/>
          </a:p>
          <a:p>
            <a:pPr algn="ctr">
              <a:buNone/>
            </a:pPr>
            <a:endParaRPr lang="it-IT" sz="2000" dirty="0" smtClean="0"/>
          </a:p>
          <a:p>
            <a:pPr algn="ctr"/>
            <a:endParaRPr lang="it-IT" sz="2000" dirty="0" smtClean="0"/>
          </a:p>
          <a:p>
            <a:pPr marL="0" algn="ctr">
              <a:buNone/>
            </a:pPr>
            <a:r>
              <a:rPr lang="it-IT" sz="2000" dirty="0" smtClean="0"/>
              <a:t>Book: “</a:t>
            </a:r>
            <a:r>
              <a:rPr lang="it-IT" sz="2000" b="1" i="1" dirty="0" smtClean="0"/>
              <a:t>The </a:t>
            </a:r>
            <a:r>
              <a:rPr lang="it-IT" sz="2000" b="1" i="1" dirty="0" err="1" smtClean="0"/>
              <a:t>Reluctant</a:t>
            </a:r>
            <a:r>
              <a:rPr lang="it-IT" sz="2000" b="1" i="1" dirty="0" smtClean="0"/>
              <a:t> </a:t>
            </a:r>
            <a:r>
              <a:rPr lang="it-IT" sz="2000" b="1" i="1" dirty="0" err="1" smtClean="0"/>
              <a:t>Fundamentalist</a:t>
            </a:r>
            <a:r>
              <a:rPr lang="it-IT" sz="2000" dirty="0" smtClean="0"/>
              <a:t>” </a:t>
            </a:r>
            <a:r>
              <a:rPr lang="it-IT" sz="2000" i="1" dirty="0" err="1" smtClean="0"/>
              <a:t>by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Mohsin</a:t>
            </a:r>
            <a:r>
              <a:rPr lang="it-IT" sz="2000" i="1" dirty="0" smtClean="0"/>
              <a:t> Hamid, </a:t>
            </a:r>
            <a:r>
              <a:rPr lang="it-IT" sz="2000" i="1" dirty="0" err="1" smtClean="0"/>
              <a:t>Reclams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Universal-Bibliothek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Nr</a:t>
            </a:r>
            <a:r>
              <a:rPr lang="it-IT" sz="2000" i="1" dirty="0" smtClean="0"/>
              <a:t>. 19876, © </a:t>
            </a:r>
            <a:r>
              <a:rPr lang="it-IT" sz="2000" i="1" dirty="0" err="1" smtClean="0"/>
              <a:t>Philipp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Reclam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jun</a:t>
            </a:r>
            <a:r>
              <a:rPr lang="it-IT" sz="2000" i="1" dirty="0" smtClean="0"/>
              <a:t>. </a:t>
            </a:r>
            <a:r>
              <a:rPr lang="it-IT" sz="2000" i="1" dirty="0" err="1" smtClean="0"/>
              <a:t>GmbH</a:t>
            </a:r>
            <a:r>
              <a:rPr lang="it-IT" sz="2000" i="1" dirty="0" smtClean="0"/>
              <a:t> &amp; Co. KG, </a:t>
            </a:r>
            <a:r>
              <a:rPr lang="it-IT" sz="2000" i="1" dirty="0" err="1" smtClean="0"/>
              <a:t>Stuttgart</a:t>
            </a:r>
            <a:endParaRPr lang="it-IT" sz="20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AIMS: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Students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aware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en-US" dirty="0" smtClean="0"/>
              <a:t>the importance of:</a:t>
            </a:r>
          </a:p>
          <a:p>
            <a:r>
              <a:rPr lang="it-IT" dirty="0" err="1" smtClean="0"/>
              <a:t>knowledge</a:t>
            </a:r>
            <a:r>
              <a:rPr lang="it-IT" dirty="0" smtClean="0"/>
              <a:t> and </a:t>
            </a:r>
            <a:r>
              <a:rPr lang="it-IT" dirty="0" err="1" smtClean="0"/>
              <a:t>skills</a:t>
            </a:r>
            <a:r>
              <a:rPr lang="it-IT" dirty="0" smtClean="0"/>
              <a:t>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intercultural </a:t>
            </a:r>
            <a:r>
              <a:rPr lang="it-IT" dirty="0" err="1" smtClean="0"/>
              <a:t>dialogue</a:t>
            </a:r>
            <a:r>
              <a:rPr lang="it-IT" dirty="0" smtClean="0"/>
              <a:t>;</a:t>
            </a:r>
          </a:p>
          <a:p>
            <a:r>
              <a:rPr lang="it-IT" dirty="0" err="1" smtClean="0"/>
              <a:t>language</a:t>
            </a:r>
            <a:r>
              <a:rPr lang="it-IT" dirty="0" smtClean="0"/>
              <a:t> and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awareness</a:t>
            </a:r>
            <a:r>
              <a:rPr lang="it-IT" dirty="0" smtClean="0"/>
              <a:t>;</a:t>
            </a:r>
          </a:p>
          <a:p>
            <a:r>
              <a:rPr lang="en-US" dirty="0" smtClean="0"/>
              <a:t>project skills and project work in a multilingual and intercultural dimension;</a:t>
            </a:r>
          </a:p>
          <a:p>
            <a:r>
              <a:rPr lang="en-US" dirty="0" smtClean="0"/>
              <a:t>documentation in cultural exchange;</a:t>
            </a:r>
          </a:p>
          <a:p>
            <a:r>
              <a:rPr lang="en-US" dirty="0" smtClean="0"/>
              <a:t>effective communications in a multilingual contest; </a:t>
            </a:r>
          </a:p>
          <a:p>
            <a:r>
              <a:rPr lang="en-US" dirty="0" smtClean="0"/>
              <a:t>semantic research in language learning;</a:t>
            </a:r>
          </a:p>
          <a:p>
            <a:r>
              <a:rPr lang="en-US" dirty="0" smtClean="0"/>
              <a:t>cultural features and stereotypes;</a:t>
            </a:r>
          </a:p>
          <a:p>
            <a:r>
              <a:rPr lang="en-US" dirty="0" smtClean="0"/>
              <a:t>the way language makes meaning.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OBJECTIVES: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At the end of the work students should be able to:</a:t>
            </a:r>
          </a:p>
          <a:p>
            <a:r>
              <a:rPr lang="en-US" dirty="0" smtClean="0"/>
              <a:t>discuss the structure of the novel by </a:t>
            </a:r>
            <a:r>
              <a:rPr lang="en-US" dirty="0" err="1" smtClean="0"/>
              <a:t>Mohsin</a:t>
            </a:r>
            <a:r>
              <a:rPr lang="en-US" dirty="0" smtClean="0"/>
              <a:t> </a:t>
            </a:r>
            <a:r>
              <a:rPr lang="en-US" dirty="0" err="1" smtClean="0"/>
              <a:t>Hamid</a:t>
            </a:r>
            <a:r>
              <a:rPr lang="en-US" dirty="0" smtClean="0"/>
              <a:t> “The Reluctant Fundamentalist”;</a:t>
            </a:r>
          </a:p>
          <a:p>
            <a:r>
              <a:rPr lang="en-US" dirty="0" smtClean="0"/>
              <a:t>single out the main function of each chapter with reference to message;</a:t>
            </a:r>
          </a:p>
          <a:p>
            <a:r>
              <a:rPr lang="en-US" dirty="0" smtClean="0"/>
              <a:t>find out key words and expressions used to convey different linguistic and cultural perspectives;</a:t>
            </a:r>
          </a:p>
          <a:p>
            <a:r>
              <a:rPr lang="en-US" dirty="0" smtClean="0"/>
              <a:t>carry out relevant textual analysis with reference to structural elements of fiction(title, lay-out, structure, denotation, setting, narrative strategy, use of language);</a:t>
            </a:r>
          </a:p>
          <a:p>
            <a:r>
              <a:rPr lang="en-US" dirty="0" smtClean="0"/>
              <a:t>draw personal conclusions and argumentations supported by textual references;</a:t>
            </a:r>
          </a:p>
          <a:p>
            <a:r>
              <a:rPr lang="en-US" dirty="0" smtClean="0"/>
              <a:t>relationship signifier-signified.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Title </a:t>
            </a:r>
            <a:r>
              <a:rPr lang="it-IT" dirty="0" err="1" smtClean="0"/>
              <a:t>analysis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Fundamentalism</a:t>
            </a:r>
            <a:r>
              <a:rPr lang="en-US" sz="2000" dirty="0" smtClean="0"/>
              <a:t>: </a:t>
            </a:r>
          </a:p>
          <a:p>
            <a:pPr lvl="1"/>
            <a:r>
              <a:rPr lang="en-US" sz="1700" dirty="0" smtClean="0"/>
              <a:t>Strict adherence to the basic principles of any subject or discipline.</a:t>
            </a:r>
          </a:p>
          <a:p>
            <a:endParaRPr lang="en-US" sz="2000" dirty="0" smtClean="0"/>
          </a:p>
          <a:p>
            <a:r>
              <a:rPr lang="en-US" sz="2000" b="1" dirty="0" smtClean="0"/>
              <a:t>Reluctant fundamentalist</a:t>
            </a:r>
            <a:r>
              <a:rPr lang="en-US" sz="2000" dirty="0" smtClean="0"/>
              <a:t>: </a:t>
            </a:r>
          </a:p>
          <a:p>
            <a:pPr lvl="1"/>
            <a:r>
              <a:rPr lang="en-US" sz="1700" dirty="0" smtClean="0"/>
              <a:t>The protagonist doesn't accept fundamentalism; </a:t>
            </a:r>
          </a:p>
          <a:p>
            <a:pPr lvl="1"/>
            <a:r>
              <a:rPr lang="en-US" sz="1700" dirty="0" smtClean="0"/>
              <a:t>He is reluctant to religious fundamentalism (he drinks alcohol in spite of his religion);</a:t>
            </a:r>
          </a:p>
          <a:p>
            <a:pPr lvl="1"/>
            <a:r>
              <a:rPr lang="en-US" sz="1700" dirty="0" smtClean="0"/>
              <a:t>He is reluctant to economic fundamentalism (he realizes that he doesn't accept American fundamentals).</a:t>
            </a:r>
            <a:endParaRPr lang="en-US" sz="17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>
              <a:buNone/>
            </a:pPr>
            <a:r>
              <a:rPr lang="en-US" sz="2000" dirty="0" smtClean="0"/>
              <a:t>Changez (the protagonist):</a:t>
            </a:r>
          </a:p>
          <a:p>
            <a:pPr marL="0"/>
            <a:r>
              <a:rPr lang="en-US" sz="2000" dirty="0" smtClean="0"/>
              <a:t>Is a Pakistani university lecturer;</a:t>
            </a:r>
          </a:p>
          <a:p>
            <a:pPr marL="0"/>
            <a:r>
              <a:rPr lang="en-US" sz="2000" dirty="0" smtClean="0"/>
              <a:t>Is having a conversation with an American about his</a:t>
            </a:r>
          </a:p>
          <a:p>
            <a:pPr marL="0">
              <a:buNone/>
            </a:pPr>
            <a:r>
              <a:rPr lang="en-US" sz="2000" dirty="0" smtClean="0"/>
              <a:t>    experience in the USA;</a:t>
            </a:r>
          </a:p>
          <a:p>
            <a:pPr marL="0"/>
            <a:r>
              <a:rPr lang="it-IT" sz="2000" dirty="0" err="1" smtClean="0"/>
              <a:t>Was</a:t>
            </a:r>
            <a:r>
              <a:rPr lang="it-IT" sz="2000" dirty="0" smtClean="0"/>
              <a:t> a </a:t>
            </a:r>
            <a:r>
              <a:rPr lang="it-IT" sz="2000" dirty="0" err="1" smtClean="0"/>
              <a:t>brilliant</a:t>
            </a:r>
            <a:r>
              <a:rPr lang="it-IT" sz="2000" dirty="0" smtClean="0"/>
              <a:t> </a:t>
            </a:r>
            <a:r>
              <a:rPr lang="it-IT" sz="2000" dirty="0" err="1" smtClean="0"/>
              <a:t>student</a:t>
            </a:r>
            <a:r>
              <a:rPr lang="it-IT" sz="2000" dirty="0" smtClean="0"/>
              <a:t> at Princeton </a:t>
            </a:r>
            <a:r>
              <a:rPr lang="it-IT" sz="2000" dirty="0" err="1" smtClean="0"/>
              <a:t>University</a:t>
            </a:r>
            <a:r>
              <a:rPr lang="it-IT" sz="2000" dirty="0" smtClean="0"/>
              <a:t>; </a:t>
            </a:r>
          </a:p>
          <a:p>
            <a:pPr marL="0"/>
            <a:r>
              <a:rPr lang="it-IT" sz="2000" dirty="0" err="1" smtClean="0"/>
              <a:t>Was</a:t>
            </a:r>
            <a:r>
              <a:rPr lang="it-IT" sz="2000" dirty="0" smtClean="0"/>
              <a:t> </a:t>
            </a:r>
            <a:r>
              <a:rPr lang="it-IT" sz="2000" dirty="0" err="1" smtClean="0"/>
              <a:t>hired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the </a:t>
            </a:r>
            <a:r>
              <a:rPr lang="it-IT" sz="2000" dirty="0" err="1" smtClean="0"/>
              <a:t>Underwood</a:t>
            </a:r>
            <a:r>
              <a:rPr lang="it-IT" sz="2000" dirty="0" smtClean="0"/>
              <a:t> </a:t>
            </a:r>
            <a:r>
              <a:rPr lang="it-IT" sz="2000" dirty="0" err="1" smtClean="0"/>
              <a:t>Samson</a:t>
            </a:r>
            <a:r>
              <a:rPr lang="it-IT" sz="2000" dirty="0" smtClean="0"/>
              <a:t> Company, a </a:t>
            </a:r>
            <a:r>
              <a:rPr lang="it-IT" sz="2000" dirty="0" err="1" smtClean="0"/>
              <a:t>valuation</a:t>
            </a:r>
            <a:r>
              <a:rPr lang="it-IT" sz="2000" dirty="0" smtClean="0"/>
              <a:t> company.</a:t>
            </a:r>
          </a:p>
          <a:p>
            <a:pPr marL="0">
              <a:buNone/>
            </a:pPr>
            <a:endParaRPr lang="en-US" sz="2000" dirty="0" smtClean="0"/>
          </a:p>
          <a:p>
            <a:pPr marL="0"/>
            <a:r>
              <a:rPr lang="en-US" sz="2000" b="1" dirty="0" smtClean="0"/>
              <a:t>Function: </a:t>
            </a:r>
            <a:r>
              <a:rPr lang="en-US" sz="2000" dirty="0" smtClean="0"/>
              <a:t>Introduction of the protagonist, Changez, and his life in the USA.</a:t>
            </a:r>
          </a:p>
          <a:p>
            <a:pPr marL="0"/>
            <a:endParaRPr lang="en-US" sz="2000" dirty="0" smtClean="0"/>
          </a:p>
          <a:p>
            <a:pPr marL="0"/>
            <a:r>
              <a:rPr lang="en-US" sz="2000" b="1" dirty="0" smtClean="0"/>
              <a:t>Topics:</a:t>
            </a:r>
          </a:p>
          <a:p>
            <a:pPr marL="365760" lvl="1"/>
            <a:r>
              <a:rPr lang="en-US" sz="2000" dirty="0" smtClean="0"/>
              <a:t>Western and Eastern stereotypes: Western people</a:t>
            </a:r>
            <a:r>
              <a:rPr lang="it-IT" sz="2000" dirty="0" smtClean="0"/>
              <a:t> → </a:t>
            </a:r>
            <a:r>
              <a:rPr lang="it-IT" sz="2000" dirty="0" err="1" smtClean="0"/>
              <a:t>Eastern</a:t>
            </a:r>
            <a:r>
              <a:rPr lang="it-IT" sz="2000" dirty="0" smtClean="0"/>
              <a:t> people and viceversa (“</a:t>
            </a:r>
            <a:r>
              <a:rPr lang="it-IT" sz="2000" i="1" dirty="0" err="1" smtClean="0"/>
              <a:t>you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seemed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to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be</a:t>
            </a:r>
            <a:r>
              <a:rPr lang="it-IT" sz="2000" i="1" dirty="0" smtClean="0"/>
              <a:t> on a </a:t>
            </a:r>
            <a:r>
              <a:rPr lang="it-IT" sz="2000" b="1" i="1" dirty="0" err="1" smtClean="0"/>
              <a:t>mission</a:t>
            </a:r>
            <a:r>
              <a:rPr lang="it-IT" sz="2000" dirty="0" smtClean="0"/>
              <a:t>”/”</a:t>
            </a:r>
            <a:r>
              <a:rPr lang="it-IT" sz="2000" i="1" dirty="0" smtClean="0"/>
              <a:t>a </a:t>
            </a:r>
            <a:r>
              <a:rPr lang="it-IT" sz="2000" i="1" dirty="0" err="1" smtClean="0"/>
              <a:t>certain</a:t>
            </a:r>
            <a:r>
              <a:rPr lang="it-IT" sz="2000" i="1" dirty="0" smtClean="0"/>
              <a:t> </a:t>
            </a:r>
            <a:r>
              <a:rPr lang="it-IT" sz="2000" b="1" i="1" dirty="0" err="1" smtClean="0"/>
              <a:t>type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American</a:t>
            </a:r>
            <a:r>
              <a:rPr lang="it-IT" sz="2000" dirty="0" smtClean="0"/>
              <a:t>”I</a:t>
            </a:r>
            <a:r>
              <a:rPr lang="it-IT" sz="2000" i="1" dirty="0" smtClean="0"/>
              <a:t>”</a:t>
            </a:r>
            <a:r>
              <a:rPr lang="it-IT" sz="2000" i="1" dirty="0" err="1" smtClean="0"/>
              <a:t>Now</a:t>
            </a:r>
            <a:r>
              <a:rPr lang="it-IT" sz="2000" i="1" dirty="0" smtClean="0"/>
              <a:t> </a:t>
            </a:r>
            <a:r>
              <a:rPr lang="it-IT" sz="2000" b="1" i="1" dirty="0" err="1" smtClean="0"/>
              <a:t>that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is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not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typical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Americans</a:t>
            </a:r>
            <a:r>
              <a:rPr lang="it-IT" sz="2000" dirty="0" smtClean="0"/>
              <a:t>”</a:t>
            </a:r>
            <a:r>
              <a:rPr lang="it-IT" sz="2000" i="1" dirty="0" smtClean="0"/>
              <a:t>).</a:t>
            </a:r>
          </a:p>
          <a:p>
            <a:pPr marL="365760" lvl="1"/>
            <a:endParaRPr lang="en-US" sz="2000" dirty="0" smtClean="0"/>
          </a:p>
          <a:p>
            <a:pPr marL="365760" lvl="1"/>
            <a:endParaRPr lang="en-US" sz="2000" b="1" dirty="0" smtClean="0"/>
          </a:p>
          <a:p>
            <a:pPr marL="365760" lvl="1"/>
            <a:endParaRPr lang="en-US" sz="2000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/>
            <a:r>
              <a:rPr lang="it-IT" sz="1800" dirty="0" smtClean="0"/>
              <a:t>After </a:t>
            </a:r>
            <a:r>
              <a:rPr lang="it-IT" sz="1800" dirty="0" err="1" smtClean="0"/>
              <a:t>graduation</a:t>
            </a:r>
            <a:r>
              <a:rPr lang="it-IT" sz="1800" dirty="0" smtClean="0"/>
              <a:t>, Changez </a:t>
            </a:r>
            <a:r>
              <a:rPr lang="it-IT" sz="1800" dirty="0" err="1" smtClean="0"/>
              <a:t>went</a:t>
            </a:r>
            <a:r>
              <a:rPr lang="it-IT" sz="1800" dirty="0" smtClean="0"/>
              <a:t> on </a:t>
            </a:r>
            <a:r>
              <a:rPr lang="it-IT" sz="1800" dirty="0" err="1" smtClean="0"/>
              <a:t>university</a:t>
            </a:r>
            <a:r>
              <a:rPr lang="it-IT" sz="1800" dirty="0" smtClean="0"/>
              <a:t> </a:t>
            </a:r>
            <a:r>
              <a:rPr lang="it-IT" sz="1800" dirty="0" err="1" smtClean="0"/>
              <a:t>holiday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Greece</a:t>
            </a:r>
            <a:r>
              <a:rPr lang="it-IT" sz="1800" dirty="0" smtClean="0"/>
              <a:t>; </a:t>
            </a:r>
          </a:p>
          <a:p>
            <a:pPr marL="0"/>
            <a:r>
              <a:rPr lang="it-IT" sz="1800" dirty="0" smtClean="0"/>
              <a:t>Meeting </a:t>
            </a:r>
            <a:r>
              <a:rPr lang="it-IT" sz="1800" dirty="0" err="1" smtClean="0"/>
              <a:t>with</a:t>
            </a:r>
            <a:r>
              <a:rPr lang="it-IT" sz="1800" dirty="0" smtClean="0"/>
              <a:t> Erica, a Princeton graduate </a:t>
            </a:r>
            <a:r>
              <a:rPr lang="it-IT" sz="1800" dirty="0" err="1" smtClean="0"/>
              <a:t>who</a:t>
            </a:r>
            <a:r>
              <a:rPr lang="it-IT" sz="1800" dirty="0" smtClean="0"/>
              <a:t> </a:t>
            </a:r>
            <a:r>
              <a:rPr lang="it-IT" sz="1800" dirty="0" err="1" smtClean="0"/>
              <a:t>wants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become</a:t>
            </a:r>
            <a:r>
              <a:rPr lang="it-IT" sz="1800" dirty="0" smtClean="0"/>
              <a:t> a </a:t>
            </a:r>
            <a:r>
              <a:rPr lang="it-IT" sz="1800" dirty="0" err="1" smtClean="0"/>
              <a:t>novelist</a:t>
            </a:r>
            <a:r>
              <a:rPr lang="it-IT" sz="1800" dirty="0" smtClean="0"/>
              <a:t>.</a:t>
            </a:r>
          </a:p>
          <a:p>
            <a:pPr marL="0">
              <a:buNone/>
            </a:pPr>
            <a:endParaRPr lang="it-IT" sz="1800" dirty="0" smtClean="0"/>
          </a:p>
          <a:p>
            <a:pPr marL="0"/>
            <a:r>
              <a:rPr lang="it-IT" sz="1800" b="1" dirty="0" err="1" smtClean="0"/>
              <a:t>Function</a:t>
            </a:r>
            <a:r>
              <a:rPr lang="it-IT" sz="1800" b="1" dirty="0" smtClean="0"/>
              <a:t>: </a:t>
            </a:r>
            <a:r>
              <a:rPr lang="it-IT" sz="1800" dirty="0" err="1" smtClean="0"/>
              <a:t>Introduction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a </a:t>
            </a:r>
            <a:r>
              <a:rPr lang="it-IT" sz="1800" dirty="0" err="1" smtClean="0"/>
              <a:t>new</a:t>
            </a:r>
            <a:r>
              <a:rPr lang="it-IT" sz="1800" dirty="0" smtClean="0"/>
              <a:t> </a:t>
            </a:r>
            <a:r>
              <a:rPr lang="it-IT" sz="1800" dirty="0" err="1" smtClean="0"/>
              <a:t>character</a:t>
            </a:r>
            <a:r>
              <a:rPr lang="it-IT" sz="1800" dirty="0" smtClean="0"/>
              <a:t>, Erica.</a:t>
            </a:r>
          </a:p>
          <a:p>
            <a:pPr marL="0"/>
            <a:endParaRPr lang="it-IT" sz="1800" dirty="0" smtClean="0"/>
          </a:p>
          <a:p>
            <a:pPr marL="0"/>
            <a:r>
              <a:rPr lang="it-IT" sz="1800" b="1" dirty="0" err="1" smtClean="0"/>
              <a:t>Topics</a:t>
            </a:r>
            <a:r>
              <a:rPr lang="it-IT" sz="1800" b="1" dirty="0" smtClean="0"/>
              <a:t>:</a:t>
            </a:r>
          </a:p>
          <a:p>
            <a:pPr marL="365760" lvl="1"/>
            <a:r>
              <a:rPr lang="en-US" sz="1800" dirty="0" smtClean="0"/>
              <a:t>Market fundamentalism (</a:t>
            </a:r>
            <a:r>
              <a:rPr lang="en-US" sz="1800" i="1" dirty="0" smtClean="0"/>
              <a:t>dividends</a:t>
            </a:r>
            <a:r>
              <a:rPr lang="en-US" sz="1800" dirty="0" smtClean="0"/>
              <a:t>, </a:t>
            </a:r>
            <a:r>
              <a:rPr lang="en-US" sz="1800" i="1" dirty="0" smtClean="0"/>
              <a:t>trust</a:t>
            </a:r>
            <a:r>
              <a:rPr lang="en-US" sz="1800" dirty="0" smtClean="0"/>
              <a:t> </a:t>
            </a:r>
            <a:r>
              <a:rPr lang="en-US" sz="1800" i="1" dirty="0" smtClean="0"/>
              <a:t>funds</a:t>
            </a:r>
            <a:r>
              <a:rPr lang="en-US" sz="1800" dirty="0" smtClean="0"/>
              <a:t>, </a:t>
            </a:r>
            <a:r>
              <a:rPr lang="en-US" sz="1800" i="1" dirty="0" smtClean="0"/>
              <a:t>sign-on</a:t>
            </a:r>
            <a:r>
              <a:rPr lang="en-US" sz="1800" dirty="0" smtClean="0"/>
              <a:t> </a:t>
            </a:r>
            <a:r>
              <a:rPr lang="en-US" sz="1800" i="1" dirty="0" smtClean="0"/>
              <a:t>bonus</a:t>
            </a:r>
            <a:r>
              <a:rPr lang="en-US" sz="1800" dirty="0" smtClean="0"/>
              <a:t>);</a:t>
            </a:r>
          </a:p>
          <a:p>
            <a:pPr marL="365760" lvl="1"/>
            <a:r>
              <a:rPr lang="en-US" sz="1800" dirty="0" smtClean="0"/>
              <a:t>Love relationship (“</a:t>
            </a:r>
            <a:r>
              <a:rPr lang="en-US" sz="1800" i="1" dirty="0" smtClean="0"/>
              <a:t>she listened </a:t>
            </a:r>
            <a:r>
              <a:rPr lang="en-US" sz="1800" b="1" i="1" dirty="0" smtClean="0"/>
              <a:t>intently</a:t>
            </a:r>
            <a:r>
              <a:rPr lang="en-US" sz="1800" i="1" dirty="0" smtClean="0"/>
              <a:t> when I spoke”/”an uncommon magnetism</a:t>
            </a:r>
            <a:r>
              <a:rPr lang="en-US" sz="1800" dirty="0" smtClean="0"/>
              <a:t>”)</a:t>
            </a:r>
            <a:r>
              <a:rPr lang="en-US" sz="1800" i="1" dirty="0" smtClean="0"/>
              <a:t>;</a:t>
            </a:r>
          </a:p>
          <a:p>
            <a:pPr marL="365760" lvl="1"/>
            <a:r>
              <a:rPr lang="en-US" sz="1800" dirty="0" smtClean="0"/>
              <a:t>Two genders meeting (Changez and Erica);</a:t>
            </a:r>
          </a:p>
          <a:p>
            <a:pPr marL="365760" lvl="1"/>
            <a:r>
              <a:rPr lang="en-US" sz="1800" dirty="0" smtClean="0"/>
              <a:t>Confronting two different cultures;</a:t>
            </a:r>
          </a:p>
          <a:p>
            <a:pPr marL="365760" lvl="1"/>
            <a:r>
              <a:rPr lang="en-US" sz="1800" dirty="0" smtClean="0"/>
              <a:t>Different structure of each society (Western VS Eastern);</a:t>
            </a:r>
          </a:p>
          <a:p>
            <a:pPr marL="365760" lvl="1"/>
            <a:r>
              <a:rPr lang="en-US" sz="1800" dirty="0" smtClean="0"/>
              <a:t>Different religious faith;</a:t>
            </a:r>
          </a:p>
          <a:p>
            <a:pPr marL="365760" lvl="1"/>
            <a:r>
              <a:rPr lang="en-US" sz="1800" dirty="0" smtClean="0"/>
              <a:t>Stereotypes of Eastern women.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/>
            <a:r>
              <a:rPr lang="en-US" sz="1800" dirty="0" smtClean="0"/>
              <a:t>The protagonist tells his interlocutor that he is very fond of New York;</a:t>
            </a:r>
          </a:p>
          <a:p>
            <a:pPr marL="0"/>
            <a:r>
              <a:rPr lang="en-US" sz="1800" dirty="0" smtClean="0"/>
              <a:t>He loved his job at Underwood Samson; </a:t>
            </a:r>
          </a:p>
          <a:p>
            <a:pPr marL="0"/>
            <a:r>
              <a:rPr lang="en-US" sz="1800" dirty="0" smtClean="0"/>
              <a:t>The teams were trained by Sherman in the arts of economic fundamentalism: how to make as much money as possible and as quickly and directly as possible;</a:t>
            </a:r>
          </a:p>
          <a:p>
            <a:pPr marL="0"/>
            <a:r>
              <a:rPr lang="en-US" sz="1800" dirty="0" smtClean="0"/>
              <a:t>The protagonist makes friends with Wainwright, another outsider.</a:t>
            </a:r>
          </a:p>
          <a:p>
            <a:pPr marL="0">
              <a:buNone/>
            </a:pPr>
            <a:endParaRPr lang="en-US" sz="1800" dirty="0" smtClean="0"/>
          </a:p>
          <a:p>
            <a:pPr marL="0"/>
            <a:r>
              <a:rPr lang="en-US" sz="1800" b="1" dirty="0" smtClean="0"/>
              <a:t>Function:</a:t>
            </a:r>
            <a:r>
              <a:rPr lang="en-US" sz="1800" dirty="0" smtClean="0"/>
              <a:t> Development of Changez’ progressive adaptation to America society.</a:t>
            </a:r>
          </a:p>
          <a:p>
            <a:pPr marL="0"/>
            <a:endParaRPr lang="en-US" sz="1800" dirty="0" smtClean="0"/>
          </a:p>
          <a:p>
            <a:pPr marL="0"/>
            <a:r>
              <a:rPr lang="en-US" sz="1800" b="1" dirty="0" smtClean="0"/>
              <a:t>Topics:</a:t>
            </a:r>
          </a:p>
          <a:p>
            <a:pPr marL="365760" lvl="1"/>
            <a:r>
              <a:rPr lang="en-US" sz="1800" dirty="0" smtClean="0"/>
              <a:t>Stereotypes about American society </a:t>
            </a:r>
            <a:r>
              <a:rPr lang="en-US" sz="1800" i="1" dirty="0" smtClean="0"/>
              <a:t>(“moving to New York felt – so unexpectedly – like coming home”)</a:t>
            </a:r>
            <a:r>
              <a:rPr lang="en-US" sz="1800" dirty="0" smtClean="0"/>
              <a:t>;</a:t>
            </a:r>
            <a:endParaRPr lang="en-US" sz="1800" i="1" dirty="0" smtClean="0"/>
          </a:p>
          <a:p>
            <a:pPr marL="365760" lvl="1"/>
            <a:r>
              <a:rPr lang="en-US" sz="1800" dirty="0" smtClean="0"/>
              <a:t>Stereotypes and prejudice about Pakistanis as terrorists or fundamentalists </a:t>
            </a:r>
            <a:r>
              <a:rPr lang="en-US" sz="1800" i="1" dirty="0" smtClean="0"/>
              <a:t>(“I was </a:t>
            </a:r>
            <a:r>
              <a:rPr lang="en-US" sz="1800" b="1" i="1" dirty="0" smtClean="0"/>
              <a:t>immediately</a:t>
            </a:r>
            <a:r>
              <a:rPr lang="en-US" sz="1800" i="1" dirty="0" smtClean="0"/>
              <a:t> a New Yorker.”)</a:t>
            </a:r>
            <a:r>
              <a:rPr lang="en-US" sz="1800" dirty="0" smtClean="0"/>
              <a:t>;</a:t>
            </a:r>
          </a:p>
          <a:p>
            <a:pPr marL="365760" lvl="1"/>
            <a:r>
              <a:rPr lang="en-US" sz="1800" dirty="0" smtClean="0"/>
              <a:t>Semantic field of work: </a:t>
            </a:r>
            <a:r>
              <a:rPr lang="en-US" sz="1800" i="1" dirty="0" smtClean="0"/>
              <a:t>proud</a:t>
            </a:r>
            <a:r>
              <a:rPr lang="en-US" sz="1800" dirty="0" smtClean="0"/>
              <a:t>, </a:t>
            </a:r>
            <a:r>
              <a:rPr lang="en-US" sz="1800" i="1" dirty="0" smtClean="0"/>
              <a:t>professionalism</a:t>
            </a:r>
            <a:r>
              <a:rPr lang="en-US" sz="1800" dirty="0" smtClean="0"/>
              <a:t>, </a:t>
            </a:r>
            <a:r>
              <a:rPr lang="en-US" sz="1800" i="1" dirty="0" smtClean="0"/>
              <a:t>efficiency</a:t>
            </a:r>
            <a:r>
              <a:rPr lang="en-US" sz="1800" dirty="0" smtClean="0"/>
              <a:t>.</a:t>
            </a:r>
          </a:p>
          <a:p>
            <a:pPr marL="365760" lvl="1"/>
            <a:endParaRPr lang="it-IT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>
              <a:spcBef>
                <a:spcPts val="0"/>
              </a:spcBef>
            </a:pPr>
            <a:r>
              <a:rPr lang="en-US" sz="2000" dirty="0" smtClean="0"/>
              <a:t>Changez found Erica’s family live in impressive penthouse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apartment and feels a bit at home. 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Changez annoyed by Erica’s father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stereotypical views on Pakistan;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Erica and Changez had a picnic lunch;</a:t>
            </a:r>
          </a:p>
          <a:p>
            <a:pPr marL="0">
              <a:spcBef>
                <a:spcPts val="0"/>
              </a:spcBef>
            </a:pPr>
            <a:r>
              <a:rPr lang="en-US" sz="2000" dirty="0" smtClean="0"/>
              <a:t>Erica describes the effect of Chris’s (her ex boyfriend) death on</a:t>
            </a:r>
          </a:p>
          <a:p>
            <a:pPr marL="0">
              <a:spcBef>
                <a:spcPts val="0"/>
              </a:spcBef>
              <a:buNone/>
            </a:pPr>
            <a:r>
              <a:rPr lang="en-US" sz="2000" dirty="0" smtClean="0"/>
              <a:t>     her.</a:t>
            </a:r>
          </a:p>
          <a:p>
            <a:pPr marL="0">
              <a:spcBef>
                <a:spcPts val="0"/>
              </a:spcBef>
              <a:buNone/>
            </a:pP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Function: </a:t>
            </a:r>
            <a:r>
              <a:rPr lang="en-US" sz="2000" dirty="0" smtClean="0"/>
              <a:t>Development of Changez and Erica’s relationship.</a:t>
            </a:r>
          </a:p>
          <a:p>
            <a:pPr marL="0">
              <a:spcBef>
                <a:spcPts val="0"/>
              </a:spcBef>
            </a:pPr>
            <a:endParaRPr lang="en-US" sz="2000" dirty="0" smtClean="0"/>
          </a:p>
          <a:p>
            <a:pPr marL="0">
              <a:spcBef>
                <a:spcPts val="0"/>
              </a:spcBef>
            </a:pPr>
            <a:r>
              <a:rPr lang="en-US" sz="2000" b="1" dirty="0" smtClean="0"/>
              <a:t>Topics: 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Stereotypes about fundamentalism in Eastern society </a:t>
            </a:r>
            <a:r>
              <a:rPr lang="en-US" sz="2000" i="1" dirty="0" smtClean="0"/>
              <a:t>(“You guys have got some serious problems with fundamentalism”)</a:t>
            </a:r>
            <a:r>
              <a:rPr lang="en-US" sz="2000" dirty="0" smtClean="0"/>
              <a:t>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Development of love relationship between Changez and Erica;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Topic of illusion </a:t>
            </a:r>
            <a:r>
              <a:rPr lang="en-US" sz="2000" i="1" dirty="0" smtClean="0"/>
              <a:t>(“and for the first time I perceived that there was something </a:t>
            </a:r>
            <a:r>
              <a:rPr lang="en-US" sz="2000" b="1" i="1" dirty="0" smtClean="0"/>
              <a:t>broken</a:t>
            </a:r>
            <a:r>
              <a:rPr lang="en-US" sz="2000" i="1" dirty="0" smtClean="0"/>
              <a:t> behind </a:t>
            </a:r>
            <a:r>
              <a:rPr lang="en-US" sz="2000" dirty="0" smtClean="0"/>
              <a:t>[her eyes]…</a:t>
            </a:r>
            <a:r>
              <a:rPr lang="en-US" sz="2000" i="1" dirty="0" smtClean="0"/>
              <a:t>”).</a:t>
            </a:r>
          </a:p>
          <a:p>
            <a:pPr marL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Chapter</a:t>
            </a:r>
            <a:r>
              <a:rPr lang="it-IT" dirty="0" smtClean="0"/>
              <a:t> 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it-IT" sz="2000" dirty="0" smtClean="0"/>
              <a:t>Business trip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Philippines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analyse</a:t>
            </a:r>
            <a:r>
              <a:rPr lang="it-IT" sz="2000" dirty="0" smtClean="0"/>
              <a:t> a </a:t>
            </a:r>
            <a:r>
              <a:rPr lang="it-IT" sz="2000" dirty="0" err="1" smtClean="0"/>
              <a:t>music</a:t>
            </a:r>
            <a:r>
              <a:rPr lang="it-IT" sz="2000" dirty="0" smtClean="0"/>
              <a:t> company;</a:t>
            </a:r>
          </a:p>
          <a:p>
            <a:pPr marL="0">
              <a:spcBef>
                <a:spcPts val="0"/>
              </a:spcBef>
            </a:pPr>
            <a:r>
              <a:rPr lang="it-IT" sz="2000" dirty="0" smtClean="0"/>
              <a:t>Fast meeting </a:t>
            </a:r>
            <a:r>
              <a:rPr lang="it-IT" sz="2000" dirty="0" err="1" smtClean="0"/>
              <a:t>with</a:t>
            </a:r>
            <a:r>
              <a:rPr lang="it-IT" sz="2000" dirty="0" smtClean="0"/>
              <a:t> a </a:t>
            </a:r>
            <a:r>
              <a:rPr lang="it-IT" sz="2000" dirty="0" err="1" smtClean="0"/>
              <a:t>local</a:t>
            </a:r>
            <a:r>
              <a:rPr lang="it-IT" sz="2000" dirty="0" smtClean="0"/>
              <a:t> </a:t>
            </a:r>
            <a:r>
              <a:rPr lang="it-IT" sz="2000" dirty="0" err="1" smtClean="0"/>
              <a:t>inhabitant</a:t>
            </a:r>
            <a:r>
              <a:rPr lang="it-IT" sz="2000" dirty="0" smtClean="0"/>
              <a:t>;</a:t>
            </a:r>
          </a:p>
          <a:p>
            <a:pPr marL="0">
              <a:spcBef>
                <a:spcPts val="0"/>
              </a:spcBef>
            </a:pPr>
            <a:r>
              <a:rPr lang="it-IT" sz="2000" dirty="0" err="1" smtClean="0"/>
              <a:t>Changez</a:t>
            </a:r>
            <a:r>
              <a:rPr lang="it-IT" sz="2000" dirty="0" smtClean="0"/>
              <a:t> </a:t>
            </a:r>
            <a:r>
              <a:rPr lang="it-IT" sz="2000" dirty="0" err="1" smtClean="0"/>
              <a:t>reactions</a:t>
            </a:r>
            <a:r>
              <a:rPr lang="it-IT" sz="2000" dirty="0" smtClean="0"/>
              <a:t> </a:t>
            </a:r>
            <a:r>
              <a:rPr lang="it-IT" sz="2000" dirty="0" err="1" smtClean="0"/>
              <a:t>after</a:t>
            </a:r>
            <a:r>
              <a:rPr lang="it-IT" sz="2000" dirty="0" smtClean="0"/>
              <a:t> World </a:t>
            </a:r>
            <a:r>
              <a:rPr lang="it-IT" sz="2000" dirty="0" err="1" smtClean="0"/>
              <a:t>Trade</a:t>
            </a:r>
            <a:r>
              <a:rPr lang="it-IT" sz="2000" dirty="0" smtClean="0"/>
              <a:t> Center </a:t>
            </a:r>
            <a:r>
              <a:rPr lang="it-IT" sz="2000" dirty="0" err="1" smtClean="0"/>
              <a:t>bombing</a:t>
            </a:r>
            <a:r>
              <a:rPr lang="it-IT" sz="2000" dirty="0" smtClean="0"/>
              <a:t>;</a:t>
            </a:r>
          </a:p>
          <a:p>
            <a:pPr marL="0">
              <a:spcBef>
                <a:spcPts val="0"/>
              </a:spcBef>
            </a:pPr>
            <a:r>
              <a:rPr lang="it-IT" sz="2000" dirty="0" err="1" smtClean="0"/>
              <a:t>Changing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Changez</a:t>
            </a:r>
            <a:r>
              <a:rPr lang="it-IT" sz="2000" dirty="0" smtClean="0"/>
              <a:t>’s </a:t>
            </a:r>
            <a:r>
              <a:rPr lang="it-IT" sz="2000" dirty="0" err="1" smtClean="0"/>
              <a:t>relationship</a:t>
            </a:r>
            <a:r>
              <a:rPr lang="it-IT" sz="2000" dirty="0" smtClean="0"/>
              <a:t> </a:t>
            </a:r>
            <a:r>
              <a:rPr lang="it-IT" sz="2000" dirty="0" err="1" smtClean="0"/>
              <a:t>with</a:t>
            </a:r>
            <a:r>
              <a:rPr lang="it-IT" sz="2000" dirty="0" smtClean="0"/>
              <a:t> America.</a:t>
            </a:r>
          </a:p>
          <a:p>
            <a:pPr marL="0">
              <a:spcBef>
                <a:spcPts val="0"/>
              </a:spcBef>
              <a:buNone/>
            </a:pPr>
            <a:endParaRPr lang="it-IT" sz="2000" dirty="0" smtClean="0"/>
          </a:p>
          <a:p>
            <a:pPr marL="0">
              <a:spcBef>
                <a:spcPts val="0"/>
              </a:spcBef>
            </a:pPr>
            <a:r>
              <a:rPr lang="it-IT" sz="2000" b="1" dirty="0" err="1" smtClean="0"/>
              <a:t>Function</a:t>
            </a:r>
            <a:r>
              <a:rPr lang="it-IT" sz="2000" b="1" dirty="0" smtClean="0"/>
              <a:t>:</a:t>
            </a:r>
            <a:r>
              <a:rPr lang="en-US" sz="2000" dirty="0" smtClean="0"/>
              <a:t> Development of 9/11 terrorist attack consequences on Changez.</a:t>
            </a:r>
            <a:endParaRPr lang="it-IT" sz="2000" b="1" dirty="0" smtClean="0"/>
          </a:p>
          <a:p>
            <a:pPr marL="0">
              <a:spcBef>
                <a:spcPts val="0"/>
              </a:spcBef>
            </a:pPr>
            <a:endParaRPr lang="it-IT" sz="2000" b="1" dirty="0" smtClean="0"/>
          </a:p>
          <a:p>
            <a:pPr marL="0">
              <a:spcBef>
                <a:spcPts val="0"/>
              </a:spcBef>
            </a:pPr>
            <a:r>
              <a:rPr lang="it-IT" sz="2000" b="1" dirty="0" err="1" smtClean="0"/>
              <a:t>Topics</a:t>
            </a:r>
            <a:r>
              <a:rPr lang="it-IT" sz="2000" b="1" dirty="0" smtClean="0"/>
              <a:t>: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Different point of view on the World Trade Center </a:t>
            </a:r>
            <a:r>
              <a:rPr lang="en-US" sz="2000" i="1" dirty="0" smtClean="0"/>
              <a:t>(“New York’s World Trade Center collapsed. And then I </a:t>
            </a:r>
            <a:r>
              <a:rPr lang="en-US" sz="2000" b="1" i="1" dirty="0" smtClean="0"/>
              <a:t>smiled</a:t>
            </a:r>
            <a:r>
              <a:rPr lang="en-US" sz="2000" i="1" dirty="0" smtClean="0"/>
              <a:t>”);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Different focus: symbolism of the attack </a:t>
            </a:r>
            <a:r>
              <a:rPr lang="en-US" sz="2000" i="1" dirty="0" smtClean="0"/>
              <a:t>(“my thoughts were not with the </a:t>
            </a:r>
            <a:r>
              <a:rPr lang="en-US" sz="2000" b="1" i="1" dirty="0" smtClean="0"/>
              <a:t>victims</a:t>
            </a:r>
            <a:r>
              <a:rPr lang="en-US" sz="2000" i="1" dirty="0" smtClean="0"/>
              <a:t> of the attack”);</a:t>
            </a:r>
          </a:p>
          <a:p>
            <a:pPr marL="365760" lvl="1">
              <a:spcBef>
                <a:spcPts val="0"/>
              </a:spcBef>
            </a:pPr>
            <a:r>
              <a:rPr lang="en-US" sz="2000" dirty="0" smtClean="0"/>
              <a:t>Crisis of main character's identity and extraneousness of his job.</a:t>
            </a:r>
          </a:p>
          <a:p>
            <a:pPr marL="365760" lvl="1">
              <a:spcBef>
                <a:spcPts val="0"/>
              </a:spcBef>
            </a:pPr>
            <a:endParaRPr lang="it-IT" sz="17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455</TotalTime>
  <Words>1522</Words>
  <Application>Microsoft Office PowerPoint</Application>
  <PresentationFormat>Presentazione su schermo (4:3)</PresentationFormat>
  <Paragraphs>200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Loggia</vt:lpstr>
      <vt:lpstr>The Reluctant Fundamentalist</vt:lpstr>
      <vt:lpstr>AIMS:</vt:lpstr>
      <vt:lpstr>OBJECTIVES:</vt:lpstr>
      <vt:lpstr>Title analysis</vt:lpstr>
      <vt:lpstr>Chapter 1</vt:lpstr>
      <vt:lpstr>Chapter 2</vt:lpstr>
      <vt:lpstr>Chapter 3</vt:lpstr>
      <vt:lpstr>Chapter 4</vt:lpstr>
      <vt:lpstr>Chapter 5</vt:lpstr>
      <vt:lpstr>Chapter 6</vt:lpstr>
      <vt:lpstr>Chapter 7</vt:lpstr>
      <vt:lpstr>Chapter 8</vt:lpstr>
      <vt:lpstr>Chapter 9</vt:lpstr>
      <vt:lpstr>Chapter 10</vt:lpstr>
      <vt:lpstr>Chapter 11</vt:lpstr>
      <vt:lpstr>Chapter 12</vt:lpstr>
      <vt:lpstr>Use of Language</vt:lpstr>
      <vt:lpstr>Final 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Reluctant Fundamentalist</dc:title>
  <dc:creator>Michael</dc:creator>
  <cp:lastModifiedBy>Dony</cp:lastModifiedBy>
  <cp:revision>53</cp:revision>
  <dcterms:created xsi:type="dcterms:W3CDTF">2014-10-13T13:07:52Z</dcterms:created>
  <dcterms:modified xsi:type="dcterms:W3CDTF">2014-10-17T13:43:26Z</dcterms:modified>
</cp:coreProperties>
</file>