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1" autoAdjust="0"/>
    <p:restoredTop sz="94638" autoAdjust="0"/>
  </p:normalViewPr>
  <p:slideViewPr>
    <p:cSldViewPr>
      <p:cViewPr varScale="1">
        <p:scale>
          <a:sx n="86" d="100"/>
          <a:sy n="86" d="100"/>
        </p:scale>
        <p:origin x="-1374" y="-90"/>
      </p:cViewPr>
      <p:guideLst>
        <p:guide orient="horz" pos="2160"/>
        <p:guide pos="2880"/>
      </p:guideLst>
    </p:cSldViewPr>
  </p:slideViewPr>
  <p:outlineViewPr>
    <p:cViewPr>
      <p:scale>
        <a:sx n="33" d="100"/>
        <a:sy n="33" d="100"/>
      </p:scale>
      <p:origin x="0" y="165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4B6055F8-1D02-4417-9241-55C834FD9970}" type="datetimeFigureOut">
              <a:rPr lang="it-IT" smtClean="0"/>
              <a:pPr/>
              <a:t>13/10/2014</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13/10/2014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13/10/2014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4B6055F8-1D02-4417-9241-55C834FD9970}" type="datetimeFigureOut">
              <a:rPr lang="it-IT" smtClean="0"/>
              <a:pPr/>
              <a:t>13/10/2014</a:t>
            </a:fld>
            <a:endParaRPr lang="it-IT"/>
          </a:p>
        </p:txBody>
      </p:sp>
      <p:sp>
        <p:nvSpPr>
          <p:cNvPr id="9" name="Segnaposto numero diapositiva 8"/>
          <p:cNvSpPr>
            <a:spLocks noGrp="1"/>
          </p:cNvSpPr>
          <p:nvPr>
            <p:ph type="sldNum" sz="quarter" idx="15"/>
          </p:nvPr>
        </p:nvSpPr>
        <p:spPr/>
        <p:txBody>
          <a:bodyPr rtlCol="0"/>
          <a:lstStyle/>
          <a:p>
            <a:fld id="{B007B441-5312-499D-93C3-6E37886527F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4B6055F8-1D02-4417-9241-55C834FD9970}" type="datetimeFigureOut">
              <a:rPr lang="it-IT" smtClean="0"/>
              <a:pPr/>
              <a:t>13/10/2014</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13/10/2014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13/10/2014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4B6055F8-1D02-4417-9241-55C834FD9970}" type="datetimeFigureOut">
              <a:rPr lang="it-IT" smtClean="0"/>
              <a:pPr/>
              <a:t>13/10/2014</a:t>
            </a:fld>
            <a:endParaRPr lang="it-IT"/>
          </a:p>
        </p:txBody>
      </p:sp>
      <p:sp>
        <p:nvSpPr>
          <p:cNvPr id="7" name="Segnaposto numero diapositiva 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13/10/2014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4B6055F8-1D02-4417-9241-55C834FD9970}" type="datetimeFigureOut">
              <a:rPr lang="it-IT" smtClean="0"/>
              <a:pPr/>
              <a:t>13/10/2014</a:t>
            </a:fld>
            <a:endParaRPr lang="it-IT"/>
          </a:p>
        </p:txBody>
      </p:sp>
      <p:sp>
        <p:nvSpPr>
          <p:cNvPr id="22" name="Segnaposto numero diapositiva 21"/>
          <p:cNvSpPr>
            <a:spLocks noGrp="1"/>
          </p:cNvSpPr>
          <p:nvPr>
            <p:ph type="sldNum" sz="quarter" idx="15"/>
          </p:nvPr>
        </p:nvSpPr>
        <p:spPr/>
        <p:txBody>
          <a:bodyPr rtlCol="0"/>
          <a:lstStyle/>
          <a:p>
            <a:fld id="{B007B441-5312-499D-93C3-6E37886527F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4B6055F8-1D02-4417-9241-55C834FD9970}" type="datetimeFigureOut">
              <a:rPr lang="it-IT" smtClean="0"/>
              <a:pPr/>
              <a:t>13/10/2014</a:t>
            </a:fld>
            <a:endParaRPr lang="it-IT"/>
          </a:p>
        </p:txBody>
      </p:sp>
      <p:sp>
        <p:nvSpPr>
          <p:cNvPr id="18" name="Segnaposto numero diapositiva 17"/>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6055F8-1D02-4417-9241-55C834FD9970}" type="datetimeFigureOut">
              <a:rPr lang="it-IT" smtClean="0"/>
              <a:pPr/>
              <a:t>13/10/2014</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b="1" i="1" dirty="0" smtClean="0"/>
              <a:t>The </a:t>
            </a:r>
            <a:r>
              <a:rPr lang="it-IT" sz="3200" b="1" i="1" dirty="0" err="1" smtClean="0"/>
              <a:t>Reluctant</a:t>
            </a:r>
            <a:r>
              <a:rPr lang="it-IT" sz="3200" b="1" i="1" dirty="0" smtClean="0"/>
              <a:t> </a:t>
            </a:r>
            <a:r>
              <a:rPr lang="it-IT" sz="3200" b="1" i="1" dirty="0" err="1" smtClean="0"/>
              <a:t>Fundamentalist</a:t>
            </a:r>
            <a:endParaRPr lang="it-IT" sz="3200" b="1" i="1" dirty="0"/>
          </a:p>
        </p:txBody>
      </p:sp>
      <p:sp>
        <p:nvSpPr>
          <p:cNvPr id="3" name="Sottotitolo 2"/>
          <p:cNvSpPr>
            <a:spLocks noGrp="1"/>
          </p:cNvSpPr>
          <p:nvPr>
            <p:ph type="subTitle" idx="1"/>
          </p:nvPr>
        </p:nvSpPr>
        <p:spPr/>
        <p:txBody>
          <a:bodyPr>
            <a:normAutofit/>
          </a:bodyPr>
          <a:lstStyle/>
          <a:p>
            <a:r>
              <a:rPr lang="it-IT" sz="2000" dirty="0" smtClean="0">
                <a:solidFill>
                  <a:schemeClr val="tx1"/>
                </a:solidFill>
              </a:rPr>
              <a:t>A book </a:t>
            </a:r>
            <a:r>
              <a:rPr lang="it-IT" sz="2000" dirty="0" err="1" smtClean="0">
                <a:solidFill>
                  <a:schemeClr val="tx1"/>
                </a:solidFill>
              </a:rPr>
              <a:t>by</a:t>
            </a:r>
            <a:r>
              <a:rPr lang="it-IT" sz="2000" dirty="0" smtClean="0">
                <a:solidFill>
                  <a:schemeClr val="tx1"/>
                </a:solidFill>
              </a:rPr>
              <a:t> </a:t>
            </a:r>
            <a:r>
              <a:rPr lang="it-IT" sz="2000" dirty="0" err="1" smtClean="0">
                <a:solidFill>
                  <a:schemeClr val="tx1"/>
                </a:solidFill>
              </a:rPr>
              <a:t>Mohsin</a:t>
            </a:r>
            <a:r>
              <a:rPr lang="it-IT" sz="2000" dirty="0" smtClean="0">
                <a:solidFill>
                  <a:schemeClr val="tx1"/>
                </a:solidFill>
              </a:rPr>
              <a:t> Hamid</a:t>
            </a:r>
            <a:endParaRPr lang="it-IT" sz="2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8</a:t>
            </a:r>
            <a:endParaRPr lang="it-IT" dirty="0"/>
          </a:p>
        </p:txBody>
      </p:sp>
      <p:sp>
        <p:nvSpPr>
          <p:cNvPr id="3" name="Segnaposto contenuto 2"/>
          <p:cNvSpPr>
            <a:spLocks noGrp="1"/>
          </p:cNvSpPr>
          <p:nvPr>
            <p:ph sz="quarter" idx="1"/>
          </p:nvPr>
        </p:nvSpPr>
        <p:spPr/>
        <p:txBody>
          <a:bodyPr>
            <a:normAutofit lnSpcReduction="10000"/>
          </a:bodyPr>
          <a:lstStyle/>
          <a:p>
            <a:pPr marL="0">
              <a:spcBef>
                <a:spcPts val="0"/>
              </a:spcBef>
              <a:buNone/>
            </a:pPr>
            <a:r>
              <a:rPr lang="en-US" sz="2000" dirty="0" smtClean="0"/>
              <a:t>Changez visits Erica and she </a:t>
            </a:r>
            <a:r>
              <a:rPr lang="en-US" sz="2000" dirty="0" smtClean="0"/>
              <a:t>was </a:t>
            </a:r>
            <a:r>
              <a:rPr lang="en-US" sz="2000" dirty="0" smtClean="0"/>
              <a:t>in worse shape </a:t>
            </a:r>
            <a:r>
              <a:rPr lang="en-US" sz="2000" dirty="0" smtClean="0"/>
              <a:t>ever</a:t>
            </a:r>
            <a:r>
              <a:rPr lang="it-IT" sz="2000" dirty="0" smtClean="0"/>
              <a:t>.</a:t>
            </a:r>
            <a:r>
              <a:rPr lang="en-US" sz="2000" dirty="0" smtClean="0"/>
              <a:t> In the meantime, Changez was worried and angered by America’s "dangerous nostalgia" and her </a:t>
            </a:r>
            <a:r>
              <a:rPr lang="en-US" sz="2000" dirty="0" smtClean="0"/>
              <a:t>determination </a:t>
            </a:r>
            <a:r>
              <a:rPr lang="en-US" sz="2000" dirty="0" smtClean="0"/>
              <a:t>to look </a:t>
            </a:r>
            <a:r>
              <a:rPr lang="en-US" sz="2000" dirty="0" smtClean="0"/>
              <a:t>back.</a:t>
            </a:r>
            <a:endParaRPr lang="en-US" sz="2000" dirty="0" smtClean="0"/>
          </a:p>
          <a:p>
            <a:pPr marL="0">
              <a:spcBef>
                <a:spcPts val="0"/>
              </a:spcBef>
              <a:buNone/>
            </a:pPr>
            <a:r>
              <a:rPr lang="en-US" sz="2000" dirty="0" smtClean="0"/>
              <a:t>At the Underwood Samson nothing </a:t>
            </a:r>
            <a:r>
              <a:rPr lang="en-US" sz="2000" dirty="0" smtClean="0"/>
              <a:t>was </a:t>
            </a:r>
            <a:r>
              <a:rPr lang="en-US" sz="2000" dirty="0" smtClean="0"/>
              <a:t>perturbed by sorrows and </a:t>
            </a:r>
            <a:r>
              <a:rPr lang="en-US" sz="2000" dirty="0" smtClean="0"/>
              <a:t>continued </a:t>
            </a:r>
            <a:r>
              <a:rPr lang="en-US" sz="2000" dirty="0" smtClean="0"/>
              <a:t>to power forward in pursuit of business </a:t>
            </a:r>
            <a:r>
              <a:rPr lang="en-US" sz="2000" dirty="0" smtClean="0"/>
              <a:t>fundamentals. In </a:t>
            </a:r>
            <a:r>
              <a:rPr lang="en-US" sz="2000" dirty="0" smtClean="0"/>
              <a:t>addition, he was almost attacked by Arab-haters and Changez </a:t>
            </a:r>
            <a:r>
              <a:rPr lang="en-US" sz="2000" dirty="0" smtClean="0"/>
              <a:t>was </a:t>
            </a:r>
            <a:r>
              <a:rPr lang="en-US" sz="2000" dirty="0" smtClean="0"/>
              <a:t>aggressive in his response</a:t>
            </a:r>
            <a:r>
              <a:rPr lang="en-US" sz="2000" dirty="0" smtClean="0"/>
              <a:t>.</a:t>
            </a:r>
          </a:p>
          <a:p>
            <a:pPr marL="0">
              <a:spcBef>
                <a:spcPts val="0"/>
              </a:spcBef>
              <a:buNone/>
            </a:pPr>
            <a:endParaRPr lang="en-US" sz="2000" dirty="0" smtClean="0"/>
          </a:p>
          <a:p>
            <a:pPr marL="0">
              <a:spcBef>
                <a:spcPts val="0"/>
              </a:spcBef>
            </a:pPr>
            <a:r>
              <a:rPr lang="en-US" sz="2000" b="1" dirty="0" smtClean="0"/>
              <a:t>Function: </a:t>
            </a:r>
            <a:r>
              <a:rPr lang="en-US" sz="2000" dirty="0" smtClean="0"/>
              <a:t>Development of 9/11 terrorist attack </a:t>
            </a:r>
            <a:r>
              <a:rPr lang="en-US" sz="2000" dirty="0" smtClean="0"/>
              <a:t>consequences </a:t>
            </a:r>
            <a:r>
              <a:rPr lang="en-US" sz="2000" dirty="0" smtClean="0"/>
              <a:t>on </a:t>
            </a:r>
            <a:r>
              <a:rPr lang="en-US" sz="2000" dirty="0" smtClean="0"/>
              <a:t>Changez and American society.</a:t>
            </a:r>
            <a:endParaRPr lang="en-US" sz="2000" b="1" dirty="0" smtClean="0"/>
          </a:p>
          <a:p>
            <a:pPr marL="0">
              <a:spcBef>
                <a:spcPts val="0"/>
              </a:spcBef>
            </a:pPr>
            <a:endParaRPr lang="en-US" sz="2000" dirty="0" smtClean="0"/>
          </a:p>
          <a:p>
            <a:pPr marL="0">
              <a:spcBef>
                <a:spcPts val="0"/>
              </a:spcBef>
            </a:pPr>
            <a:r>
              <a:rPr lang="en-US" sz="2000" b="1" dirty="0" smtClean="0"/>
              <a:t>Topics:</a:t>
            </a:r>
          </a:p>
          <a:p>
            <a:pPr marL="365760" lvl="1">
              <a:spcBef>
                <a:spcPts val="0"/>
              </a:spcBef>
            </a:pPr>
            <a:r>
              <a:rPr lang="en-US" sz="2000" dirty="0" smtClean="0"/>
              <a:t>Nostalgia: America </a:t>
            </a:r>
            <a:r>
              <a:rPr lang="it-IT" sz="2000" dirty="0" smtClean="0"/>
              <a:t>→</a:t>
            </a:r>
            <a:r>
              <a:rPr lang="it-IT" sz="2000" dirty="0" err="1" smtClean="0"/>
              <a:t>Old</a:t>
            </a:r>
            <a:r>
              <a:rPr lang="it-IT" sz="2000" dirty="0" smtClean="0"/>
              <a:t> </a:t>
            </a:r>
            <a:r>
              <a:rPr lang="it-IT" sz="2000" dirty="0" err="1" smtClean="0"/>
              <a:t>Glory</a:t>
            </a:r>
            <a:r>
              <a:rPr lang="it-IT" sz="2000" dirty="0" smtClean="0"/>
              <a:t>/Changez → </a:t>
            </a:r>
            <a:r>
              <a:rPr lang="it-IT" sz="2000" dirty="0" err="1" smtClean="0"/>
              <a:t>homeland</a:t>
            </a:r>
            <a:r>
              <a:rPr lang="it-IT" sz="2000" dirty="0" smtClean="0"/>
              <a:t>;</a:t>
            </a:r>
            <a:endParaRPr lang="en-US" sz="2000" dirty="0" smtClean="0"/>
          </a:p>
          <a:p>
            <a:pPr marL="365760" lvl="1">
              <a:spcBef>
                <a:spcPts val="0"/>
              </a:spcBef>
            </a:pPr>
            <a:r>
              <a:rPr lang="en-US" sz="2000" dirty="0" smtClean="0"/>
              <a:t>Fragility and weaknesses of human beings;</a:t>
            </a:r>
          </a:p>
          <a:p>
            <a:pPr marL="365760" lvl="1">
              <a:spcBef>
                <a:spcPts val="0"/>
              </a:spcBef>
            </a:pPr>
            <a:r>
              <a:rPr lang="en-US" sz="2000" dirty="0" smtClean="0"/>
              <a:t>Human beings’ hope </a:t>
            </a:r>
            <a:r>
              <a:rPr lang="en-US" sz="2000" i="1" dirty="0" smtClean="0"/>
              <a:t>(“I remained concerned for Erica’s well-being - …probably irrational </a:t>
            </a:r>
            <a:r>
              <a:rPr lang="en-US" sz="2000" b="1" i="1" dirty="0" smtClean="0"/>
              <a:t>hope</a:t>
            </a:r>
            <a:r>
              <a:rPr lang="en-US" sz="2000" i="1" dirty="0" smtClean="0"/>
              <a:t>”)</a:t>
            </a:r>
            <a:r>
              <a:rPr lang="en-US" sz="2000" dirty="0" smtClean="0"/>
              <a:t>.</a:t>
            </a:r>
            <a:endParaRPr lang="en-US" sz="2000" i="1" dirty="0" smtClean="0"/>
          </a:p>
          <a:p>
            <a:pPr marL="365760" lvl="1">
              <a:spcBef>
                <a:spcPts val="0"/>
              </a:spcBef>
            </a:pPr>
            <a:endParaRPr lang="en-US" sz="2000" dirty="0" smtClean="0"/>
          </a:p>
          <a:p>
            <a:pPr>
              <a:buNone/>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9</a:t>
            </a:r>
            <a:endParaRPr lang="it-IT" dirty="0"/>
          </a:p>
        </p:txBody>
      </p:sp>
      <p:sp>
        <p:nvSpPr>
          <p:cNvPr id="3" name="Segnaposto contenuto 2"/>
          <p:cNvSpPr>
            <a:spLocks noGrp="1"/>
          </p:cNvSpPr>
          <p:nvPr>
            <p:ph sz="quarter" idx="1"/>
          </p:nvPr>
        </p:nvSpPr>
        <p:spPr/>
        <p:txBody>
          <a:bodyPr>
            <a:normAutofit/>
          </a:bodyPr>
          <a:lstStyle/>
          <a:p>
            <a:pPr marL="0">
              <a:spcBef>
                <a:spcPts val="0"/>
              </a:spcBef>
              <a:buNone/>
            </a:pPr>
            <a:r>
              <a:rPr lang="en-US" sz="1800" dirty="0" smtClean="0"/>
              <a:t>Changez </a:t>
            </a:r>
            <a:r>
              <a:rPr lang="en-US" sz="1800" dirty="0" smtClean="0"/>
              <a:t>felt </a:t>
            </a:r>
            <a:r>
              <a:rPr lang="en-US" sz="1800" dirty="0" smtClean="0"/>
              <a:t>himself </a:t>
            </a:r>
            <a:r>
              <a:rPr lang="en-US" sz="1800" dirty="0" smtClean="0"/>
              <a:t>different, </a:t>
            </a:r>
            <a:r>
              <a:rPr lang="en-US" sz="1800" dirty="0" smtClean="0"/>
              <a:t>he was more like an unsympathetic </a:t>
            </a:r>
            <a:r>
              <a:rPr lang="en-US" sz="1800" dirty="0" smtClean="0"/>
              <a:t>American. He felt </a:t>
            </a:r>
            <a:r>
              <a:rPr lang="en-US" sz="1800" dirty="0" smtClean="0"/>
              <a:t>powerless, angry at the weakness of his country, and he felt like he was abandoning his family.</a:t>
            </a:r>
          </a:p>
          <a:p>
            <a:pPr marL="0">
              <a:spcBef>
                <a:spcPts val="0"/>
              </a:spcBef>
              <a:buNone/>
            </a:pPr>
            <a:r>
              <a:rPr lang="en-US" sz="1800" dirty="0" smtClean="0"/>
              <a:t>Once again, he tried to get in touch with Erica, but it has taken him </a:t>
            </a:r>
            <a:r>
              <a:rPr lang="en-US" sz="1800" dirty="0" smtClean="0"/>
              <a:t>awhile, because she was in </a:t>
            </a:r>
            <a:r>
              <a:rPr lang="en-US" sz="1800" dirty="0" smtClean="0"/>
              <a:t>a </a:t>
            </a:r>
            <a:r>
              <a:rPr lang="en-US" sz="1800" dirty="0" smtClean="0"/>
              <a:t>clinic.</a:t>
            </a:r>
          </a:p>
          <a:p>
            <a:pPr marL="0">
              <a:spcBef>
                <a:spcPts val="0"/>
              </a:spcBef>
              <a:buNone/>
            </a:pPr>
            <a:r>
              <a:rPr lang="en-US" sz="1800" dirty="0" smtClean="0"/>
              <a:t>Changez is angry and preoccupied about everything: </a:t>
            </a:r>
            <a:r>
              <a:rPr lang="en-US" sz="1800" dirty="0" smtClean="0"/>
              <a:t>job (he was judged at work by his beard), </a:t>
            </a:r>
            <a:r>
              <a:rPr lang="en-US" sz="1800" dirty="0" smtClean="0"/>
              <a:t>America, Erica, </a:t>
            </a:r>
            <a:r>
              <a:rPr lang="en-US" sz="1800" dirty="0" smtClean="0"/>
              <a:t>Pakistan.</a:t>
            </a:r>
          </a:p>
          <a:p>
            <a:pPr marL="0">
              <a:spcBef>
                <a:spcPts val="0"/>
              </a:spcBef>
              <a:buNone/>
            </a:pPr>
            <a:endParaRPr lang="en-US" sz="1800" dirty="0" smtClean="0"/>
          </a:p>
          <a:p>
            <a:pPr marL="0">
              <a:spcBef>
                <a:spcPts val="0"/>
              </a:spcBef>
            </a:pPr>
            <a:r>
              <a:rPr lang="en-US" sz="1800" b="1" dirty="0" smtClean="0"/>
              <a:t>Function:</a:t>
            </a:r>
            <a:r>
              <a:rPr lang="en-US" sz="1800" dirty="0" smtClean="0"/>
              <a:t> </a:t>
            </a:r>
            <a:r>
              <a:rPr lang="en-US" sz="1800" dirty="0" smtClean="0"/>
              <a:t>Development of 9/11 terrorist attack consequences on </a:t>
            </a:r>
            <a:r>
              <a:rPr lang="en-US" sz="1800" dirty="0" smtClean="0"/>
              <a:t>Changez.</a:t>
            </a:r>
            <a:endParaRPr lang="en-US" sz="1800" dirty="0" smtClean="0"/>
          </a:p>
          <a:p>
            <a:pPr marL="0">
              <a:spcBef>
                <a:spcPts val="0"/>
              </a:spcBef>
            </a:pPr>
            <a:endParaRPr lang="en-US" sz="1800" dirty="0" smtClean="0"/>
          </a:p>
          <a:p>
            <a:pPr marL="0">
              <a:spcBef>
                <a:spcPts val="0"/>
              </a:spcBef>
            </a:pPr>
            <a:r>
              <a:rPr lang="en-US" sz="1800" b="1" dirty="0" smtClean="0"/>
              <a:t>Topics: </a:t>
            </a:r>
          </a:p>
          <a:p>
            <a:pPr marL="365760" lvl="1">
              <a:spcBef>
                <a:spcPts val="0"/>
              </a:spcBef>
            </a:pPr>
            <a:r>
              <a:rPr lang="en-US" sz="1800" dirty="0" smtClean="0"/>
              <a:t>Incoming war: “</a:t>
            </a:r>
            <a:r>
              <a:rPr lang="en-US" sz="1800" i="1" dirty="0" smtClean="0"/>
              <a:t>artillery</a:t>
            </a:r>
            <a:r>
              <a:rPr lang="en-US" sz="1800" dirty="0" smtClean="0"/>
              <a:t> </a:t>
            </a:r>
            <a:r>
              <a:rPr lang="en-US" sz="1800" i="1" dirty="0" smtClean="0"/>
              <a:t>battery</a:t>
            </a:r>
            <a:r>
              <a:rPr lang="en-US" sz="1800" dirty="0" smtClean="0"/>
              <a:t>”, “</a:t>
            </a:r>
            <a:r>
              <a:rPr lang="en-US" sz="1800" i="1" dirty="0" smtClean="0"/>
              <a:t>conflict</a:t>
            </a:r>
            <a:r>
              <a:rPr lang="en-US" sz="1800" dirty="0" smtClean="0"/>
              <a:t> </a:t>
            </a:r>
            <a:r>
              <a:rPr lang="en-US" sz="1800" i="1" dirty="0" smtClean="0"/>
              <a:t>with</a:t>
            </a:r>
            <a:r>
              <a:rPr lang="en-US" sz="1800" dirty="0" smtClean="0"/>
              <a:t> </a:t>
            </a:r>
            <a:r>
              <a:rPr lang="en-US" sz="1800" i="1" dirty="0" smtClean="0"/>
              <a:t>India</a:t>
            </a:r>
            <a:r>
              <a:rPr lang="en-US" sz="1800" dirty="0" smtClean="0"/>
              <a:t> </a:t>
            </a:r>
            <a:r>
              <a:rPr lang="en-US" sz="1800" i="1" dirty="0" smtClean="0"/>
              <a:t>dominated</a:t>
            </a:r>
            <a:r>
              <a:rPr lang="en-US" sz="1800" dirty="0" smtClean="0"/>
              <a:t> </a:t>
            </a:r>
            <a:r>
              <a:rPr lang="en-US" sz="1800" i="1" dirty="0" smtClean="0"/>
              <a:t>the</a:t>
            </a:r>
            <a:r>
              <a:rPr lang="en-US" sz="1800" dirty="0" smtClean="0"/>
              <a:t> </a:t>
            </a:r>
            <a:r>
              <a:rPr lang="en-US" sz="1800" i="1" dirty="0" smtClean="0"/>
              <a:t>conversation</a:t>
            </a:r>
            <a:r>
              <a:rPr lang="en-US" sz="1800" dirty="0" smtClean="0"/>
              <a:t>”, </a:t>
            </a:r>
            <a:r>
              <a:rPr lang="en-US" sz="1800" i="1" dirty="0" smtClean="0"/>
              <a:t>frontier towns</a:t>
            </a:r>
            <a:r>
              <a:rPr lang="en-US" sz="1800" dirty="0" smtClean="0"/>
              <a:t>;</a:t>
            </a:r>
          </a:p>
          <a:p>
            <a:pPr marL="365760" lvl="1">
              <a:spcBef>
                <a:spcPts val="0"/>
              </a:spcBef>
            </a:pPr>
            <a:r>
              <a:rPr lang="en-US" sz="1800" dirty="0" smtClean="0"/>
              <a:t>Stereotypes by American society: </a:t>
            </a:r>
            <a:r>
              <a:rPr lang="en-US" sz="1800" u="sng" dirty="0" smtClean="0"/>
              <a:t>Arabs with beard </a:t>
            </a:r>
            <a:r>
              <a:rPr lang="en-US" sz="1800" dirty="0" smtClean="0"/>
              <a:t>= </a:t>
            </a:r>
            <a:r>
              <a:rPr lang="en-US" sz="1800" u="sng" dirty="0" smtClean="0"/>
              <a:t>Terrorist</a:t>
            </a:r>
          </a:p>
          <a:p>
            <a:pPr marL="365760" lvl="1">
              <a:spcBef>
                <a:spcPts val="0"/>
              </a:spcBef>
            </a:pPr>
            <a:r>
              <a:rPr lang="en-US" sz="1800" dirty="0" smtClean="0"/>
              <a:t>Refusal of truth and reality, of multicultural cohabitation.</a:t>
            </a:r>
          </a:p>
          <a:p>
            <a:pPr marL="365760" lvl="1">
              <a:spcBef>
                <a:spcPts val="0"/>
              </a:spcBef>
            </a:pPr>
            <a:endParaRPr lang="en-US" sz="1700" dirty="0" smtClean="0"/>
          </a:p>
          <a:p>
            <a:pPr marL="0">
              <a:spcBef>
                <a:spcPts val="0"/>
              </a:spcBef>
              <a:buNone/>
            </a:pPr>
            <a:endParaRPr lang="en-U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10</a:t>
            </a:r>
            <a:endParaRPr lang="it-IT" dirty="0"/>
          </a:p>
        </p:txBody>
      </p:sp>
      <p:sp>
        <p:nvSpPr>
          <p:cNvPr id="3" name="Segnaposto contenuto 2"/>
          <p:cNvSpPr>
            <a:spLocks noGrp="1"/>
          </p:cNvSpPr>
          <p:nvPr>
            <p:ph sz="quarter" idx="1"/>
          </p:nvPr>
        </p:nvSpPr>
        <p:spPr/>
        <p:txBody>
          <a:bodyPr/>
          <a:lstStyle/>
          <a:p>
            <a:pPr marL="0" indent="0">
              <a:spcBef>
                <a:spcPts val="0"/>
              </a:spcBef>
              <a:buNone/>
            </a:pPr>
            <a:r>
              <a:rPr lang="en-US" sz="2000" dirty="0" smtClean="0"/>
              <a:t>Changez, during the business   travel, </a:t>
            </a:r>
            <a:r>
              <a:rPr lang="en-US" sz="2000" dirty="0" smtClean="0"/>
              <a:t>meets Juan Bautista, who </a:t>
            </a:r>
            <a:r>
              <a:rPr lang="en-US" sz="2000" dirty="0" smtClean="0"/>
              <a:t>makes him think about what he had </a:t>
            </a:r>
            <a:r>
              <a:rPr lang="en-US" sz="2000" dirty="0" smtClean="0"/>
              <a:t>become </a:t>
            </a:r>
            <a:r>
              <a:rPr lang="en-US" sz="2000" dirty="0" smtClean="0"/>
              <a:t>during </a:t>
            </a:r>
            <a:r>
              <a:rPr lang="en-US" sz="2000" dirty="0" smtClean="0"/>
              <a:t>the period </a:t>
            </a:r>
            <a:r>
              <a:rPr lang="en-US" sz="2000" dirty="0" smtClean="0"/>
              <a:t>in America</a:t>
            </a:r>
            <a:r>
              <a:rPr lang="en-US" sz="2000" dirty="0" smtClean="0"/>
              <a:t>.</a:t>
            </a:r>
          </a:p>
          <a:p>
            <a:pPr marL="0" indent="0">
              <a:spcBef>
                <a:spcPts val="0"/>
              </a:spcBef>
              <a:buNone/>
            </a:pPr>
            <a:endParaRPr lang="en-US" sz="2000" dirty="0" smtClean="0"/>
          </a:p>
          <a:p>
            <a:r>
              <a:rPr lang="en-US" sz="2000" b="1" dirty="0" smtClean="0"/>
              <a:t>Function</a:t>
            </a:r>
            <a:r>
              <a:rPr lang="en-US" sz="2000" dirty="0" smtClean="0"/>
              <a:t>: </a:t>
            </a:r>
            <a:r>
              <a:rPr lang="en-US" sz="2000" dirty="0" smtClean="0"/>
              <a:t>development of the storyline </a:t>
            </a:r>
            <a:r>
              <a:rPr lang="en-US" sz="2000" dirty="0" smtClean="0"/>
              <a:t>(Twin </a:t>
            </a:r>
            <a:r>
              <a:rPr lang="en-US" sz="2000" dirty="0" smtClean="0"/>
              <a:t>Tower attack’s consequences on the protagonist</a:t>
            </a:r>
            <a:r>
              <a:rPr lang="en-US" sz="2000" dirty="0" smtClean="0"/>
              <a:t>).</a:t>
            </a:r>
          </a:p>
          <a:p>
            <a:endParaRPr lang="en-US" sz="2000" dirty="0" smtClean="0"/>
          </a:p>
          <a:p>
            <a:r>
              <a:rPr lang="en-US" sz="2000" b="1" dirty="0" smtClean="0"/>
              <a:t>Topics:</a:t>
            </a:r>
          </a:p>
          <a:p>
            <a:pPr lvl="1"/>
            <a:r>
              <a:rPr lang="en-US" sz="2000" dirty="0" smtClean="0"/>
              <a:t>Luxury of American society VS Other societies;</a:t>
            </a:r>
          </a:p>
          <a:p>
            <a:pPr lvl="1"/>
            <a:r>
              <a:rPr lang="en-US" sz="2000" dirty="0" smtClean="0"/>
              <a:t>Illnesses;</a:t>
            </a:r>
          </a:p>
          <a:p>
            <a:pPr lvl="1"/>
            <a:r>
              <a:rPr lang="en-US" sz="2000" dirty="0" smtClean="0"/>
              <a:t>War and conflicts;</a:t>
            </a:r>
          </a:p>
          <a:p>
            <a:pPr lvl="1"/>
            <a:r>
              <a:rPr lang="en-US" sz="2000" dirty="0" smtClean="0"/>
              <a:t>American capitalism;</a:t>
            </a:r>
          </a:p>
          <a:p>
            <a:pPr lvl="1"/>
            <a:r>
              <a:rPr lang="en-US" sz="2000" dirty="0" err="1" smtClean="0"/>
              <a:t>Janissarism</a:t>
            </a:r>
            <a:r>
              <a:rPr lang="en-US" sz="2000" dirty="0" smtClean="0"/>
              <a:t> of American employees;</a:t>
            </a:r>
            <a:endParaRPr lang="it-IT"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Chapter</a:t>
            </a:r>
            <a:r>
              <a:rPr lang="it-IT" dirty="0" smtClean="0"/>
              <a:t> 11</a:t>
            </a:r>
            <a:endParaRPr lang="it-IT" dirty="0"/>
          </a:p>
        </p:txBody>
      </p:sp>
      <p:sp>
        <p:nvSpPr>
          <p:cNvPr id="3" name="Segnaposto contenuto 2"/>
          <p:cNvSpPr>
            <a:spLocks noGrp="1"/>
          </p:cNvSpPr>
          <p:nvPr>
            <p:ph sz="quarter" idx="1"/>
          </p:nvPr>
        </p:nvSpPr>
        <p:spPr/>
        <p:txBody>
          <a:bodyPr>
            <a:normAutofit/>
          </a:bodyPr>
          <a:lstStyle/>
          <a:p>
            <a:pPr marL="0">
              <a:spcBef>
                <a:spcPts val="0"/>
              </a:spcBef>
              <a:buNone/>
            </a:pPr>
            <a:r>
              <a:rPr lang="en-US" sz="2000" dirty="0" smtClean="0"/>
              <a:t>Changez decided not to be a part of American society and went home. He visited for the last time Erica at the clinic but she disappeared (probably she killed herself).</a:t>
            </a:r>
          </a:p>
          <a:p>
            <a:pPr>
              <a:buNone/>
            </a:pPr>
            <a:endParaRPr lang="en-US" sz="2000" dirty="0" smtClean="0"/>
          </a:p>
          <a:p>
            <a:r>
              <a:rPr lang="en-US" sz="2000" b="1" dirty="0" smtClean="0"/>
              <a:t>Function: </a:t>
            </a:r>
            <a:r>
              <a:rPr lang="en-US" sz="2000" dirty="0" smtClean="0"/>
              <a:t>conclusion of the novel.</a:t>
            </a:r>
          </a:p>
          <a:p>
            <a:endParaRPr lang="en-US" sz="2000" b="1" dirty="0" smtClean="0"/>
          </a:p>
          <a:p>
            <a:r>
              <a:rPr lang="it-IT" sz="2000" b="1" dirty="0" err="1" smtClean="0"/>
              <a:t>Topics</a:t>
            </a:r>
            <a:r>
              <a:rPr lang="it-IT" sz="2000" b="1" dirty="0" smtClean="0"/>
              <a:t>:</a:t>
            </a:r>
            <a:endParaRPr lang="en-US" sz="2000" dirty="0" smtClean="0"/>
          </a:p>
          <a:p>
            <a:pPr lvl="1"/>
            <a:r>
              <a:rPr lang="en-US" sz="2000" dirty="0" smtClean="0"/>
              <a:t>Protagonist’s confusion</a:t>
            </a:r>
            <a:r>
              <a:rPr lang="en-US" sz="2000" dirty="0" smtClean="0"/>
              <a:t> </a:t>
            </a:r>
            <a:r>
              <a:rPr lang="en-US" sz="2000" dirty="0" smtClean="0"/>
              <a:t>and questioning his actions;</a:t>
            </a:r>
          </a:p>
          <a:p>
            <a:pPr lvl="1"/>
            <a:r>
              <a:rPr lang="en-US" sz="2000" dirty="0" smtClean="0"/>
              <a:t>Protagonist’s change;</a:t>
            </a:r>
          </a:p>
          <a:p>
            <a:pPr lvl="1"/>
            <a:r>
              <a:rPr lang="en-US" sz="2000" dirty="0" smtClean="0"/>
              <a:t>Return back home, nostalgia.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12</a:t>
            </a:r>
            <a:endParaRPr lang="it-IT" dirty="0"/>
          </a:p>
        </p:txBody>
      </p:sp>
      <p:sp>
        <p:nvSpPr>
          <p:cNvPr id="3" name="Segnaposto contenuto 2"/>
          <p:cNvSpPr>
            <a:spLocks noGrp="1"/>
          </p:cNvSpPr>
          <p:nvPr>
            <p:ph sz="quarter" idx="1"/>
          </p:nvPr>
        </p:nvSpPr>
        <p:spPr/>
        <p:txBody>
          <a:bodyPr>
            <a:normAutofit/>
          </a:bodyPr>
          <a:lstStyle/>
          <a:p>
            <a:pPr marL="0">
              <a:buNone/>
            </a:pPr>
            <a:r>
              <a:rPr lang="it-IT" sz="2000" dirty="0" smtClean="0"/>
              <a:t>Changez </a:t>
            </a:r>
            <a:r>
              <a:rPr lang="it-IT" sz="2000" dirty="0" err="1" smtClean="0"/>
              <a:t>accompanies</a:t>
            </a:r>
            <a:r>
              <a:rPr lang="it-IT" sz="2000" dirty="0" smtClean="0"/>
              <a:t> the American </a:t>
            </a:r>
            <a:r>
              <a:rPr lang="it-IT" sz="2000" dirty="0" err="1" smtClean="0"/>
              <a:t>to</a:t>
            </a:r>
            <a:r>
              <a:rPr lang="it-IT" sz="2000" dirty="0" smtClean="0"/>
              <a:t> </a:t>
            </a:r>
            <a:r>
              <a:rPr lang="it-IT" sz="2000" dirty="0" err="1" smtClean="0"/>
              <a:t>his</a:t>
            </a:r>
            <a:r>
              <a:rPr lang="it-IT" sz="2000" dirty="0" smtClean="0"/>
              <a:t> hotel, </a:t>
            </a:r>
            <a:r>
              <a:rPr lang="it-IT" sz="2000" dirty="0" err="1" smtClean="0"/>
              <a:t>followed</a:t>
            </a:r>
            <a:r>
              <a:rPr lang="it-IT" sz="2000" dirty="0" smtClean="0"/>
              <a:t> </a:t>
            </a:r>
            <a:r>
              <a:rPr lang="it-IT" sz="2000" dirty="0" err="1" smtClean="0"/>
              <a:t>by</a:t>
            </a:r>
            <a:r>
              <a:rPr lang="it-IT" sz="2000" dirty="0" smtClean="0"/>
              <a:t> a </a:t>
            </a:r>
            <a:r>
              <a:rPr lang="it-IT" sz="2000" dirty="0" err="1" smtClean="0"/>
              <a:t>group</a:t>
            </a:r>
            <a:r>
              <a:rPr lang="it-IT" sz="2000" dirty="0" smtClean="0"/>
              <a:t> </a:t>
            </a:r>
            <a:r>
              <a:rPr lang="it-IT" sz="2000" dirty="0" err="1" smtClean="0"/>
              <a:t>of</a:t>
            </a:r>
            <a:r>
              <a:rPr lang="it-IT" sz="2000" dirty="0" smtClean="0"/>
              <a:t> </a:t>
            </a:r>
            <a:r>
              <a:rPr lang="it-IT" sz="2000" dirty="0" err="1" smtClean="0"/>
              <a:t>Pakistanis</a:t>
            </a:r>
            <a:r>
              <a:rPr lang="it-IT" sz="2000" dirty="0" smtClean="0"/>
              <a:t>. </a:t>
            </a:r>
            <a:r>
              <a:rPr lang="it-IT" sz="2000" dirty="0" err="1" smtClean="0"/>
              <a:t>Probably</a:t>
            </a:r>
            <a:r>
              <a:rPr lang="it-IT" sz="2000" dirty="0" smtClean="0"/>
              <a:t> Changez </a:t>
            </a:r>
            <a:r>
              <a:rPr lang="it-IT" sz="2000" dirty="0" err="1" smtClean="0"/>
              <a:t>is</a:t>
            </a:r>
            <a:r>
              <a:rPr lang="it-IT" sz="2000" dirty="0" smtClean="0"/>
              <a:t> </a:t>
            </a:r>
            <a:r>
              <a:rPr lang="it-IT" sz="2000" dirty="0" err="1" smtClean="0"/>
              <a:t>killed</a:t>
            </a:r>
            <a:r>
              <a:rPr lang="it-IT" sz="2000" dirty="0" smtClean="0"/>
              <a:t> </a:t>
            </a:r>
            <a:r>
              <a:rPr lang="it-IT" sz="2000" dirty="0" err="1" smtClean="0"/>
              <a:t>by</a:t>
            </a:r>
            <a:r>
              <a:rPr lang="it-IT" sz="2000" dirty="0" smtClean="0"/>
              <a:t> the American, </a:t>
            </a:r>
            <a:r>
              <a:rPr lang="it-IT" sz="2000" dirty="0" err="1" smtClean="0"/>
              <a:t>who</a:t>
            </a:r>
            <a:r>
              <a:rPr lang="it-IT" sz="2000" dirty="0" smtClean="0"/>
              <a:t> </a:t>
            </a:r>
            <a:r>
              <a:rPr lang="it-IT" sz="2000" dirty="0" err="1" smtClean="0"/>
              <a:t>might</a:t>
            </a:r>
            <a:r>
              <a:rPr lang="it-IT" sz="2000" dirty="0" smtClean="0"/>
              <a:t> </a:t>
            </a:r>
            <a:r>
              <a:rPr lang="it-IT" sz="2000" dirty="0" err="1" smtClean="0"/>
              <a:t>be</a:t>
            </a:r>
            <a:r>
              <a:rPr lang="it-IT" sz="2000" dirty="0" smtClean="0"/>
              <a:t> </a:t>
            </a:r>
            <a:r>
              <a:rPr lang="it-IT" sz="2000" dirty="0" err="1" smtClean="0"/>
              <a:t>an</a:t>
            </a:r>
            <a:r>
              <a:rPr lang="it-IT" sz="2000" dirty="0" smtClean="0"/>
              <a:t> undercover </a:t>
            </a:r>
            <a:r>
              <a:rPr lang="it-IT" sz="2000" dirty="0" err="1" smtClean="0"/>
              <a:t>assassin</a:t>
            </a:r>
            <a:r>
              <a:rPr lang="it-IT" sz="2000" dirty="0" smtClean="0"/>
              <a:t>.</a:t>
            </a:r>
          </a:p>
          <a:p>
            <a:pPr marL="0">
              <a:buNone/>
            </a:pPr>
            <a:endParaRPr lang="it-IT" sz="2000" dirty="0" smtClean="0"/>
          </a:p>
          <a:p>
            <a:pPr marL="0"/>
            <a:r>
              <a:rPr lang="it-IT" sz="2000" b="1" dirty="0" err="1" smtClean="0"/>
              <a:t>Function</a:t>
            </a:r>
            <a:r>
              <a:rPr lang="it-IT" sz="2000" b="1" dirty="0" smtClean="0"/>
              <a:t>:</a:t>
            </a:r>
            <a:r>
              <a:rPr lang="it-IT" sz="2000" dirty="0" smtClean="0"/>
              <a:t> </a:t>
            </a:r>
            <a:r>
              <a:rPr lang="it-IT" sz="2000" dirty="0" err="1" smtClean="0"/>
              <a:t>conclusion</a:t>
            </a:r>
            <a:r>
              <a:rPr lang="it-IT" sz="2000" dirty="0" smtClean="0"/>
              <a:t> </a:t>
            </a:r>
            <a:r>
              <a:rPr lang="it-IT" sz="2000" dirty="0" err="1" smtClean="0"/>
              <a:t>of</a:t>
            </a:r>
            <a:r>
              <a:rPr lang="it-IT" sz="2000" dirty="0" smtClean="0"/>
              <a:t> the </a:t>
            </a:r>
            <a:r>
              <a:rPr lang="it-IT" sz="2000" dirty="0" err="1" smtClean="0"/>
              <a:t>novel</a:t>
            </a:r>
            <a:r>
              <a:rPr lang="it-IT" sz="2000" dirty="0" smtClean="0"/>
              <a:t>.</a:t>
            </a:r>
          </a:p>
          <a:p>
            <a:pPr marL="0"/>
            <a:endParaRPr lang="it-IT" sz="2000" dirty="0" smtClean="0"/>
          </a:p>
          <a:p>
            <a:pPr marL="0"/>
            <a:r>
              <a:rPr lang="it-IT" sz="2000" b="1" dirty="0" err="1" smtClean="0"/>
              <a:t>Topics</a:t>
            </a:r>
            <a:r>
              <a:rPr lang="it-IT" sz="2000" b="1" dirty="0" smtClean="0"/>
              <a:t>: </a:t>
            </a:r>
          </a:p>
          <a:p>
            <a:pPr marL="365760" lvl="1"/>
            <a:r>
              <a:rPr lang="it-IT" sz="2000" dirty="0" err="1" smtClean="0"/>
              <a:t>Multicultural</a:t>
            </a:r>
            <a:r>
              <a:rPr lang="it-IT" sz="2000" dirty="0" smtClean="0"/>
              <a:t> living </a:t>
            </a:r>
            <a:r>
              <a:rPr lang="it-IT" sz="2000" i="1" dirty="0" smtClean="0"/>
              <a:t>(“</a:t>
            </a:r>
            <a:r>
              <a:rPr lang="it-IT" sz="2000" i="1" dirty="0" err="1" smtClean="0"/>
              <a:t>we</a:t>
            </a:r>
            <a:r>
              <a:rPr lang="it-IT" sz="2000" i="1" dirty="0" smtClean="0"/>
              <a:t> are </a:t>
            </a:r>
            <a:r>
              <a:rPr lang="it-IT" sz="2000" i="1" dirty="0" err="1" smtClean="0"/>
              <a:t>all</a:t>
            </a:r>
            <a:r>
              <a:rPr lang="it-IT" sz="2000" i="1" dirty="0" smtClean="0"/>
              <a:t> </a:t>
            </a:r>
            <a:r>
              <a:rPr lang="it-IT" sz="2000" b="1" i="1" dirty="0" err="1" smtClean="0"/>
              <a:t>one</a:t>
            </a:r>
            <a:r>
              <a:rPr lang="it-IT" sz="2000" i="1" dirty="0" smtClean="0"/>
              <a:t>”);</a:t>
            </a:r>
          </a:p>
          <a:p>
            <a:pPr marL="365760" lvl="1"/>
            <a:r>
              <a:rPr lang="it-IT" sz="2000" dirty="0" err="1" smtClean="0"/>
              <a:t>Protagonist</a:t>
            </a:r>
            <a:r>
              <a:rPr lang="it-IT" sz="2000" dirty="0" smtClean="0"/>
              <a:t>’s </a:t>
            </a:r>
            <a:r>
              <a:rPr lang="it-IT" sz="2000" b="1" dirty="0" smtClean="0"/>
              <a:t>emotive attachment </a:t>
            </a:r>
            <a:r>
              <a:rPr lang="it-IT" sz="2000" dirty="0" err="1" smtClean="0"/>
              <a:t>to</a:t>
            </a:r>
            <a:r>
              <a:rPr lang="it-IT" sz="2000" dirty="0" smtClean="0"/>
              <a:t> </a:t>
            </a:r>
            <a:r>
              <a:rPr lang="it-IT" sz="2000" b="1" dirty="0" smtClean="0"/>
              <a:t>America</a:t>
            </a:r>
            <a:r>
              <a:rPr lang="it-IT" sz="2000" dirty="0" smtClean="0"/>
              <a:t>;</a:t>
            </a:r>
          </a:p>
          <a:p>
            <a:pPr marL="365760" lvl="1"/>
            <a:r>
              <a:rPr lang="it-IT" sz="2000" dirty="0" err="1" smtClean="0"/>
              <a:t>Fight</a:t>
            </a:r>
            <a:r>
              <a:rPr lang="it-IT" sz="2000" dirty="0" smtClean="0"/>
              <a:t> </a:t>
            </a:r>
            <a:r>
              <a:rPr lang="it-IT" sz="2000" dirty="0" err="1" smtClean="0"/>
              <a:t>against</a:t>
            </a:r>
            <a:r>
              <a:rPr lang="it-IT" sz="2000" dirty="0" smtClean="0"/>
              <a:t> </a:t>
            </a:r>
            <a:r>
              <a:rPr lang="it-IT" sz="2000" dirty="0" err="1" smtClean="0"/>
              <a:t>terrorism</a:t>
            </a:r>
            <a:r>
              <a:rPr lang="it-IT" sz="2000" dirty="0" smtClean="0"/>
              <a:t> </a:t>
            </a:r>
            <a:r>
              <a:rPr lang="it-IT" sz="2000" i="1" dirty="0" smtClean="0"/>
              <a:t>(“</a:t>
            </a:r>
            <a:r>
              <a:rPr lang="it-IT" sz="2000" i="1" dirty="0" err="1" smtClean="0"/>
              <a:t>motivated</a:t>
            </a:r>
            <a:r>
              <a:rPr lang="it-IT" sz="2000" i="1" dirty="0" smtClean="0"/>
              <a:t> </a:t>
            </a:r>
            <a:r>
              <a:rPr lang="it-IT" sz="2000" i="1" dirty="0" err="1" smtClean="0"/>
              <a:t>killing</a:t>
            </a:r>
            <a:r>
              <a:rPr lang="it-IT" sz="2000" i="1" dirty="0" smtClean="0"/>
              <a:t> </a:t>
            </a:r>
            <a:r>
              <a:rPr lang="it-IT" sz="2000" i="1" dirty="0" err="1" smtClean="0"/>
              <a:t>of</a:t>
            </a:r>
            <a:r>
              <a:rPr lang="it-IT" sz="2000" i="1" dirty="0" smtClean="0"/>
              <a:t> </a:t>
            </a:r>
            <a:r>
              <a:rPr lang="it-IT" sz="2000" i="1" dirty="0" err="1" smtClean="0"/>
              <a:t>civilians</a:t>
            </a:r>
            <a:r>
              <a:rPr lang="it-IT" sz="2000" i="1" dirty="0" smtClean="0"/>
              <a:t> </a:t>
            </a:r>
            <a:r>
              <a:rPr lang="it-IT" sz="2000" i="1" dirty="0" err="1" smtClean="0"/>
              <a:t>by</a:t>
            </a:r>
            <a:r>
              <a:rPr lang="it-IT" sz="2000" i="1" dirty="0" smtClean="0"/>
              <a:t> </a:t>
            </a:r>
            <a:r>
              <a:rPr lang="it-IT" sz="2000" i="1" dirty="0" err="1" smtClean="0"/>
              <a:t>killers</a:t>
            </a:r>
            <a:r>
              <a:rPr lang="it-IT" sz="2000" i="1" dirty="0" smtClean="0"/>
              <a:t> </a:t>
            </a:r>
            <a:r>
              <a:rPr lang="it-IT" sz="2000" b="1" i="1" dirty="0" err="1" smtClean="0"/>
              <a:t>not</a:t>
            </a:r>
            <a:r>
              <a:rPr lang="it-IT" sz="2000" i="1" dirty="0" smtClean="0"/>
              <a:t> </a:t>
            </a:r>
            <a:r>
              <a:rPr lang="it-IT" sz="2000" i="1" dirty="0" err="1" smtClean="0"/>
              <a:t>wearing</a:t>
            </a:r>
            <a:r>
              <a:rPr lang="it-IT" sz="2000" i="1" dirty="0" smtClean="0"/>
              <a:t> the </a:t>
            </a:r>
            <a:r>
              <a:rPr lang="it-IT" sz="2000" i="1" dirty="0" err="1" smtClean="0"/>
              <a:t>uniforms</a:t>
            </a:r>
            <a:r>
              <a:rPr lang="it-IT" sz="2000" i="1" dirty="0" smtClean="0"/>
              <a:t> </a:t>
            </a:r>
            <a:r>
              <a:rPr lang="it-IT" sz="2000" i="1" dirty="0" err="1" smtClean="0"/>
              <a:t>of</a:t>
            </a:r>
            <a:r>
              <a:rPr lang="it-IT" sz="2000" i="1" dirty="0" smtClean="0"/>
              <a:t> </a:t>
            </a:r>
            <a:r>
              <a:rPr lang="it-IT" sz="2000" i="1" dirty="0" err="1" smtClean="0"/>
              <a:t>soldiers</a:t>
            </a:r>
            <a:r>
              <a:rPr lang="it-IT" sz="2000" i="1" dirty="0" smtClean="0"/>
              <a:t>”);</a:t>
            </a:r>
          </a:p>
          <a:p>
            <a:pPr marL="365760" lvl="1"/>
            <a:r>
              <a:rPr lang="it-IT" sz="2000" b="1" dirty="0" err="1" smtClean="0"/>
              <a:t>Unreliability</a:t>
            </a:r>
            <a:r>
              <a:rPr lang="it-IT" sz="2000" dirty="0" smtClean="0"/>
              <a:t> </a:t>
            </a:r>
            <a:r>
              <a:rPr lang="it-IT" sz="2000" dirty="0" err="1" smtClean="0"/>
              <a:t>of</a:t>
            </a:r>
            <a:r>
              <a:rPr lang="it-IT" sz="2000" dirty="0" smtClean="0"/>
              <a:t> </a:t>
            </a:r>
            <a:r>
              <a:rPr lang="it-IT" sz="2000" dirty="0" err="1" smtClean="0"/>
              <a:t>narrator</a:t>
            </a:r>
            <a:r>
              <a:rPr lang="it-IT" sz="2000" dirty="0" smtClean="0"/>
              <a:t>’s </a:t>
            </a:r>
            <a:r>
              <a:rPr lang="it-IT" sz="2000" dirty="0" err="1" smtClean="0"/>
              <a:t>point</a:t>
            </a:r>
            <a:r>
              <a:rPr lang="it-IT" sz="2000" dirty="0" smtClean="0"/>
              <a:t> </a:t>
            </a:r>
            <a:r>
              <a:rPr lang="it-IT" sz="2000" dirty="0" err="1" smtClean="0"/>
              <a:t>of</a:t>
            </a:r>
            <a:r>
              <a:rPr lang="it-IT" sz="2000" dirty="0" smtClean="0"/>
              <a:t> </a:t>
            </a:r>
            <a:r>
              <a:rPr lang="it-IT" sz="2000" dirty="0" err="1" smtClean="0"/>
              <a:t>view</a:t>
            </a:r>
            <a:r>
              <a:rPr lang="it-IT" sz="2000" dirty="0" smtClean="0"/>
              <a:t> </a:t>
            </a:r>
            <a:r>
              <a:rPr lang="it-IT" sz="2000" i="1" dirty="0" smtClean="0"/>
              <a:t>(“I </a:t>
            </a:r>
            <a:r>
              <a:rPr lang="it-IT" sz="2000" i="1" dirty="0" err="1" smtClean="0"/>
              <a:t>see</a:t>
            </a:r>
            <a:r>
              <a:rPr lang="it-IT" sz="2000" i="1" dirty="0" smtClean="0"/>
              <a:t> </a:t>
            </a:r>
            <a:r>
              <a:rPr lang="it-IT" sz="2000" i="1" dirty="0" err="1" smtClean="0"/>
              <a:t>from</a:t>
            </a:r>
            <a:r>
              <a:rPr lang="it-IT" sz="2000" i="1" dirty="0" smtClean="0"/>
              <a:t> </a:t>
            </a:r>
            <a:r>
              <a:rPr lang="it-IT" sz="2000" i="1" dirty="0" err="1" smtClean="0"/>
              <a:t>your</a:t>
            </a:r>
            <a:r>
              <a:rPr lang="it-IT" sz="2000" i="1" dirty="0" smtClean="0"/>
              <a:t> </a:t>
            </a:r>
            <a:r>
              <a:rPr lang="it-IT" sz="2000" i="1" dirty="0" err="1" smtClean="0"/>
              <a:t>expression</a:t>
            </a:r>
            <a:r>
              <a:rPr lang="it-IT" sz="2000" i="1" dirty="0" smtClean="0"/>
              <a:t> </a:t>
            </a:r>
            <a:r>
              <a:rPr lang="it-IT" sz="2000" i="1" dirty="0" err="1" smtClean="0"/>
              <a:t>that</a:t>
            </a:r>
            <a:r>
              <a:rPr lang="it-IT" sz="2000" i="1" dirty="0" smtClean="0"/>
              <a:t> </a:t>
            </a:r>
            <a:r>
              <a:rPr lang="it-IT" sz="2000" i="1" dirty="0" err="1" smtClean="0"/>
              <a:t>you</a:t>
            </a:r>
            <a:r>
              <a:rPr lang="it-IT" sz="2000" i="1" dirty="0" smtClean="0"/>
              <a:t> do </a:t>
            </a:r>
            <a:r>
              <a:rPr lang="it-IT" sz="2000" i="1" dirty="0" err="1" smtClean="0"/>
              <a:t>not</a:t>
            </a:r>
            <a:r>
              <a:rPr lang="it-IT" sz="2000" i="1" dirty="0" smtClean="0"/>
              <a:t> </a:t>
            </a:r>
            <a:r>
              <a:rPr lang="it-IT" sz="2000" i="1" dirty="0" err="1" smtClean="0"/>
              <a:t>believe</a:t>
            </a:r>
            <a:r>
              <a:rPr lang="it-IT" sz="2000" i="1" dirty="0" smtClean="0"/>
              <a:t> me.”).</a:t>
            </a:r>
          </a:p>
          <a:p>
            <a:pPr marL="365760" lvl="1"/>
            <a:endParaRPr lang="it-IT" sz="17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Use</a:t>
            </a:r>
            <a:r>
              <a:rPr lang="it-IT" dirty="0" smtClean="0"/>
              <a:t> </a:t>
            </a:r>
            <a:r>
              <a:rPr lang="it-IT" dirty="0" err="1" smtClean="0"/>
              <a:t>of</a:t>
            </a:r>
            <a:r>
              <a:rPr lang="it-IT" dirty="0" smtClean="0"/>
              <a:t> </a:t>
            </a:r>
            <a:r>
              <a:rPr lang="it-IT" dirty="0" err="1" smtClean="0"/>
              <a:t>Language</a:t>
            </a:r>
            <a:endParaRPr lang="it-IT" dirty="0"/>
          </a:p>
        </p:txBody>
      </p:sp>
      <p:sp>
        <p:nvSpPr>
          <p:cNvPr id="3" name="Segnaposto contenuto 2"/>
          <p:cNvSpPr>
            <a:spLocks noGrp="1"/>
          </p:cNvSpPr>
          <p:nvPr>
            <p:ph sz="quarter" idx="1"/>
          </p:nvPr>
        </p:nvSpPr>
        <p:spPr/>
        <p:txBody>
          <a:bodyPr>
            <a:normAutofit/>
          </a:bodyPr>
          <a:lstStyle/>
          <a:p>
            <a:r>
              <a:rPr lang="it-IT" sz="2000" b="1" dirty="0" smtClean="0"/>
              <a:t>First </a:t>
            </a:r>
            <a:r>
              <a:rPr lang="it-IT" sz="2000" b="1" dirty="0" err="1" smtClean="0"/>
              <a:t>person</a:t>
            </a:r>
            <a:r>
              <a:rPr lang="it-IT" sz="2000" b="1" dirty="0" smtClean="0"/>
              <a:t> </a:t>
            </a:r>
            <a:r>
              <a:rPr lang="it-IT" sz="2000" b="1" dirty="0" err="1" smtClean="0"/>
              <a:t>narrator</a:t>
            </a:r>
            <a:r>
              <a:rPr lang="it-IT" sz="2000" b="1" dirty="0" smtClean="0"/>
              <a:t> </a:t>
            </a:r>
            <a:r>
              <a:rPr lang="it-IT" sz="2000" dirty="0" smtClean="0">
                <a:latin typeface="Calibri"/>
              </a:rPr>
              <a:t>→ </a:t>
            </a:r>
            <a:r>
              <a:rPr lang="it-IT" sz="2000" b="1" dirty="0" err="1" smtClean="0">
                <a:latin typeface="Calibri"/>
              </a:rPr>
              <a:t>unreliable</a:t>
            </a:r>
            <a:r>
              <a:rPr lang="it-IT" sz="2000" b="1" dirty="0" smtClean="0">
                <a:latin typeface="Calibri"/>
              </a:rPr>
              <a:t> </a:t>
            </a:r>
            <a:r>
              <a:rPr lang="it-IT" sz="2000" b="1" dirty="0" err="1" smtClean="0">
                <a:latin typeface="Calibri"/>
              </a:rPr>
              <a:t>narrator</a:t>
            </a:r>
            <a:r>
              <a:rPr lang="en-AU" sz="2000" dirty="0" smtClean="0"/>
              <a:t>, seems </a:t>
            </a:r>
            <a:r>
              <a:rPr lang="en-AU" sz="2000" dirty="0" smtClean="0"/>
              <a:t>as though </a:t>
            </a:r>
            <a:r>
              <a:rPr lang="en-AU" sz="2000" dirty="0" err="1" smtClean="0"/>
              <a:t>Changez</a:t>
            </a:r>
            <a:r>
              <a:rPr lang="en-AU" sz="2000" dirty="0" smtClean="0"/>
              <a:t> is speaking directly to the reader but </a:t>
            </a:r>
            <a:r>
              <a:rPr lang="en-AU" sz="2000" i="1" dirty="0" smtClean="0"/>
              <a:t>also</a:t>
            </a:r>
            <a:r>
              <a:rPr lang="en-AU" sz="2000" dirty="0" smtClean="0"/>
              <a:t> </a:t>
            </a:r>
            <a:r>
              <a:rPr lang="en-AU" sz="2000" dirty="0" smtClean="0"/>
              <a:t>silences the American point of view</a:t>
            </a:r>
            <a:r>
              <a:rPr lang="it-IT" sz="2000" dirty="0" smtClean="0">
                <a:latin typeface="Calibri"/>
              </a:rPr>
              <a:t>;</a:t>
            </a:r>
          </a:p>
          <a:p>
            <a:r>
              <a:rPr lang="en-AU" sz="2000" b="1" dirty="0" smtClean="0"/>
              <a:t>Dramatic Monologue</a:t>
            </a:r>
            <a:r>
              <a:rPr lang="en-AU" sz="2000" dirty="0" smtClean="0"/>
              <a:t>: long, uninterrupted speech of one character directly addressing another character </a:t>
            </a:r>
            <a:r>
              <a:rPr lang="en-AU" sz="2000" dirty="0" smtClean="0"/>
              <a:t>(or </a:t>
            </a:r>
            <a:r>
              <a:rPr lang="en-AU" sz="2000" dirty="0" smtClean="0"/>
              <a:t>the </a:t>
            </a:r>
            <a:r>
              <a:rPr lang="en-AU" sz="2000" dirty="0" smtClean="0"/>
              <a:t>audience).</a:t>
            </a:r>
            <a:endParaRPr lang="it-IT" sz="2000" dirty="0" smtClean="0">
              <a:latin typeface="Calibri"/>
            </a:endParaRPr>
          </a:p>
          <a:p>
            <a:r>
              <a:rPr lang="en-AU" sz="2000" b="1" dirty="0" smtClean="0"/>
              <a:t>Framed narrative</a:t>
            </a:r>
            <a:r>
              <a:rPr lang="en-AU" sz="2000" dirty="0" smtClean="0"/>
              <a:t>: story within a story, with the narrative shifting back and forth between the present storyteller and the story they tell</a:t>
            </a:r>
            <a:r>
              <a:rPr lang="en-AU" sz="2000" dirty="0" smtClean="0"/>
              <a:t>.</a:t>
            </a:r>
          </a:p>
          <a:p>
            <a:r>
              <a:rPr lang="en-US" sz="2000" dirty="0" smtClean="0"/>
              <a:t>Changez is very </a:t>
            </a:r>
            <a:r>
              <a:rPr lang="en-US" sz="2000" b="1" i="1" dirty="0" smtClean="0"/>
              <a:t>specific</a:t>
            </a:r>
            <a:r>
              <a:rPr lang="en-US" sz="2000" dirty="0" smtClean="0"/>
              <a:t> and </a:t>
            </a:r>
            <a:r>
              <a:rPr lang="en-US" sz="2000" b="1" i="1" dirty="0" smtClean="0"/>
              <a:t>deliberate</a:t>
            </a:r>
            <a:r>
              <a:rPr lang="en-US" sz="2000" dirty="0" smtClean="0"/>
              <a:t> in the </a:t>
            </a:r>
            <a:r>
              <a:rPr lang="en-US" sz="2000" b="1" i="1" dirty="0" smtClean="0"/>
              <a:t>words</a:t>
            </a:r>
            <a:r>
              <a:rPr lang="en-US" sz="2000" dirty="0" smtClean="0"/>
              <a:t> he uses to describe himself, America, Pakistan and when addressing </a:t>
            </a:r>
            <a:r>
              <a:rPr lang="en-US" sz="2000" dirty="0" smtClean="0"/>
              <a:t>to the American interlocutor.</a:t>
            </a:r>
            <a:endParaRPr lang="en-AU" sz="2000" dirty="0" smtClean="0"/>
          </a:p>
          <a:p>
            <a:endParaRPr lang="it-IT"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Final</a:t>
            </a:r>
            <a:r>
              <a:rPr lang="it-IT" dirty="0" smtClean="0"/>
              <a:t> </a:t>
            </a:r>
            <a:r>
              <a:rPr lang="it-IT" dirty="0" err="1" smtClean="0"/>
              <a:t>credits</a:t>
            </a:r>
            <a:endParaRPr lang="it-IT" dirty="0"/>
          </a:p>
        </p:txBody>
      </p:sp>
      <p:sp>
        <p:nvSpPr>
          <p:cNvPr id="3" name="Segnaposto contenuto 2"/>
          <p:cNvSpPr>
            <a:spLocks noGrp="1"/>
          </p:cNvSpPr>
          <p:nvPr>
            <p:ph sz="quarter" idx="1"/>
          </p:nvPr>
        </p:nvSpPr>
        <p:spPr/>
        <p:txBody>
          <a:bodyPr/>
          <a:lstStyle/>
          <a:p>
            <a:pPr algn="ctr">
              <a:buNone/>
            </a:pPr>
            <a:endParaRPr lang="it-IT" sz="2000" dirty="0" smtClean="0"/>
          </a:p>
          <a:p>
            <a:pPr algn="ctr">
              <a:buNone/>
            </a:pPr>
            <a:r>
              <a:rPr lang="it-IT" sz="2000" u="sng" dirty="0" smtClean="0"/>
              <a:t>Workgroup</a:t>
            </a:r>
          </a:p>
          <a:p>
            <a:pPr algn="ctr">
              <a:buNone/>
            </a:pPr>
            <a:r>
              <a:rPr lang="it-IT" sz="2000" dirty="0" err="1" smtClean="0"/>
              <a:t>Abetini</a:t>
            </a:r>
            <a:r>
              <a:rPr lang="it-IT" sz="2000" dirty="0" smtClean="0"/>
              <a:t> Matteo, </a:t>
            </a:r>
            <a:r>
              <a:rPr lang="it-IT" sz="2000" dirty="0" err="1" smtClean="0"/>
              <a:t>Ferrazzo</a:t>
            </a:r>
            <a:r>
              <a:rPr lang="it-IT" sz="2000" dirty="0" smtClean="0"/>
              <a:t> Michael, Mazza Lorenzo</a:t>
            </a:r>
          </a:p>
          <a:p>
            <a:pPr algn="ctr">
              <a:buNone/>
            </a:pPr>
            <a:endParaRPr lang="it-IT" sz="2000" dirty="0" smtClean="0"/>
          </a:p>
          <a:p>
            <a:pPr algn="ctr">
              <a:buNone/>
            </a:pPr>
            <a:endParaRPr lang="it-IT" sz="2000" dirty="0" smtClean="0"/>
          </a:p>
          <a:p>
            <a:pPr algn="ctr"/>
            <a:endParaRPr lang="it-IT" sz="2000" dirty="0" smtClean="0"/>
          </a:p>
          <a:p>
            <a:pPr marL="0" algn="ctr">
              <a:buNone/>
            </a:pPr>
            <a:r>
              <a:rPr lang="it-IT" sz="2000" dirty="0" smtClean="0"/>
              <a:t>Book: “</a:t>
            </a:r>
            <a:r>
              <a:rPr lang="it-IT" sz="2000" b="1" i="1" dirty="0" smtClean="0"/>
              <a:t>The </a:t>
            </a:r>
            <a:r>
              <a:rPr lang="it-IT" sz="2000" b="1" i="1" dirty="0" err="1" smtClean="0"/>
              <a:t>Reluctant</a:t>
            </a:r>
            <a:r>
              <a:rPr lang="it-IT" sz="2000" b="1" i="1" dirty="0" smtClean="0"/>
              <a:t> </a:t>
            </a:r>
            <a:r>
              <a:rPr lang="it-IT" sz="2000" b="1" i="1" dirty="0" err="1" smtClean="0"/>
              <a:t>Fundamentalist</a:t>
            </a:r>
            <a:r>
              <a:rPr lang="it-IT" sz="2000" dirty="0" smtClean="0"/>
              <a:t>” </a:t>
            </a:r>
            <a:r>
              <a:rPr lang="it-IT" sz="2000" i="1" dirty="0" err="1" smtClean="0"/>
              <a:t>by</a:t>
            </a:r>
            <a:r>
              <a:rPr lang="it-IT" sz="2000" i="1" dirty="0" smtClean="0"/>
              <a:t> </a:t>
            </a:r>
            <a:r>
              <a:rPr lang="it-IT" sz="2000" i="1" dirty="0" err="1" smtClean="0"/>
              <a:t>Mohsin</a:t>
            </a:r>
            <a:r>
              <a:rPr lang="it-IT" sz="2000" i="1" dirty="0" smtClean="0"/>
              <a:t> Hamid, </a:t>
            </a:r>
            <a:r>
              <a:rPr lang="it-IT" sz="2000" i="1" dirty="0" err="1" smtClean="0"/>
              <a:t>Reclams</a:t>
            </a:r>
            <a:r>
              <a:rPr lang="it-IT" sz="2000" i="1" dirty="0" smtClean="0"/>
              <a:t> </a:t>
            </a:r>
            <a:r>
              <a:rPr lang="it-IT" sz="2000" i="1" dirty="0" err="1" smtClean="0"/>
              <a:t>Universal-Bibliothek</a:t>
            </a:r>
            <a:r>
              <a:rPr lang="it-IT" sz="2000" i="1" dirty="0" smtClean="0"/>
              <a:t> </a:t>
            </a:r>
            <a:r>
              <a:rPr lang="it-IT" sz="2000" i="1" dirty="0" err="1" smtClean="0"/>
              <a:t>Nr</a:t>
            </a:r>
            <a:r>
              <a:rPr lang="it-IT" sz="2000" i="1" dirty="0" smtClean="0"/>
              <a:t>. 19876, © </a:t>
            </a:r>
            <a:r>
              <a:rPr lang="it-IT" sz="2000" i="1" dirty="0" err="1" smtClean="0"/>
              <a:t>Philipp</a:t>
            </a:r>
            <a:r>
              <a:rPr lang="it-IT" sz="2000" i="1" dirty="0" smtClean="0"/>
              <a:t> </a:t>
            </a:r>
            <a:r>
              <a:rPr lang="it-IT" sz="2000" i="1" dirty="0" err="1" smtClean="0"/>
              <a:t>Reclam</a:t>
            </a:r>
            <a:r>
              <a:rPr lang="it-IT" sz="2000" i="1" dirty="0" smtClean="0"/>
              <a:t> </a:t>
            </a:r>
            <a:r>
              <a:rPr lang="it-IT" sz="2000" i="1" dirty="0" err="1" smtClean="0"/>
              <a:t>jun</a:t>
            </a:r>
            <a:r>
              <a:rPr lang="it-IT" sz="2000" i="1" dirty="0" smtClean="0"/>
              <a:t>. </a:t>
            </a:r>
            <a:r>
              <a:rPr lang="it-IT" sz="2000" i="1" dirty="0" err="1" smtClean="0"/>
              <a:t>GmbH</a:t>
            </a:r>
            <a:r>
              <a:rPr lang="it-IT" sz="2000" i="1" dirty="0" smtClean="0"/>
              <a:t> &amp; Co. KG, </a:t>
            </a:r>
            <a:r>
              <a:rPr lang="it-IT" sz="2000" i="1" dirty="0" err="1" smtClean="0"/>
              <a:t>Stuttgart</a:t>
            </a:r>
            <a:endParaRPr lang="it-IT" sz="20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Title </a:t>
            </a:r>
            <a:r>
              <a:rPr lang="it-IT" dirty="0" err="1" smtClean="0"/>
              <a:t>analysis</a:t>
            </a:r>
            <a:endParaRPr lang="it-IT" dirty="0"/>
          </a:p>
        </p:txBody>
      </p:sp>
      <p:sp>
        <p:nvSpPr>
          <p:cNvPr id="3" name="Segnaposto contenuto 2"/>
          <p:cNvSpPr>
            <a:spLocks noGrp="1"/>
          </p:cNvSpPr>
          <p:nvPr>
            <p:ph sz="quarter" idx="1"/>
          </p:nvPr>
        </p:nvSpPr>
        <p:spPr/>
        <p:txBody>
          <a:bodyPr>
            <a:normAutofit/>
          </a:bodyPr>
          <a:lstStyle/>
          <a:p>
            <a:r>
              <a:rPr lang="it-IT" sz="2000" b="1" dirty="0" err="1" smtClean="0"/>
              <a:t>Fundamentalism</a:t>
            </a:r>
            <a:r>
              <a:rPr lang="it-IT" sz="2000" dirty="0" smtClean="0"/>
              <a:t>: A </a:t>
            </a:r>
            <a:r>
              <a:rPr lang="it-IT" sz="2000" dirty="0" err="1" smtClean="0"/>
              <a:t>religious</a:t>
            </a:r>
            <a:r>
              <a:rPr lang="it-IT" sz="2000" dirty="0" smtClean="0"/>
              <a:t> </a:t>
            </a:r>
            <a:r>
              <a:rPr lang="it-IT" sz="2000" dirty="0" err="1" smtClean="0"/>
              <a:t>movement</a:t>
            </a:r>
            <a:r>
              <a:rPr lang="en-US" sz="2000" dirty="0" smtClean="0"/>
              <a:t> based on </a:t>
            </a:r>
            <a:r>
              <a:rPr lang="en-US" sz="2000" dirty="0" smtClean="0"/>
              <a:t>strict adherence </a:t>
            </a:r>
            <a:r>
              <a:rPr lang="en-US" sz="2000" dirty="0" smtClean="0"/>
              <a:t>to certain tenets (e.g. the literal inerrancy </a:t>
            </a:r>
            <a:r>
              <a:rPr lang="en-US" sz="2000" dirty="0" smtClean="0"/>
              <a:t>of Scripture</a:t>
            </a:r>
            <a:r>
              <a:rPr lang="en-US" sz="2000" dirty="0" smtClean="0"/>
              <a:t>) held to </a:t>
            </a:r>
            <a:r>
              <a:rPr lang="en-US" sz="2000" dirty="0" smtClean="0"/>
              <a:t>be fundamental </a:t>
            </a:r>
            <a:r>
              <a:rPr lang="en-US" sz="2000" dirty="0" smtClean="0"/>
              <a:t>to the Christian </a:t>
            </a:r>
            <a:r>
              <a:rPr lang="en-US" sz="2000" dirty="0" smtClean="0"/>
              <a:t>faith or </a:t>
            </a:r>
            <a:r>
              <a:rPr lang="en-US" sz="2000" dirty="0" smtClean="0"/>
              <a:t>the beliefs of </a:t>
            </a:r>
            <a:r>
              <a:rPr lang="en-US" sz="2000" dirty="0" smtClean="0"/>
              <a:t>other religious movement.</a:t>
            </a:r>
            <a:endParaRPr lang="it-IT" sz="2000" dirty="0" smtClean="0"/>
          </a:p>
          <a:p>
            <a:endParaRPr lang="it-IT" sz="2000" dirty="0" smtClean="0"/>
          </a:p>
          <a:p>
            <a:r>
              <a:rPr lang="it-IT" sz="2000" b="1" dirty="0" err="1" smtClean="0"/>
              <a:t>Reluctant</a:t>
            </a:r>
            <a:r>
              <a:rPr lang="it-IT" sz="2000" b="1" dirty="0" smtClean="0"/>
              <a:t> </a:t>
            </a:r>
            <a:r>
              <a:rPr lang="it-IT" sz="2000" b="1" dirty="0" err="1" smtClean="0"/>
              <a:t>fundamentalist</a:t>
            </a:r>
            <a:r>
              <a:rPr lang="it-IT" sz="2000" dirty="0" smtClean="0"/>
              <a:t>: </a:t>
            </a:r>
            <a:r>
              <a:rPr lang="en-US" sz="2000" dirty="0" smtClean="0"/>
              <a:t>the protagonist doesn't accept </a:t>
            </a:r>
            <a:r>
              <a:rPr lang="en-US" sz="2000" dirty="0" smtClean="0"/>
              <a:t>fundamentalism;</a:t>
            </a:r>
            <a:r>
              <a:rPr lang="en-US" sz="2000" dirty="0" smtClean="0"/>
              <a:t> </a:t>
            </a:r>
            <a:r>
              <a:rPr lang="en-US" sz="2000" dirty="0" smtClean="0"/>
              <a:t>he </a:t>
            </a:r>
            <a:r>
              <a:rPr lang="en-US" sz="2000" dirty="0" smtClean="0"/>
              <a:t>is reluctant to religious fundamentalism because he drink </a:t>
            </a:r>
            <a:r>
              <a:rPr lang="en-US" sz="2000" dirty="0" smtClean="0"/>
              <a:t>alcohol in spite of </a:t>
            </a:r>
            <a:r>
              <a:rPr lang="en-US" sz="2000" dirty="0" smtClean="0"/>
              <a:t>his </a:t>
            </a:r>
            <a:r>
              <a:rPr lang="en-US" sz="2000" dirty="0" smtClean="0"/>
              <a:t>religion and </a:t>
            </a:r>
            <a:r>
              <a:rPr lang="en-US" sz="2000" dirty="0" smtClean="0"/>
              <a:t>he is reluctant to economic fundamentalism because when he goes to Philippine to work he </a:t>
            </a:r>
            <a:r>
              <a:rPr lang="en-US" sz="2000" dirty="0" smtClean="0"/>
              <a:t>realizes </a:t>
            </a:r>
            <a:r>
              <a:rPr lang="en-US" sz="2000" dirty="0" smtClean="0"/>
              <a:t>that he doesn't accept American fundamentals.</a:t>
            </a:r>
            <a:endParaRPr lang="it-IT"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a:t>
            </a:r>
            <a:endParaRPr lang="it-IT" dirty="0"/>
          </a:p>
        </p:txBody>
      </p:sp>
      <p:sp>
        <p:nvSpPr>
          <p:cNvPr id="3" name="Segnaposto contenuto 2"/>
          <p:cNvSpPr>
            <a:spLocks noGrp="1"/>
          </p:cNvSpPr>
          <p:nvPr>
            <p:ph sz="quarter" idx="1"/>
          </p:nvPr>
        </p:nvSpPr>
        <p:spPr/>
        <p:txBody>
          <a:bodyPr/>
          <a:lstStyle/>
          <a:p>
            <a:pPr marL="0">
              <a:buNone/>
            </a:pPr>
            <a:r>
              <a:rPr lang="en-US" sz="2000" dirty="0" smtClean="0"/>
              <a:t>Changez, who is a Pakistani university lecturer, </a:t>
            </a:r>
            <a:r>
              <a:rPr lang="en-US" sz="2000" dirty="0" smtClean="0"/>
              <a:t>is having </a:t>
            </a:r>
            <a:r>
              <a:rPr lang="en-US" sz="2000" dirty="0" smtClean="0"/>
              <a:t>a conversation with an </a:t>
            </a:r>
            <a:r>
              <a:rPr lang="en-US" sz="2000" dirty="0" smtClean="0"/>
              <a:t>American about his experience in the USA: he </a:t>
            </a:r>
            <a:r>
              <a:rPr lang="it-IT" sz="2000" dirty="0" err="1" smtClean="0"/>
              <a:t>was</a:t>
            </a:r>
            <a:r>
              <a:rPr lang="it-IT" sz="2000" dirty="0" smtClean="0"/>
              <a:t> a </a:t>
            </a:r>
            <a:r>
              <a:rPr lang="it-IT" sz="2000" dirty="0" err="1" smtClean="0"/>
              <a:t>brilliant</a:t>
            </a:r>
            <a:r>
              <a:rPr lang="it-IT" sz="2000" dirty="0" smtClean="0"/>
              <a:t> </a:t>
            </a:r>
            <a:r>
              <a:rPr lang="it-IT" sz="2000" dirty="0" err="1" smtClean="0"/>
              <a:t>student</a:t>
            </a:r>
            <a:r>
              <a:rPr lang="it-IT" sz="2000" dirty="0" smtClean="0"/>
              <a:t> at Princeton </a:t>
            </a:r>
            <a:r>
              <a:rPr lang="it-IT" sz="2000" dirty="0" err="1" smtClean="0"/>
              <a:t>University</a:t>
            </a:r>
            <a:r>
              <a:rPr lang="it-IT" sz="2000" dirty="0" smtClean="0"/>
              <a:t> and </a:t>
            </a:r>
            <a:r>
              <a:rPr lang="it-IT" sz="2000" dirty="0" err="1" smtClean="0"/>
              <a:t>was</a:t>
            </a:r>
            <a:r>
              <a:rPr lang="it-IT" sz="2000" dirty="0" smtClean="0"/>
              <a:t> </a:t>
            </a:r>
            <a:r>
              <a:rPr lang="it-IT" sz="2000" dirty="0" err="1" smtClean="0"/>
              <a:t>hired</a:t>
            </a:r>
            <a:r>
              <a:rPr lang="it-IT" sz="2000" dirty="0" smtClean="0"/>
              <a:t> </a:t>
            </a:r>
            <a:r>
              <a:rPr lang="it-IT" sz="2000" dirty="0" err="1" smtClean="0"/>
              <a:t>by</a:t>
            </a:r>
            <a:r>
              <a:rPr lang="it-IT" sz="2000" dirty="0" smtClean="0"/>
              <a:t> the </a:t>
            </a:r>
            <a:r>
              <a:rPr lang="it-IT" sz="2000" dirty="0" err="1" smtClean="0"/>
              <a:t>Underwood</a:t>
            </a:r>
            <a:r>
              <a:rPr lang="it-IT" sz="2000" dirty="0" smtClean="0"/>
              <a:t> </a:t>
            </a:r>
            <a:r>
              <a:rPr lang="it-IT" sz="2000" dirty="0" err="1" smtClean="0"/>
              <a:t>Samson</a:t>
            </a:r>
            <a:r>
              <a:rPr lang="it-IT" sz="2000" dirty="0" smtClean="0"/>
              <a:t> </a:t>
            </a:r>
            <a:r>
              <a:rPr lang="it-IT" sz="2000" dirty="0" smtClean="0"/>
              <a:t>Company, a </a:t>
            </a:r>
            <a:r>
              <a:rPr lang="it-IT" sz="2000" dirty="0" err="1" smtClean="0"/>
              <a:t>small</a:t>
            </a:r>
            <a:r>
              <a:rPr lang="it-IT" sz="2000" dirty="0" smtClean="0"/>
              <a:t> </a:t>
            </a:r>
            <a:r>
              <a:rPr lang="it-IT" sz="2000" dirty="0" err="1" smtClean="0"/>
              <a:t>but</a:t>
            </a:r>
            <a:r>
              <a:rPr lang="it-IT" sz="2000" dirty="0" smtClean="0"/>
              <a:t> </a:t>
            </a:r>
            <a:r>
              <a:rPr lang="it-IT" sz="2000" dirty="0" err="1" smtClean="0"/>
              <a:t>prestigious</a:t>
            </a:r>
            <a:r>
              <a:rPr lang="it-IT" sz="2000" dirty="0" smtClean="0"/>
              <a:t> </a:t>
            </a:r>
            <a:r>
              <a:rPr lang="it-IT" sz="2000" dirty="0" err="1" smtClean="0"/>
              <a:t>valuation</a:t>
            </a:r>
            <a:r>
              <a:rPr lang="it-IT" sz="2000" dirty="0" smtClean="0"/>
              <a:t> company.</a:t>
            </a:r>
            <a:endParaRPr lang="it-IT" sz="2000" dirty="0" smtClean="0"/>
          </a:p>
          <a:p>
            <a:pPr marL="0">
              <a:buNone/>
            </a:pPr>
            <a:endParaRPr lang="en-US" sz="2000" dirty="0" smtClean="0"/>
          </a:p>
          <a:p>
            <a:pPr marL="0"/>
            <a:r>
              <a:rPr lang="en-US" sz="2000" b="1" dirty="0" smtClean="0"/>
              <a:t>Function: </a:t>
            </a:r>
            <a:r>
              <a:rPr lang="en-US" sz="2000" dirty="0" smtClean="0"/>
              <a:t>Introduction of the protagonist, Changez, and his life in the USA.</a:t>
            </a:r>
          </a:p>
          <a:p>
            <a:pPr marL="0"/>
            <a:endParaRPr lang="en-US" sz="2000" dirty="0" smtClean="0"/>
          </a:p>
          <a:p>
            <a:pPr marL="0"/>
            <a:r>
              <a:rPr lang="en-US" sz="2000" b="1" dirty="0" smtClean="0"/>
              <a:t>Topics:</a:t>
            </a:r>
          </a:p>
          <a:p>
            <a:pPr marL="365760" lvl="1"/>
            <a:r>
              <a:rPr lang="en-US" sz="2000" dirty="0" smtClean="0"/>
              <a:t>Western and Eastern stereotypes: Western people</a:t>
            </a:r>
            <a:r>
              <a:rPr lang="it-IT" sz="2000" dirty="0" smtClean="0"/>
              <a:t> → </a:t>
            </a:r>
            <a:r>
              <a:rPr lang="it-IT" sz="2000" dirty="0" err="1" smtClean="0"/>
              <a:t>Eastern</a:t>
            </a:r>
            <a:r>
              <a:rPr lang="it-IT" sz="2000" dirty="0" smtClean="0"/>
              <a:t> people and viceversa (“</a:t>
            </a:r>
            <a:r>
              <a:rPr lang="it-IT" sz="2000" i="1" dirty="0" err="1" smtClean="0"/>
              <a:t>you</a:t>
            </a:r>
            <a:r>
              <a:rPr lang="it-IT" sz="2000" i="1" dirty="0" smtClean="0"/>
              <a:t> </a:t>
            </a:r>
            <a:r>
              <a:rPr lang="it-IT" sz="2000" i="1" dirty="0" err="1" smtClean="0"/>
              <a:t>seemed</a:t>
            </a:r>
            <a:r>
              <a:rPr lang="it-IT" sz="2000" i="1" dirty="0" smtClean="0"/>
              <a:t> </a:t>
            </a:r>
            <a:r>
              <a:rPr lang="it-IT" sz="2000" i="1" dirty="0" err="1" smtClean="0"/>
              <a:t>to</a:t>
            </a:r>
            <a:r>
              <a:rPr lang="it-IT" sz="2000" i="1" dirty="0" smtClean="0"/>
              <a:t> </a:t>
            </a:r>
            <a:r>
              <a:rPr lang="it-IT" sz="2000" i="1" dirty="0" err="1" smtClean="0"/>
              <a:t>be</a:t>
            </a:r>
            <a:r>
              <a:rPr lang="it-IT" sz="2000" i="1" dirty="0" smtClean="0"/>
              <a:t> on a </a:t>
            </a:r>
            <a:r>
              <a:rPr lang="it-IT" sz="2000" b="1" i="1" dirty="0" err="1" smtClean="0"/>
              <a:t>mission</a:t>
            </a:r>
            <a:r>
              <a:rPr lang="it-IT" sz="2000" dirty="0" smtClean="0"/>
              <a:t>”/”</a:t>
            </a:r>
            <a:r>
              <a:rPr lang="it-IT" sz="2000" i="1" dirty="0" smtClean="0"/>
              <a:t>a </a:t>
            </a:r>
            <a:r>
              <a:rPr lang="it-IT" sz="2000" i="1" dirty="0" err="1" smtClean="0"/>
              <a:t>certain</a:t>
            </a:r>
            <a:r>
              <a:rPr lang="it-IT" sz="2000" i="1" dirty="0" smtClean="0"/>
              <a:t> </a:t>
            </a:r>
            <a:r>
              <a:rPr lang="it-IT" sz="2000" b="1" i="1" dirty="0" err="1" smtClean="0"/>
              <a:t>type</a:t>
            </a:r>
            <a:r>
              <a:rPr lang="it-IT" sz="2000" i="1" dirty="0" smtClean="0"/>
              <a:t> </a:t>
            </a:r>
            <a:r>
              <a:rPr lang="it-IT" sz="2000" i="1" dirty="0" err="1" smtClean="0"/>
              <a:t>of</a:t>
            </a:r>
            <a:r>
              <a:rPr lang="it-IT" sz="2000" i="1" dirty="0" smtClean="0"/>
              <a:t> American</a:t>
            </a:r>
            <a:r>
              <a:rPr lang="it-IT" sz="2000" dirty="0" smtClean="0"/>
              <a:t>”I</a:t>
            </a:r>
            <a:r>
              <a:rPr lang="it-IT" sz="2000" i="1" dirty="0" smtClean="0"/>
              <a:t>”</a:t>
            </a:r>
            <a:r>
              <a:rPr lang="it-IT" sz="2000" i="1" dirty="0" err="1" smtClean="0"/>
              <a:t>Now</a:t>
            </a:r>
            <a:r>
              <a:rPr lang="it-IT" sz="2000" i="1" dirty="0" smtClean="0"/>
              <a:t> </a:t>
            </a:r>
            <a:r>
              <a:rPr lang="it-IT" sz="2000" b="1" i="1" dirty="0" err="1" smtClean="0"/>
              <a:t>that</a:t>
            </a:r>
            <a:r>
              <a:rPr lang="it-IT" sz="2000" i="1" dirty="0" smtClean="0"/>
              <a:t> </a:t>
            </a:r>
            <a:r>
              <a:rPr lang="it-IT" sz="2000" i="1" dirty="0" err="1" smtClean="0"/>
              <a:t>is</a:t>
            </a:r>
            <a:r>
              <a:rPr lang="it-IT" sz="2000" i="1" dirty="0" smtClean="0"/>
              <a:t> </a:t>
            </a:r>
            <a:r>
              <a:rPr lang="it-IT" sz="2000" i="1" dirty="0" err="1" smtClean="0"/>
              <a:t>not</a:t>
            </a:r>
            <a:r>
              <a:rPr lang="it-IT" sz="2000" i="1" dirty="0" smtClean="0"/>
              <a:t> </a:t>
            </a:r>
            <a:r>
              <a:rPr lang="it-IT" sz="2000" i="1" dirty="0" err="1" smtClean="0"/>
              <a:t>typical</a:t>
            </a:r>
            <a:r>
              <a:rPr lang="it-IT" sz="2000" i="1" dirty="0" smtClean="0"/>
              <a:t> </a:t>
            </a:r>
            <a:r>
              <a:rPr lang="it-IT" sz="2000" i="1" dirty="0" err="1" smtClean="0"/>
              <a:t>of</a:t>
            </a:r>
            <a:r>
              <a:rPr lang="it-IT" sz="2000" i="1" dirty="0" smtClean="0"/>
              <a:t> </a:t>
            </a:r>
            <a:r>
              <a:rPr lang="it-IT" sz="2000" i="1" dirty="0" err="1" smtClean="0"/>
              <a:t>Americans</a:t>
            </a:r>
            <a:r>
              <a:rPr lang="it-IT" sz="2000" dirty="0" smtClean="0"/>
              <a:t>”</a:t>
            </a:r>
            <a:r>
              <a:rPr lang="it-IT" sz="2000" i="1" dirty="0" smtClean="0"/>
              <a:t>).</a:t>
            </a:r>
          </a:p>
          <a:p>
            <a:pPr marL="365760" lvl="1"/>
            <a:endParaRPr lang="en-US" sz="2000" dirty="0" smtClean="0"/>
          </a:p>
          <a:p>
            <a:pPr marL="365760" lvl="1"/>
            <a:endParaRPr lang="en-US" sz="2000" b="1" dirty="0" smtClean="0"/>
          </a:p>
          <a:p>
            <a:pPr marL="365760" lvl="1"/>
            <a:endParaRPr lang="en-US" sz="2000" dirty="0" smtClean="0"/>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2</a:t>
            </a:r>
            <a:endParaRPr lang="it-IT" dirty="0"/>
          </a:p>
        </p:txBody>
      </p:sp>
      <p:sp>
        <p:nvSpPr>
          <p:cNvPr id="3" name="Segnaposto contenuto 2"/>
          <p:cNvSpPr>
            <a:spLocks noGrp="1"/>
          </p:cNvSpPr>
          <p:nvPr>
            <p:ph sz="quarter" idx="1"/>
          </p:nvPr>
        </p:nvSpPr>
        <p:spPr/>
        <p:txBody>
          <a:bodyPr>
            <a:noAutofit/>
          </a:bodyPr>
          <a:lstStyle/>
          <a:p>
            <a:pPr marL="0">
              <a:buNone/>
            </a:pPr>
            <a:r>
              <a:rPr lang="it-IT" sz="1800" dirty="0" smtClean="0"/>
              <a:t>After </a:t>
            </a:r>
            <a:r>
              <a:rPr lang="it-IT" sz="1800" dirty="0" err="1" smtClean="0"/>
              <a:t>graduation</a:t>
            </a:r>
            <a:r>
              <a:rPr lang="it-IT" sz="1800" dirty="0" smtClean="0"/>
              <a:t>, Changez </a:t>
            </a:r>
            <a:r>
              <a:rPr lang="it-IT" sz="1800" dirty="0" err="1" smtClean="0"/>
              <a:t>went</a:t>
            </a:r>
            <a:r>
              <a:rPr lang="it-IT" sz="1800" dirty="0" smtClean="0"/>
              <a:t> </a:t>
            </a:r>
            <a:r>
              <a:rPr lang="it-IT" sz="1800" dirty="0" smtClean="0"/>
              <a:t>on </a:t>
            </a:r>
            <a:r>
              <a:rPr lang="it-IT" sz="1800" dirty="0" err="1" smtClean="0"/>
              <a:t>university</a:t>
            </a:r>
            <a:r>
              <a:rPr lang="it-IT" sz="1800" dirty="0" smtClean="0"/>
              <a:t> </a:t>
            </a:r>
            <a:r>
              <a:rPr lang="it-IT" sz="1800" dirty="0" err="1" smtClean="0"/>
              <a:t>holiday</a:t>
            </a:r>
            <a:r>
              <a:rPr lang="it-IT" sz="1800" dirty="0" smtClean="0"/>
              <a:t> </a:t>
            </a:r>
            <a:r>
              <a:rPr lang="it-IT" sz="1800" dirty="0" err="1" smtClean="0"/>
              <a:t>to</a:t>
            </a:r>
            <a:r>
              <a:rPr lang="it-IT" sz="1800" dirty="0" smtClean="0"/>
              <a:t> </a:t>
            </a:r>
            <a:r>
              <a:rPr lang="it-IT" sz="1800" dirty="0" err="1" smtClean="0"/>
              <a:t>Greece</a:t>
            </a:r>
            <a:r>
              <a:rPr lang="it-IT" sz="1800" dirty="0" smtClean="0"/>
              <a:t>, </a:t>
            </a:r>
            <a:r>
              <a:rPr lang="it-IT" sz="1800" dirty="0" err="1" smtClean="0"/>
              <a:t>where</a:t>
            </a:r>
            <a:r>
              <a:rPr lang="it-IT" sz="1800" dirty="0" smtClean="0"/>
              <a:t> </a:t>
            </a:r>
            <a:r>
              <a:rPr lang="it-IT" sz="1800" dirty="0" err="1" smtClean="0"/>
              <a:t>he</a:t>
            </a:r>
            <a:r>
              <a:rPr lang="it-IT" sz="1800" dirty="0" smtClean="0"/>
              <a:t> </a:t>
            </a:r>
            <a:r>
              <a:rPr lang="it-IT" sz="1800" dirty="0" err="1" smtClean="0"/>
              <a:t>met</a:t>
            </a:r>
            <a:r>
              <a:rPr lang="it-IT" sz="1800" dirty="0" smtClean="0"/>
              <a:t> Erica, a</a:t>
            </a:r>
            <a:r>
              <a:rPr lang="en-US" sz="1800" dirty="0" smtClean="0"/>
              <a:t> </a:t>
            </a:r>
            <a:r>
              <a:rPr lang="en-US" sz="1800" dirty="0" smtClean="0"/>
              <a:t>regal </a:t>
            </a:r>
            <a:r>
              <a:rPr lang="en-US" sz="1800" dirty="0" smtClean="0"/>
              <a:t>and </a:t>
            </a:r>
            <a:r>
              <a:rPr lang="en-US" sz="1800" dirty="0" smtClean="0"/>
              <a:t>very popular </a:t>
            </a:r>
            <a:r>
              <a:rPr lang="en-US" sz="1800" dirty="0" smtClean="0"/>
              <a:t>girl</a:t>
            </a:r>
            <a:r>
              <a:rPr lang="it-IT" sz="1800" dirty="0" smtClean="0"/>
              <a:t>, a Princeton graduate </a:t>
            </a:r>
            <a:r>
              <a:rPr lang="it-IT" sz="1800" dirty="0" err="1" smtClean="0"/>
              <a:t>who</a:t>
            </a:r>
            <a:r>
              <a:rPr lang="it-IT" sz="1800" dirty="0" smtClean="0"/>
              <a:t> </a:t>
            </a:r>
            <a:r>
              <a:rPr lang="it-IT" sz="1800" dirty="0" err="1" smtClean="0"/>
              <a:t>wants</a:t>
            </a:r>
            <a:r>
              <a:rPr lang="it-IT" sz="1800" dirty="0" smtClean="0"/>
              <a:t> </a:t>
            </a:r>
            <a:r>
              <a:rPr lang="it-IT" sz="1800" dirty="0" err="1" smtClean="0"/>
              <a:t>to</a:t>
            </a:r>
            <a:r>
              <a:rPr lang="it-IT" sz="1800" dirty="0" smtClean="0"/>
              <a:t> </a:t>
            </a:r>
            <a:r>
              <a:rPr lang="it-IT" sz="1800" dirty="0" err="1" smtClean="0"/>
              <a:t>become</a:t>
            </a:r>
            <a:r>
              <a:rPr lang="it-IT" sz="1800" dirty="0" smtClean="0"/>
              <a:t> a </a:t>
            </a:r>
            <a:r>
              <a:rPr lang="it-IT" sz="1800" dirty="0" err="1" smtClean="0"/>
              <a:t>novelist</a:t>
            </a:r>
            <a:r>
              <a:rPr lang="it-IT" sz="1800" dirty="0" smtClean="0"/>
              <a:t>.</a:t>
            </a:r>
          </a:p>
          <a:p>
            <a:pPr marL="0">
              <a:buNone/>
            </a:pPr>
            <a:endParaRPr lang="it-IT" sz="1800" dirty="0" smtClean="0"/>
          </a:p>
          <a:p>
            <a:pPr marL="0"/>
            <a:r>
              <a:rPr lang="it-IT" sz="1800" b="1" dirty="0" err="1" smtClean="0"/>
              <a:t>Function</a:t>
            </a:r>
            <a:r>
              <a:rPr lang="it-IT" sz="1800" b="1" dirty="0" smtClean="0"/>
              <a:t>: </a:t>
            </a:r>
            <a:r>
              <a:rPr lang="it-IT" sz="1800" dirty="0" err="1" smtClean="0"/>
              <a:t>Introduction</a:t>
            </a:r>
            <a:r>
              <a:rPr lang="it-IT" sz="1800" dirty="0" smtClean="0"/>
              <a:t> </a:t>
            </a:r>
            <a:r>
              <a:rPr lang="it-IT" sz="1800" dirty="0" err="1" smtClean="0"/>
              <a:t>of</a:t>
            </a:r>
            <a:r>
              <a:rPr lang="it-IT" sz="1800" dirty="0" smtClean="0"/>
              <a:t> a </a:t>
            </a:r>
            <a:r>
              <a:rPr lang="it-IT" sz="1800" dirty="0" err="1" smtClean="0"/>
              <a:t>new</a:t>
            </a:r>
            <a:r>
              <a:rPr lang="it-IT" sz="1800" dirty="0" smtClean="0"/>
              <a:t> </a:t>
            </a:r>
            <a:r>
              <a:rPr lang="it-IT" sz="1800" dirty="0" err="1" smtClean="0"/>
              <a:t>character</a:t>
            </a:r>
            <a:r>
              <a:rPr lang="it-IT" sz="1800" dirty="0" smtClean="0"/>
              <a:t>, Erica.</a:t>
            </a:r>
          </a:p>
          <a:p>
            <a:pPr marL="0"/>
            <a:endParaRPr lang="it-IT" sz="1800" dirty="0" smtClean="0"/>
          </a:p>
          <a:p>
            <a:pPr marL="0"/>
            <a:r>
              <a:rPr lang="it-IT" sz="1800" b="1" dirty="0" err="1" smtClean="0"/>
              <a:t>Topics</a:t>
            </a:r>
            <a:r>
              <a:rPr lang="it-IT" sz="1800" b="1" dirty="0" smtClean="0"/>
              <a:t>:</a:t>
            </a:r>
          </a:p>
          <a:p>
            <a:pPr marL="365760" lvl="1"/>
            <a:r>
              <a:rPr lang="en-US" sz="1800" dirty="0" smtClean="0"/>
              <a:t>M</a:t>
            </a:r>
            <a:r>
              <a:rPr lang="en-US" sz="1800" dirty="0" smtClean="0"/>
              <a:t>arket fundamentalism (</a:t>
            </a:r>
            <a:r>
              <a:rPr lang="en-US" sz="1800" i="1" dirty="0" smtClean="0"/>
              <a:t>dividends</a:t>
            </a:r>
            <a:r>
              <a:rPr lang="en-US" sz="1800" dirty="0" smtClean="0"/>
              <a:t>, </a:t>
            </a:r>
            <a:r>
              <a:rPr lang="en-US" sz="1800" i="1" dirty="0" smtClean="0"/>
              <a:t>trust</a:t>
            </a:r>
            <a:r>
              <a:rPr lang="en-US" sz="1800" dirty="0" smtClean="0"/>
              <a:t> </a:t>
            </a:r>
            <a:r>
              <a:rPr lang="en-US" sz="1800" i="1" dirty="0" smtClean="0"/>
              <a:t>funds</a:t>
            </a:r>
            <a:r>
              <a:rPr lang="en-US" sz="1800" dirty="0" smtClean="0"/>
              <a:t>, </a:t>
            </a:r>
            <a:r>
              <a:rPr lang="en-US" sz="1800" i="1" dirty="0" smtClean="0"/>
              <a:t>sign-on</a:t>
            </a:r>
            <a:r>
              <a:rPr lang="en-US" sz="1800" dirty="0" smtClean="0"/>
              <a:t> </a:t>
            </a:r>
            <a:r>
              <a:rPr lang="en-US" sz="1800" i="1" dirty="0" smtClean="0"/>
              <a:t>bonus</a:t>
            </a:r>
            <a:r>
              <a:rPr lang="en-US" sz="1800" dirty="0" smtClean="0"/>
              <a:t>);</a:t>
            </a:r>
          </a:p>
          <a:p>
            <a:pPr marL="365760" lvl="1"/>
            <a:r>
              <a:rPr lang="en-US" sz="1800" dirty="0" smtClean="0"/>
              <a:t>L</a:t>
            </a:r>
            <a:r>
              <a:rPr lang="en-US" sz="1800" dirty="0" smtClean="0"/>
              <a:t>ove relationship (“</a:t>
            </a:r>
            <a:r>
              <a:rPr lang="en-US" sz="1800" i="1" dirty="0" smtClean="0"/>
              <a:t>she listened </a:t>
            </a:r>
            <a:r>
              <a:rPr lang="en-US" sz="1800" b="1" i="1" dirty="0" smtClean="0"/>
              <a:t>intently</a:t>
            </a:r>
            <a:r>
              <a:rPr lang="en-US" sz="1800" i="1" dirty="0" smtClean="0"/>
              <a:t> when I spoke”/”an </a:t>
            </a:r>
            <a:r>
              <a:rPr lang="en-US" sz="1800" i="1" dirty="0" smtClean="0"/>
              <a:t>uncommon </a:t>
            </a:r>
            <a:r>
              <a:rPr lang="en-US" sz="1800" i="1" dirty="0" smtClean="0"/>
              <a:t>magnetism</a:t>
            </a:r>
            <a:r>
              <a:rPr lang="en-US" sz="1800" dirty="0" smtClean="0"/>
              <a:t>”)</a:t>
            </a:r>
            <a:r>
              <a:rPr lang="en-US" sz="1800" i="1" dirty="0" smtClean="0"/>
              <a:t>;</a:t>
            </a:r>
          </a:p>
          <a:p>
            <a:pPr marL="365760" lvl="1"/>
            <a:r>
              <a:rPr lang="en-US" sz="1800" dirty="0" smtClean="0"/>
              <a:t>T</a:t>
            </a:r>
            <a:r>
              <a:rPr lang="en-US" sz="1800" dirty="0" smtClean="0"/>
              <a:t>wo genders meeting (Changez and Erica);</a:t>
            </a:r>
          </a:p>
          <a:p>
            <a:pPr marL="365760" lvl="1"/>
            <a:r>
              <a:rPr lang="en-US" sz="1800" dirty="0" smtClean="0"/>
              <a:t>C</a:t>
            </a:r>
            <a:r>
              <a:rPr lang="en-US" sz="1800" dirty="0" smtClean="0"/>
              <a:t>onfronting two different cultures;</a:t>
            </a:r>
          </a:p>
          <a:p>
            <a:pPr marL="365760" lvl="1"/>
            <a:r>
              <a:rPr lang="en-US" sz="1800" dirty="0" smtClean="0"/>
              <a:t>D</a:t>
            </a:r>
            <a:r>
              <a:rPr lang="en-US" sz="1800" dirty="0" smtClean="0"/>
              <a:t>ifferent structure of each society (Western VS Eastern);</a:t>
            </a:r>
          </a:p>
          <a:p>
            <a:pPr marL="365760" lvl="1"/>
            <a:r>
              <a:rPr lang="en-US" sz="1800" dirty="0" smtClean="0"/>
              <a:t>Different religious faith;</a:t>
            </a:r>
          </a:p>
          <a:p>
            <a:pPr marL="365760" lvl="1"/>
            <a:r>
              <a:rPr lang="en-US" sz="1800" dirty="0" smtClean="0"/>
              <a:t>Stereotypes of Eastern women.</a:t>
            </a:r>
            <a:endParaRPr lang="en-US"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3</a:t>
            </a:r>
            <a:endParaRPr lang="it-IT" dirty="0"/>
          </a:p>
        </p:txBody>
      </p:sp>
      <p:sp>
        <p:nvSpPr>
          <p:cNvPr id="3" name="Segnaposto contenuto 2"/>
          <p:cNvSpPr>
            <a:spLocks noGrp="1"/>
          </p:cNvSpPr>
          <p:nvPr>
            <p:ph sz="quarter" idx="1"/>
          </p:nvPr>
        </p:nvSpPr>
        <p:spPr/>
        <p:txBody>
          <a:bodyPr>
            <a:normAutofit/>
          </a:bodyPr>
          <a:lstStyle/>
          <a:p>
            <a:pPr marL="0">
              <a:buNone/>
            </a:pPr>
            <a:r>
              <a:rPr lang="en-US" sz="1800" dirty="0" smtClean="0"/>
              <a:t>The protagonist tells his interlocutor that he is very fond of New York, he loved his </a:t>
            </a:r>
            <a:r>
              <a:rPr lang="en-US" sz="1800" dirty="0" smtClean="0"/>
              <a:t>job at Underwood Samson; the teams were trained </a:t>
            </a:r>
            <a:r>
              <a:rPr lang="en-US" sz="1800" dirty="0" smtClean="0"/>
              <a:t>by Sherman in the arts of economic fundamentalism: how to make as much money as possible and as quickly and directly as </a:t>
            </a:r>
            <a:r>
              <a:rPr lang="en-US" sz="1800" dirty="0" smtClean="0"/>
              <a:t>possible. Also, </a:t>
            </a:r>
            <a:r>
              <a:rPr lang="en-US" sz="1800" dirty="0" smtClean="0"/>
              <a:t>the protagonist makes friends with Wainwright, another </a:t>
            </a:r>
            <a:r>
              <a:rPr lang="en-US" sz="1800" dirty="0" smtClean="0"/>
              <a:t>outsider.</a:t>
            </a:r>
          </a:p>
          <a:p>
            <a:pPr marL="0">
              <a:buNone/>
            </a:pPr>
            <a:endParaRPr lang="en-US" sz="1800" dirty="0" smtClean="0"/>
          </a:p>
          <a:p>
            <a:pPr marL="0"/>
            <a:r>
              <a:rPr lang="en-US" sz="1800" b="1" dirty="0" smtClean="0"/>
              <a:t>Function:</a:t>
            </a:r>
            <a:r>
              <a:rPr lang="en-US" sz="1800" dirty="0" smtClean="0"/>
              <a:t> Development of Changez’ progressive adaptation to America society.</a:t>
            </a:r>
          </a:p>
          <a:p>
            <a:pPr marL="0"/>
            <a:endParaRPr lang="en-US" sz="1800" dirty="0" smtClean="0"/>
          </a:p>
          <a:p>
            <a:pPr marL="0"/>
            <a:r>
              <a:rPr lang="en-US" sz="1800" b="1" dirty="0" smtClean="0"/>
              <a:t>Topics:</a:t>
            </a:r>
          </a:p>
          <a:p>
            <a:pPr marL="365760" lvl="1"/>
            <a:r>
              <a:rPr lang="en-US" sz="1800" dirty="0" smtClean="0"/>
              <a:t>Stereotypes about American society </a:t>
            </a:r>
            <a:r>
              <a:rPr lang="en-US" sz="1800" i="1" dirty="0" smtClean="0"/>
              <a:t>(“moving to New York felt – so unexpectedly – like coming home”)</a:t>
            </a:r>
            <a:r>
              <a:rPr lang="en-US" sz="1800" dirty="0" smtClean="0"/>
              <a:t>;</a:t>
            </a:r>
            <a:endParaRPr lang="en-US" sz="1800" i="1" dirty="0" smtClean="0"/>
          </a:p>
          <a:p>
            <a:pPr marL="365760" lvl="1"/>
            <a:r>
              <a:rPr lang="en-US" sz="1800" dirty="0" smtClean="0"/>
              <a:t>Stereotypes and prejudice about Pakistanis as terrorists or fundamentalists </a:t>
            </a:r>
            <a:r>
              <a:rPr lang="en-US" sz="1800" i="1" dirty="0" smtClean="0"/>
              <a:t>(“I was </a:t>
            </a:r>
            <a:r>
              <a:rPr lang="en-US" sz="1800" b="1" i="1" dirty="0" smtClean="0"/>
              <a:t>immediately</a:t>
            </a:r>
            <a:r>
              <a:rPr lang="en-US" sz="1800" i="1" dirty="0" smtClean="0"/>
              <a:t> a New Yorker.”)</a:t>
            </a:r>
            <a:r>
              <a:rPr lang="en-US" sz="1800" dirty="0" smtClean="0"/>
              <a:t>;</a:t>
            </a:r>
          </a:p>
          <a:p>
            <a:pPr marL="365760" lvl="1"/>
            <a:r>
              <a:rPr lang="en-US" sz="1800" dirty="0" err="1" smtClean="0"/>
              <a:t>Sematic</a:t>
            </a:r>
            <a:r>
              <a:rPr lang="en-US" sz="1800" dirty="0" smtClean="0"/>
              <a:t> field of work: </a:t>
            </a:r>
            <a:r>
              <a:rPr lang="en-US" sz="1800" i="1" dirty="0" smtClean="0"/>
              <a:t>proud</a:t>
            </a:r>
            <a:r>
              <a:rPr lang="en-US" sz="1800" dirty="0" smtClean="0"/>
              <a:t>, </a:t>
            </a:r>
            <a:r>
              <a:rPr lang="en-US" sz="1800" i="1" dirty="0" smtClean="0"/>
              <a:t>professionalism</a:t>
            </a:r>
            <a:r>
              <a:rPr lang="en-US" sz="1800" dirty="0" smtClean="0"/>
              <a:t>, </a:t>
            </a:r>
            <a:r>
              <a:rPr lang="en-US" sz="1800" i="1" dirty="0" smtClean="0"/>
              <a:t>efficiency</a:t>
            </a:r>
            <a:r>
              <a:rPr lang="en-US" sz="1800" dirty="0" smtClean="0"/>
              <a:t>.</a:t>
            </a:r>
          </a:p>
          <a:p>
            <a:pPr marL="365760" lvl="1"/>
            <a:endParaRPr lang="it-IT"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4</a:t>
            </a:r>
            <a:endParaRPr lang="it-IT" dirty="0"/>
          </a:p>
        </p:txBody>
      </p:sp>
      <p:sp>
        <p:nvSpPr>
          <p:cNvPr id="3" name="Segnaposto contenuto 2"/>
          <p:cNvSpPr>
            <a:spLocks noGrp="1"/>
          </p:cNvSpPr>
          <p:nvPr>
            <p:ph sz="quarter" idx="1"/>
          </p:nvPr>
        </p:nvSpPr>
        <p:spPr/>
        <p:txBody>
          <a:bodyPr>
            <a:normAutofit lnSpcReduction="10000"/>
          </a:bodyPr>
          <a:lstStyle/>
          <a:p>
            <a:pPr marL="0">
              <a:spcBef>
                <a:spcPts val="0"/>
              </a:spcBef>
              <a:buNone/>
            </a:pPr>
            <a:r>
              <a:rPr lang="en-US" sz="2000" dirty="0" smtClean="0"/>
              <a:t>Exploring Manhattan with Erica, comfortable in cosmopolitan </a:t>
            </a:r>
            <a:r>
              <a:rPr lang="en-US" sz="2000" dirty="0" smtClean="0"/>
              <a:t>NY, Changez </a:t>
            </a:r>
            <a:r>
              <a:rPr lang="en-US" sz="2000" dirty="0" smtClean="0"/>
              <a:t>found Erica’s family live in impressive penthouse apartment and feels a bit at home. During his meeting, Erica’s father annoys Changez with stereotypical views on Pakistan.</a:t>
            </a:r>
          </a:p>
          <a:p>
            <a:pPr marL="0">
              <a:spcBef>
                <a:spcPts val="0"/>
              </a:spcBef>
              <a:buNone/>
            </a:pPr>
            <a:r>
              <a:rPr lang="en-US" sz="2000" dirty="0" smtClean="0"/>
              <a:t>After that, Erica and Changez had a picnic lunch in Central Park and Erica describes the effect of Chris’s death on her</a:t>
            </a:r>
            <a:r>
              <a:rPr lang="en-US" sz="2000" dirty="0" smtClean="0"/>
              <a:t>.</a:t>
            </a:r>
          </a:p>
          <a:p>
            <a:pPr marL="0">
              <a:spcBef>
                <a:spcPts val="0"/>
              </a:spcBef>
              <a:buNone/>
            </a:pPr>
            <a:endParaRPr lang="en-US" sz="2000" dirty="0" smtClean="0"/>
          </a:p>
          <a:p>
            <a:pPr marL="0">
              <a:spcBef>
                <a:spcPts val="0"/>
              </a:spcBef>
            </a:pPr>
            <a:r>
              <a:rPr lang="en-US" sz="2000" b="1" dirty="0" smtClean="0"/>
              <a:t>Function: </a:t>
            </a:r>
            <a:r>
              <a:rPr lang="en-US" sz="2000" dirty="0" smtClean="0"/>
              <a:t>Development of Changez and Erica’s relationship.</a:t>
            </a:r>
          </a:p>
          <a:p>
            <a:pPr marL="0">
              <a:spcBef>
                <a:spcPts val="0"/>
              </a:spcBef>
            </a:pPr>
            <a:endParaRPr lang="en-US" sz="2000" dirty="0" smtClean="0"/>
          </a:p>
          <a:p>
            <a:pPr marL="0">
              <a:spcBef>
                <a:spcPts val="0"/>
              </a:spcBef>
            </a:pPr>
            <a:r>
              <a:rPr lang="en-US" sz="2000" b="1" dirty="0" smtClean="0"/>
              <a:t>Topics: </a:t>
            </a:r>
          </a:p>
          <a:p>
            <a:pPr marL="365760" lvl="1">
              <a:spcBef>
                <a:spcPts val="0"/>
              </a:spcBef>
            </a:pPr>
            <a:r>
              <a:rPr lang="en-US" sz="2000" dirty="0" smtClean="0"/>
              <a:t>Stereotypes about fundamentalism in Eastern society </a:t>
            </a:r>
            <a:r>
              <a:rPr lang="en-US" sz="2000" i="1" dirty="0" smtClean="0"/>
              <a:t>(“You guys have got some serious problems with fundamentalism”)</a:t>
            </a:r>
            <a:r>
              <a:rPr lang="en-US" sz="2000" dirty="0" smtClean="0"/>
              <a:t>;</a:t>
            </a:r>
          </a:p>
          <a:p>
            <a:pPr marL="365760" lvl="1">
              <a:spcBef>
                <a:spcPts val="0"/>
              </a:spcBef>
            </a:pPr>
            <a:r>
              <a:rPr lang="en-US" sz="2000" dirty="0" smtClean="0"/>
              <a:t>Development of love relationship between Changez and Erica;</a:t>
            </a:r>
          </a:p>
          <a:p>
            <a:pPr marL="365760" lvl="1">
              <a:spcBef>
                <a:spcPts val="0"/>
              </a:spcBef>
            </a:pPr>
            <a:r>
              <a:rPr lang="en-US" sz="2000" dirty="0" smtClean="0"/>
              <a:t>Topic of illusion </a:t>
            </a:r>
            <a:r>
              <a:rPr lang="en-US" sz="2000" i="1" dirty="0" smtClean="0"/>
              <a:t>(“and for the first time I perceived that there was something </a:t>
            </a:r>
            <a:r>
              <a:rPr lang="en-US" sz="2000" b="1" i="1" dirty="0" smtClean="0"/>
              <a:t>broken</a:t>
            </a:r>
            <a:r>
              <a:rPr lang="en-US" sz="2000" i="1" dirty="0" smtClean="0"/>
              <a:t> behind </a:t>
            </a:r>
            <a:r>
              <a:rPr lang="en-US" sz="2000" dirty="0" smtClean="0"/>
              <a:t>[her eyes]…</a:t>
            </a:r>
            <a:r>
              <a:rPr lang="en-US" sz="2000" i="1" dirty="0" smtClean="0"/>
              <a:t>”).</a:t>
            </a:r>
            <a:endParaRPr lang="en-US" sz="2000" i="1" dirty="0" smtClean="0"/>
          </a:p>
          <a:p>
            <a:pPr marL="0">
              <a:buNone/>
            </a:pP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5</a:t>
            </a:r>
            <a:endParaRPr lang="it-IT" dirty="0"/>
          </a:p>
        </p:txBody>
      </p:sp>
      <p:sp>
        <p:nvSpPr>
          <p:cNvPr id="3" name="Segnaposto contenuto 2"/>
          <p:cNvSpPr>
            <a:spLocks noGrp="1"/>
          </p:cNvSpPr>
          <p:nvPr>
            <p:ph sz="quarter" idx="1"/>
          </p:nvPr>
        </p:nvSpPr>
        <p:spPr/>
        <p:txBody>
          <a:bodyPr>
            <a:normAutofit/>
          </a:bodyPr>
          <a:lstStyle/>
          <a:p>
            <a:pPr marL="0">
              <a:spcBef>
                <a:spcPts val="0"/>
              </a:spcBef>
              <a:buNone/>
            </a:pPr>
            <a:r>
              <a:rPr lang="it-IT" sz="2000" dirty="0" smtClean="0"/>
              <a:t>Changez </a:t>
            </a:r>
            <a:r>
              <a:rPr lang="it-IT" sz="2000" dirty="0" err="1" smtClean="0"/>
              <a:t>went</a:t>
            </a:r>
            <a:r>
              <a:rPr lang="it-IT" sz="2000" dirty="0" smtClean="0"/>
              <a:t> </a:t>
            </a:r>
            <a:r>
              <a:rPr lang="it-IT" sz="2000" dirty="0" err="1" smtClean="0"/>
              <a:t>to</a:t>
            </a:r>
            <a:r>
              <a:rPr lang="it-IT" sz="2000" dirty="0" smtClean="0"/>
              <a:t> </a:t>
            </a:r>
            <a:r>
              <a:rPr lang="it-IT" sz="2000" dirty="0" err="1" smtClean="0"/>
              <a:t>Philippines</a:t>
            </a:r>
            <a:r>
              <a:rPr lang="it-IT" sz="2000" dirty="0" smtClean="0"/>
              <a:t> </a:t>
            </a:r>
            <a:r>
              <a:rPr lang="it-IT" sz="2000" dirty="0" err="1" smtClean="0"/>
              <a:t>to</a:t>
            </a:r>
            <a:r>
              <a:rPr lang="it-IT" sz="2000" dirty="0" smtClean="0"/>
              <a:t> </a:t>
            </a:r>
            <a:r>
              <a:rPr lang="it-IT" sz="2000" dirty="0" err="1" smtClean="0"/>
              <a:t>analyse</a:t>
            </a:r>
            <a:r>
              <a:rPr lang="it-IT" sz="2000" dirty="0" smtClean="0"/>
              <a:t> a </a:t>
            </a:r>
            <a:r>
              <a:rPr lang="it-IT" sz="2000" dirty="0" err="1" smtClean="0"/>
              <a:t>music</a:t>
            </a:r>
            <a:r>
              <a:rPr lang="it-IT" sz="2000" dirty="0" smtClean="0"/>
              <a:t> company. A fast meeting </a:t>
            </a:r>
            <a:r>
              <a:rPr lang="it-IT" sz="2000" dirty="0" err="1" smtClean="0"/>
              <a:t>with</a:t>
            </a:r>
            <a:r>
              <a:rPr lang="it-IT" sz="2000" dirty="0" smtClean="0"/>
              <a:t> a </a:t>
            </a:r>
            <a:r>
              <a:rPr lang="it-IT" sz="2000" dirty="0" err="1" smtClean="0"/>
              <a:t>local</a:t>
            </a:r>
            <a:r>
              <a:rPr lang="it-IT" sz="2000" dirty="0" smtClean="0"/>
              <a:t> </a:t>
            </a:r>
            <a:r>
              <a:rPr lang="it-IT" sz="2000" dirty="0" err="1" smtClean="0"/>
              <a:t>inhabitant</a:t>
            </a:r>
            <a:r>
              <a:rPr lang="it-IT" sz="2000" dirty="0" smtClean="0"/>
              <a:t> and the </a:t>
            </a:r>
            <a:r>
              <a:rPr lang="it-IT" sz="2000" dirty="0" err="1" smtClean="0"/>
              <a:t>terrorist</a:t>
            </a:r>
            <a:r>
              <a:rPr lang="it-IT" sz="2000" dirty="0" smtClean="0"/>
              <a:t> </a:t>
            </a:r>
            <a:r>
              <a:rPr lang="it-IT" sz="2000" dirty="0" err="1" smtClean="0"/>
              <a:t>attack</a:t>
            </a:r>
            <a:r>
              <a:rPr lang="it-IT" sz="2000" dirty="0" smtClean="0"/>
              <a:t> </a:t>
            </a:r>
            <a:r>
              <a:rPr lang="it-IT" sz="2000" dirty="0" err="1" smtClean="0"/>
              <a:t>to</a:t>
            </a:r>
            <a:r>
              <a:rPr lang="it-IT" sz="2000" dirty="0" smtClean="0"/>
              <a:t> the Twin Towers </a:t>
            </a:r>
            <a:r>
              <a:rPr lang="it-IT" sz="2000" dirty="0" err="1" smtClean="0"/>
              <a:t>changed</a:t>
            </a:r>
            <a:r>
              <a:rPr lang="it-IT" sz="2000" dirty="0" smtClean="0"/>
              <a:t> </a:t>
            </a:r>
            <a:r>
              <a:rPr lang="it-IT" sz="2000" dirty="0" err="1" smtClean="0"/>
              <a:t>deeply</a:t>
            </a:r>
            <a:r>
              <a:rPr lang="it-IT" sz="2000" dirty="0" smtClean="0"/>
              <a:t> Changez, </a:t>
            </a:r>
            <a:r>
              <a:rPr lang="it-IT" sz="2000" dirty="0" err="1" smtClean="0"/>
              <a:t>even</a:t>
            </a:r>
            <a:r>
              <a:rPr lang="it-IT" sz="2000" dirty="0" smtClean="0"/>
              <a:t> in </a:t>
            </a:r>
            <a:r>
              <a:rPr lang="it-IT" sz="2000" dirty="0" err="1" smtClean="0"/>
              <a:t>his</a:t>
            </a:r>
            <a:r>
              <a:rPr lang="it-IT" sz="2000" dirty="0" smtClean="0"/>
              <a:t> </a:t>
            </a:r>
            <a:r>
              <a:rPr lang="it-IT" sz="2000" dirty="0" err="1" smtClean="0"/>
              <a:t>relationship</a:t>
            </a:r>
            <a:r>
              <a:rPr lang="it-IT" sz="2000" dirty="0" smtClean="0"/>
              <a:t> </a:t>
            </a:r>
            <a:r>
              <a:rPr lang="it-IT" sz="2000" dirty="0" err="1" smtClean="0"/>
              <a:t>with</a:t>
            </a:r>
            <a:r>
              <a:rPr lang="it-IT" sz="2000" dirty="0" smtClean="0"/>
              <a:t> America.</a:t>
            </a:r>
          </a:p>
          <a:p>
            <a:pPr marL="0">
              <a:spcBef>
                <a:spcPts val="0"/>
              </a:spcBef>
              <a:buNone/>
            </a:pPr>
            <a:endParaRPr lang="it-IT" sz="2000" dirty="0" smtClean="0"/>
          </a:p>
          <a:p>
            <a:pPr marL="0">
              <a:spcBef>
                <a:spcPts val="0"/>
              </a:spcBef>
            </a:pPr>
            <a:r>
              <a:rPr lang="it-IT" sz="2000" b="1" dirty="0" err="1" smtClean="0"/>
              <a:t>Function</a:t>
            </a:r>
            <a:r>
              <a:rPr lang="it-IT" sz="2000" b="1" dirty="0" smtClean="0"/>
              <a:t>:</a:t>
            </a:r>
            <a:r>
              <a:rPr lang="en-US" sz="2000" dirty="0" smtClean="0"/>
              <a:t> Development of 9/11 terrorist attack consequences on </a:t>
            </a:r>
            <a:r>
              <a:rPr lang="en-US" sz="2000" dirty="0" smtClean="0"/>
              <a:t>Changez.</a:t>
            </a:r>
            <a:endParaRPr lang="it-IT" sz="2000" b="1" dirty="0" smtClean="0"/>
          </a:p>
          <a:p>
            <a:pPr marL="0">
              <a:spcBef>
                <a:spcPts val="0"/>
              </a:spcBef>
            </a:pPr>
            <a:endParaRPr lang="it-IT" sz="2000" b="1" dirty="0" smtClean="0"/>
          </a:p>
          <a:p>
            <a:pPr marL="0">
              <a:spcBef>
                <a:spcPts val="0"/>
              </a:spcBef>
            </a:pPr>
            <a:r>
              <a:rPr lang="it-IT" sz="2000" b="1" dirty="0" err="1" smtClean="0"/>
              <a:t>Topics</a:t>
            </a:r>
            <a:r>
              <a:rPr lang="it-IT" sz="2000" b="1" dirty="0" smtClean="0"/>
              <a:t>:</a:t>
            </a:r>
          </a:p>
          <a:p>
            <a:pPr marL="365760" lvl="1">
              <a:spcBef>
                <a:spcPts val="0"/>
              </a:spcBef>
            </a:pPr>
            <a:r>
              <a:rPr lang="en-US" sz="2000" dirty="0" smtClean="0"/>
              <a:t>Different point of view on the World Trade Center </a:t>
            </a:r>
            <a:r>
              <a:rPr lang="en-US" sz="2000" i="1" dirty="0" smtClean="0"/>
              <a:t>(“New York’s World Trade Center collapsed. And then I </a:t>
            </a:r>
            <a:r>
              <a:rPr lang="en-US" sz="2000" b="1" i="1" dirty="0" smtClean="0"/>
              <a:t>smiled</a:t>
            </a:r>
            <a:r>
              <a:rPr lang="en-US" sz="2000" i="1" dirty="0" smtClean="0"/>
              <a:t>”);</a:t>
            </a:r>
          </a:p>
          <a:p>
            <a:pPr marL="365760" lvl="1">
              <a:spcBef>
                <a:spcPts val="0"/>
              </a:spcBef>
            </a:pPr>
            <a:r>
              <a:rPr lang="en-US" sz="2000" dirty="0" smtClean="0"/>
              <a:t>Different focus: symbolism of the attack </a:t>
            </a:r>
            <a:r>
              <a:rPr lang="en-US" sz="2000" i="1" dirty="0" smtClean="0"/>
              <a:t>(“my thoughts were not with the </a:t>
            </a:r>
            <a:r>
              <a:rPr lang="en-US" sz="2000" b="1" i="1" dirty="0" smtClean="0"/>
              <a:t>victims</a:t>
            </a:r>
            <a:r>
              <a:rPr lang="en-US" sz="2000" i="1" dirty="0" smtClean="0"/>
              <a:t> of the attack”);</a:t>
            </a:r>
          </a:p>
          <a:p>
            <a:pPr marL="365760" lvl="1">
              <a:spcBef>
                <a:spcPts val="0"/>
              </a:spcBef>
            </a:pPr>
            <a:r>
              <a:rPr lang="en-US" sz="2000" dirty="0" smtClean="0"/>
              <a:t>Crisis of main character's identity and extraneousness of his job.</a:t>
            </a:r>
          </a:p>
          <a:p>
            <a:pPr marL="365760" lvl="1">
              <a:spcBef>
                <a:spcPts val="0"/>
              </a:spcBef>
            </a:pPr>
            <a:endParaRPr lang="it-IT" sz="17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Chapter</a:t>
            </a:r>
            <a:r>
              <a:rPr lang="it-IT" dirty="0" smtClean="0"/>
              <a:t> 6</a:t>
            </a:r>
            <a:endParaRPr lang="it-IT" dirty="0"/>
          </a:p>
        </p:txBody>
      </p:sp>
      <p:sp>
        <p:nvSpPr>
          <p:cNvPr id="3" name="Segnaposto contenuto 2"/>
          <p:cNvSpPr>
            <a:spLocks noGrp="1"/>
          </p:cNvSpPr>
          <p:nvPr>
            <p:ph sz="quarter" idx="1"/>
          </p:nvPr>
        </p:nvSpPr>
        <p:spPr/>
        <p:txBody>
          <a:bodyPr>
            <a:normAutofit/>
          </a:bodyPr>
          <a:lstStyle/>
          <a:p>
            <a:pPr marL="0">
              <a:spcBef>
                <a:spcPts val="0"/>
              </a:spcBef>
              <a:buNone/>
            </a:pPr>
            <a:r>
              <a:rPr lang="en-US" sz="2000" dirty="0" smtClean="0"/>
              <a:t>Post 9/11 and New York in mourning, he saw Erica and she looked older, haunted by Chris' nightmare and had exacerbated her grief; she took Changez to events with her but she was distant with people. He tried to make Erica be the woman he met once, but his attempt at love making failed: she couldn’t satisfy herself and told him more about Chris</a:t>
            </a:r>
            <a:r>
              <a:rPr lang="en-US" sz="2000" dirty="0" smtClean="0"/>
              <a:t>.</a:t>
            </a:r>
          </a:p>
          <a:p>
            <a:pPr marL="0">
              <a:spcBef>
                <a:spcPts val="0"/>
              </a:spcBef>
              <a:buNone/>
            </a:pPr>
            <a:endParaRPr lang="en-US" sz="2000" dirty="0" smtClean="0"/>
          </a:p>
          <a:p>
            <a:pPr marL="0">
              <a:spcBef>
                <a:spcPts val="0"/>
              </a:spcBef>
            </a:pPr>
            <a:r>
              <a:rPr lang="en-US" sz="2000" b="1" dirty="0" smtClean="0"/>
              <a:t>Function:</a:t>
            </a:r>
            <a:r>
              <a:rPr lang="en-US" sz="2000" dirty="0" smtClean="0"/>
              <a:t> Development of 9/11 terrorist attack consequences on Changez and America-Erica.</a:t>
            </a:r>
          </a:p>
          <a:p>
            <a:pPr marL="0">
              <a:spcBef>
                <a:spcPts val="0"/>
              </a:spcBef>
            </a:pPr>
            <a:endParaRPr lang="en-US" sz="2000" dirty="0" smtClean="0"/>
          </a:p>
          <a:p>
            <a:pPr marL="0">
              <a:spcBef>
                <a:spcPts val="0"/>
              </a:spcBef>
            </a:pPr>
            <a:r>
              <a:rPr lang="en-US" sz="2000" b="1" dirty="0" smtClean="0"/>
              <a:t>Topics:</a:t>
            </a:r>
            <a:r>
              <a:rPr lang="en-US" sz="2000" dirty="0" smtClean="0"/>
              <a:t> </a:t>
            </a:r>
          </a:p>
          <a:p>
            <a:pPr marL="365760" lvl="1">
              <a:spcBef>
                <a:spcPts val="0"/>
              </a:spcBef>
            </a:pPr>
            <a:r>
              <a:rPr lang="en-US" sz="2000" dirty="0" smtClean="0"/>
              <a:t>Development of love relationship </a:t>
            </a:r>
            <a:r>
              <a:rPr lang="en-US" sz="2000" dirty="0" smtClean="0"/>
              <a:t>between two different cultures;</a:t>
            </a:r>
          </a:p>
          <a:p>
            <a:pPr marL="365760" lvl="1">
              <a:spcBef>
                <a:spcPts val="0"/>
              </a:spcBef>
            </a:pPr>
            <a:r>
              <a:rPr lang="en-US" sz="2000" dirty="0" smtClean="0"/>
              <a:t>Discussion on life and death (</a:t>
            </a:r>
            <a:r>
              <a:rPr lang="en-US" sz="2000" i="1" dirty="0" smtClean="0"/>
              <a:t>flowers</a:t>
            </a:r>
            <a:r>
              <a:rPr lang="en-US" sz="2000"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7</a:t>
            </a:r>
            <a:endParaRPr lang="it-IT" dirty="0"/>
          </a:p>
        </p:txBody>
      </p:sp>
      <p:sp>
        <p:nvSpPr>
          <p:cNvPr id="3" name="Segnaposto contenuto 2"/>
          <p:cNvSpPr>
            <a:spLocks noGrp="1"/>
          </p:cNvSpPr>
          <p:nvPr>
            <p:ph sz="quarter" idx="1"/>
          </p:nvPr>
        </p:nvSpPr>
        <p:spPr/>
        <p:txBody>
          <a:bodyPr>
            <a:normAutofit/>
          </a:bodyPr>
          <a:lstStyle/>
          <a:p>
            <a:pPr marL="0">
              <a:spcBef>
                <a:spcPts val="0"/>
              </a:spcBef>
              <a:buNone/>
            </a:pPr>
            <a:r>
              <a:rPr lang="en-US" sz="2000" dirty="0" smtClean="0"/>
              <a:t>Changez </a:t>
            </a:r>
            <a:r>
              <a:rPr lang="en-US" sz="2000" dirty="0" smtClean="0"/>
              <a:t>continued </a:t>
            </a:r>
            <a:r>
              <a:rPr lang="en-US" sz="2000" dirty="0" smtClean="0"/>
              <a:t>to focus on his job, doing a valuation in New </a:t>
            </a:r>
            <a:r>
              <a:rPr lang="en-US" sz="2000" dirty="0" smtClean="0"/>
              <a:t>Jersey. </a:t>
            </a:r>
            <a:r>
              <a:rPr lang="en-US" sz="2000" dirty="0" smtClean="0"/>
              <a:t>Jim </a:t>
            </a:r>
            <a:r>
              <a:rPr lang="en-US" sz="2000" dirty="0" smtClean="0"/>
              <a:t>encouraged </a:t>
            </a:r>
            <a:r>
              <a:rPr lang="en-US" sz="2000" dirty="0" smtClean="0"/>
              <a:t>him to ‘focus on the fundamentals’, but Changez </a:t>
            </a:r>
            <a:r>
              <a:rPr lang="en-US" sz="2000" dirty="0" smtClean="0"/>
              <a:t>was </a:t>
            </a:r>
            <a:r>
              <a:rPr lang="en-US" sz="2000" dirty="0" smtClean="0"/>
              <a:t>focusing on </a:t>
            </a:r>
            <a:r>
              <a:rPr lang="en-US" sz="2000" dirty="0" smtClean="0"/>
              <a:t>questioning </a:t>
            </a:r>
            <a:r>
              <a:rPr lang="en-US" sz="2000" dirty="0" smtClean="0"/>
              <a:t>his loyalties. He </a:t>
            </a:r>
            <a:r>
              <a:rPr lang="en-US" sz="2000" dirty="0" smtClean="0"/>
              <a:t>saw </a:t>
            </a:r>
            <a:r>
              <a:rPr lang="en-US" sz="2000" dirty="0" smtClean="0"/>
              <a:t>the bombing of Afghanistan and he felt confused for the first time.</a:t>
            </a:r>
          </a:p>
          <a:p>
            <a:pPr marL="0">
              <a:spcBef>
                <a:spcPts val="0"/>
              </a:spcBef>
              <a:buNone/>
            </a:pPr>
            <a:r>
              <a:rPr lang="en-US" sz="2000" dirty="0" smtClean="0"/>
              <a:t>The protagonist tried harder to get in contact </a:t>
            </a:r>
            <a:r>
              <a:rPr lang="en-US" sz="2000" dirty="0" smtClean="0"/>
              <a:t>with Erica, but they were </a:t>
            </a:r>
            <a:r>
              <a:rPr lang="en-US" sz="2000" dirty="0" smtClean="0"/>
              <a:t>uncomfortable </a:t>
            </a:r>
            <a:r>
              <a:rPr lang="en-US" sz="2000" dirty="0" smtClean="0"/>
              <a:t>to encounter.</a:t>
            </a:r>
          </a:p>
          <a:p>
            <a:pPr marL="0">
              <a:spcBef>
                <a:spcPts val="0"/>
              </a:spcBef>
              <a:buNone/>
            </a:pPr>
            <a:endParaRPr lang="en-US" sz="2000" dirty="0" smtClean="0"/>
          </a:p>
          <a:p>
            <a:pPr marL="0">
              <a:spcBef>
                <a:spcPts val="0"/>
              </a:spcBef>
            </a:pPr>
            <a:r>
              <a:rPr lang="en-US" sz="2000" b="1" dirty="0" smtClean="0"/>
              <a:t>Function: </a:t>
            </a:r>
            <a:r>
              <a:rPr lang="en-US" sz="2000" dirty="0" smtClean="0"/>
              <a:t>Development of 9/11 terrorist attack </a:t>
            </a:r>
            <a:r>
              <a:rPr lang="en-US" sz="2000" dirty="0" smtClean="0"/>
              <a:t>consequences </a:t>
            </a:r>
            <a:r>
              <a:rPr lang="en-US" sz="2000" dirty="0" smtClean="0"/>
              <a:t>on </a:t>
            </a:r>
            <a:r>
              <a:rPr lang="en-US" sz="2000" dirty="0" smtClean="0"/>
              <a:t>Changez.</a:t>
            </a:r>
          </a:p>
          <a:p>
            <a:pPr marL="0">
              <a:spcBef>
                <a:spcPts val="0"/>
              </a:spcBef>
            </a:pPr>
            <a:endParaRPr lang="en-US" sz="2000" b="1" dirty="0" smtClean="0"/>
          </a:p>
          <a:p>
            <a:pPr marL="0">
              <a:spcBef>
                <a:spcPts val="0"/>
              </a:spcBef>
            </a:pPr>
            <a:r>
              <a:rPr lang="en-US" sz="2000" b="1" dirty="0" smtClean="0"/>
              <a:t>Topics: </a:t>
            </a:r>
          </a:p>
          <a:p>
            <a:pPr marL="365760" lvl="1">
              <a:spcBef>
                <a:spcPts val="0"/>
              </a:spcBef>
            </a:pPr>
            <a:r>
              <a:rPr lang="en-US" sz="2000" dirty="0" smtClean="0"/>
              <a:t>Different types of fundamentalism: America </a:t>
            </a:r>
            <a:r>
              <a:rPr lang="it-IT" sz="2000" dirty="0" smtClean="0"/>
              <a:t>→ </a:t>
            </a:r>
            <a:r>
              <a:rPr lang="it-IT" sz="2000" dirty="0" err="1" smtClean="0"/>
              <a:t>economic</a:t>
            </a:r>
            <a:r>
              <a:rPr lang="it-IT" sz="2000" dirty="0" smtClean="0"/>
              <a:t> </a:t>
            </a:r>
            <a:r>
              <a:rPr lang="it-IT" sz="2000" dirty="0" err="1" smtClean="0"/>
              <a:t>fundamentalism</a:t>
            </a:r>
            <a:r>
              <a:rPr lang="it-IT" sz="2000" dirty="0" smtClean="0"/>
              <a:t> (“</a:t>
            </a:r>
            <a:r>
              <a:rPr lang="it-IT" sz="2000" i="1" dirty="0" smtClean="0"/>
              <a:t>Focus on the </a:t>
            </a:r>
            <a:r>
              <a:rPr lang="it-IT" sz="2000" i="1" dirty="0" err="1" smtClean="0"/>
              <a:t>fundamentals</a:t>
            </a:r>
            <a:r>
              <a:rPr lang="it-IT" sz="2000" dirty="0" smtClean="0"/>
              <a:t>”);</a:t>
            </a:r>
          </a:p>
          <a:p>
            <a:pPr marL="365760" lvl="1">
              <a:spcBef>
                <a:spcPts val="0"/>
              </a:spcBef>
            </a:pPr>
            <a:r>
              <a:rPr lang="en-US" sz="2000" dirty="0" smtClean="0"/>
              <a:t>Power of American economy on other societies’ (hypothesis);</a:t>
            </a:r>
          </a:p>
          <a:p>
            <a:pPr marL="365760" lvl="1">
              <a:spcBef>
                <a:spcPts val="0"/>
              </a:spcBef>
            </a:pPr>
            <a:r>
              <a:rPr lang="en-US" sz="2000" dirty="0" smtClean="0"/>
              <a:t>Topic of luxury </a:t>
            </a:r>
            <a:r>
              <a:rPr lang="en-US" sz="2000" i="1" dirty="0" smtClean="0"/>
              <a:t>(“These, sir, are </a:t>
            </a:r>
            <a:r>
              <a:rPr lang="en-US" sz="2000" b="1" i="1" dirty="0" smtClean="0"/>
              <a:t>predatory</a:t>
            </a:r>
            <a:r>
              <a:rPr lang="en-US" sz="2000" i="1" dirty="0" smtClean="0"/>
              <a:t> delicacies”)</a:t>
            </a:r>
            <a:r>
              <a:rPr lang="en-US" sz="2000" dirty="0" smtClean="0"/>
              <a:t>.</a:t>
            </a:r>
            <a:endParaRPr lang="en-US" sz="2000" i="1" dirty="0" smtClean="0"/>
          </a:p>
          <a:p>
            <a:pPr>
              <a:buNone/>
            </a:pP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283</TotalTime>
  <Words>1494</Words>
  <Application>Microsoft Office PowerPoint</Application>
  <PresentationFormat>Presentazione su schermo (4:3)</PresentationFormat>
  <Paragraphs>138</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Loggia</vt:lpstr>
      <vt:lpstr>The Reluctant Fundamentalist</vt:lpstr>
      <vt:lpstr>Title analysis</vt:lpstr>
      <vt:lpstr>Chapter 1</vt:lpstr>
      <vt:lpstr>Chapter 2</vt:lpstr>
      <vt:lpstr>Chapter 3</vt:lpstr>
      <vt:lpstr>Chapter 4</vt:lpstr>
      <vt:lpstr>Chapter 5</vt:lpstr>
      <vt:lpstr>Chapter 6</vt:lpstr>
      <vt:lpstr>Chapter 7</vt:lpstr>
      <vt:lpstr>Chapter 8</vt:lpstr>
      <vt:lpstr>Chapter 9</vt:lpstr>
      <vt:lpstr>Chapter 10</vt:lpstr>
      <vt:lpstr>Chapter 11</vt:lpstr>
      <vt:lpstr>Chapter 12</vt:lpstr>
      <vt:lpstr>Use of Language</vt:lpstr>
      <vt:lpstr>Final credits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Reluctant Fundamentalist</dc:title>
  <dc:creator>Michael</dc:creator>
  <cp:lastModifiedBy>Michael</cp:lastModifiedBy>
  <cp:revision>24</cp:revision>
  <dcterms:created xsi:type="dcterms:W3CDTF">2014-10-13T13:07:52Z</dcterms:created>
  <dcterms:modified xsi:type="dcterms:W3CDTF">2014-10-13T18:01:09Z</dcterms:modified>
</cp:coreProperties>
</file>