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5" r:id="rId6"/>
    <p:sldId id="267" r:id="rId7"/>
    <p:sldId id="260" r:id="rId8"/>
    <p:sldId id="263" r:id="rId9"/>
    <p:sldId id="261" r:id="rId10"/>
    <p:sldId id="268" r:id="rId11"/>
    <p:sldId id="262" r:id="rId12"/>
    <p:sldId id="266" r:id="rId13"/>
    <p:sldId id="264" r:id="rId1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autoAdjust="0"/>
    <p:restoredTop sz="94650" autoAdjust="0"/>
  </p:normalViewPr>
  <p:slideViewPr>
    <p:cSldViewPr snapToGrid="0" snapToObjects="1">
      <p:cViewPr varScale="1">
        <p:scale>
          <a:sx n="80" d="100"/>
          <a:sy n="80" d="100"/>
        </p:scale>
        <p:origin x="-1912" y="-112"/>
      </p:cViewPr>
      <p:guideLst>
        <p:guide orient="horz" pos="2160"/>
        <p:guide pos="2880"/>
      </p:guideLst>
    </p:cSldViewPr>
  </p:slideViewPr>
  <p:outlineViewPr>
    <p:cViewPr>
      <p:scale>
        <a:sx n="33" d="100"/>
        <a:sy n="33" d="100"/>
      </p:scale>
      <p:origin x="8" y="391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3A0FC8E-1E87-8A45-BB65-910E46D80D58}" type="datetimeFigureOut">
              <a:rPr lang="it-IT" smtClean="0"/>
              <a:t>02/03/15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BA8133-AF1B-4B40-81C0-ACD204752D83}" type="slidenum">
              <a:rPr lang="it-IT" smtClean="0"/>
              <a:t>‹n.›</a:t>
            </a:fld>
            <a:endParaRPr lang="it-IT"/>
          </a:p>
        </p:txBody>
      </p:sp>
    </p:spTree>
    <p:extLst>
      <p:ext uri="{BB962C8B-B14F-4D97-AF65-F5344CB8AC3E}">
        <p14:creationId xmlns:p14="http://schemas.microsoft.com/office/powerpoint/2010/main" val="1386584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3A0FC8E-1E87-8A45-BB65-910E46D80D58}" type="datetimeFigureOut">
              <a:rPr lang="it-IT" smtClean="0"/>
              <a:t>02/03/15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BA8133-AF1B-4B40-81C0-ACD204752D83}" type="slidenum">
              <a:rPr lang="it-IT" smtClean="0"/>
              <a:t>‹n.›</a:t>
            </a:fld>
            <a:endParaRPr lang="it-IT"/>
          </a:p>
        </p:txBody>
      </p:sp>
    </p:spTree>
    <p:extLst>
      <p:ext uri="{BB962C8B-B14F-4D97-AF65-F5344CB8AC3E}">
        <p14:creationId xmlns:p14="http://schemas.microsoft.com/office/powerpoint/2010/main" val="2849737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3A0FC8E-1E87-8A45-BB65-910E46D80D58}" type="datetimeFigureOut">
              <a:rPr lang="it-IT" smtClean="0"/>
              <a:t>02/03/15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BA8133-AF1B-4B40-81C0-ACD204752D83}" type="slidenum">
              <a:rPr lang="it-IT" smtClean="0"/>
              <a:t>‹n.›</a:t>
            </a:fld>
            <a:endParaRPr lang="it-IT"/>
          </a:p>
        </p:txBody>
      </p:sp>
    </p:spTree>
    <p:extLst>
      <p:ext uri="{BB962C8B-B14F-4D97-AF65-F5344CB8AC3E}">
        <p14:creationId xmlns:p14="http://schemas.microsoft.com/office/powerpoint/2010/main" val="330490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3A0FC8E-1E87-8A45-BB65-910E46D80D58}" type="datetimeFigureOut">
              <a:rPr lang="it-IT" smtClean="0"/>
              <a:t>02/03/15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BA8133-AF1B-4B40-81C0-ACD204752D83}" type="slidenum">
              <a:rPr lang="it-IT" smtClean="0"/>
              <a:t>‹n.›</a:t>
            </a:fld>
            <a:endParaRPr lang="it-IT"/>
          </a:p>
        </p:txBody>
      </p:sp>
    </p:spTree>
    <p:extLst>
      <p:ext uri="{BB962C8B-B14F-4D97-AF65-F5344CB8AC3E}">
        <p14:creationId xmlns:p14="http://schemas.microsoft.com/office/powerpoint/2010/main" val="406492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33A0FC8E-1E87-8A45-BB65-910E46D80D58}" type="datetimeFigureOut">
              <a:rPr lang="it-IT" smtClean="0"/>
              <a:t>02/03/15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BA8133-AF1B-4B40-81C0-ACD204752D83}" type="slidenum">
              <a:rPr lang="it-IT" smtClean="0"/>
              <a:t>‹n.›</a:t>
            </a:fld>
            <a:endParaRPr lang="it-IT"/>
          </a:p>
        </p:txBody>
      </p:sp>
    </p:spTree>
    <p:extLst>
      <p:ext uri="{BB962C8B-B14F-4D97-AF65-F5344CB8AC3E}">
        <p14:creationId xmlns:p14="http://schemas.microsoft.com/office/powerpoint/2010/main" val="391154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3A0FC8E-1E87-8A45-BB65-910E46D80D58}" type="datetimeFigureOut">
              <a:rPr lang="it-IT" smtClean="0"/>
              <a:t>02/03/15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FBA8133-AF1B-4B40-81C0-ACD204752D83}" type="slidenum">
              <a:rPr lang="it-IT" smtClean="0"/>
              <a:t>‹n.›</a:t>
            </a:fld>
            <a:endParaRPr lang="it-IT"/>
          </a:p>
        </p:txBody>
      </p:sp>
    </p:spTree>
    <p:extLst>
      <p:ext uri="{BB962C8B-B14F-4D97-AF65-F5344CB8AC3E}">
        <p14:creationId xmlns:p14="http://schemas.microsoft.com/office/powerpoint/2010/main" val="297774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3A0FC8E-1E87-8A45-BB65-910E46D80D58}" type="datetimeFigureOut">
              <a:rPr lang="it-IT" smtClean="0"/>
              <a:t>02/03/15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FBA8133-AF1B-4B40-81C0-ACD204752D83}" type="slidenum">
              <a:rPr lang="it-IT" smtClean="0"/>
              <a:t>‹n.›</a:t>
            </a:fld>
            <a:endParaRPr lang="it-IT"/>
          </a:p>
        </p:txBody>
      </p:sp>
    </p:spTree>
    <p:extLst>
      <p:ext uri="{BB962C8B-B14F-4D97-AF65-F5344CB8AC3E}">
        <p14:creationId xmlns:p14="http://schemas.microsoft.com/office/powerpoint/2010/main" val="6239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33A0FC8E-1E87-8A45-BB65-910E46D80D58}" type="datetimeFigureOut">
              <a:rPr lang="it-IT" smtClean="0"/>
              <a:t>02/03/15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FBA8133-AF1B-4B40-81C0-ACD204752D83}" type="slidenum">
              <a:rPr lang="it-IT" smtClean="0"/>
              <a:t>‹n.›</a:t>
            </a:fld>
            <a:endParaRPr lang="it-IT"/>
          </a:p>
        </p:txBody>
      </p:sp>
    </p:spTree>
    <p:extLst>
      <p:ext uri="{BB962C8B-B14F-4D97-AF65-F5344CB8AC3E}">
        <p14:creationId xmlns:p14="http://schemas.microsoft.com/office/powerpoint/2010/main" val="174080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3A0FC8E-1E87-8A45-BB65-910E46D80D58}" type="datetimeFigureOut">
              <a:rPr lang="it-IT" smtClean="0"/>
              <a:t>02/03/15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FBA8133-AF1B-4B40-81C0-ACD204752D83}" type="slidenum">
              <a:rPr lang="it-IT" smtClean="0"/>
              <a:t>‹n.›</a:t>
            </a:fld>
            <a:endParaRPr lang="it-IT"/>
          </a:p>
        </p:txBody>
      </p:sp>
    </p:spTree>
    <p:extLst>
      <p:ext uri="{BB962C8B-B14F-4D97-AF65-F5344CB8AC3E}">
        <p14:creationId xmlns:p14="http://schemas.microsoft.com/office/powerpoint/2010/main" val="87135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3A0FC8E-1E87-8A45-BB65-910E46D80D58}" type="datetimeFigureOut">
              <a:rPr lang="it-IT" smtClean="0"/>
              <a:t>02/03/15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FBA8133-AF1B-4B40-81C0-ACD204752D83}" type="slidenum">
              <a:rPr lang="it-IT" smtClean="0"/>
              <a:t>‹n.›</a:t>
            </a:fld>
            <a:endParaRPr lang="it-IT"/>
          </a:p>
        </p:txBody>
      </p:sp>
    </p:spTree>
    <p:extLst>
      <p:ext uri="{BB962C8B-B14F-4D97-AF65-F5344CB8AC3E}">
        <p14:creationId xmlns:p14="http://schemas.microsoft.com/office/powerpoint/2010/main" val="3408572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3A0FC8E-1E87-8A45-BB65-910E46D80D58}" type="datetimeFigureOut">
              <a:rPr lang="it-IT" smtClean="0"/>
              <a:t>02/03/15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FBA8133-AF1B-4B40-81C0-ACD204752D83}" type="slidenum">
              <a:rPr lang="it-IT" smtClean="0"/>
              <a:t>‹n.›</a:t>
            </a:fld>
            <a:endParaRPr lang="it-IT"/>
          </a:p>
        </p:txBody>
      </p:sp>
    </p:spTree>
    <p:extLst>
      <p:ext uri="{BB962C8B-B14F-4D97-AF65-F5344CB8AC3E}">
        <p14:creationId xmlns:p14="http://schemas.microsoft.com/office/powerpoint/2010/main" val="15283552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0FC8E-1E87-8A45-BB65-910E46D80D58}" type="datetimeFigureOut">
              <a:rPr lang="it-IT" smtClean="0"/>
              <a:t>02/03/15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A8133-AF1B-4B40-81C0-ACD204752D83}" type="slidenum">
              <a:rPr lang="it-IT" smtClean="0"/>
              <a:t>‹n.›</a:t>
            </a:fld>
            <a:endParaRPr lang="it-IT"/>
          </a:p>
        </p:txBody>
      </p:sp>
    </p:spTree>
    <p:extLst>
      <p:ext uri="{BB962C8B-B14F-4D97-AF65-F5344CB8AC3E}">
        <p14:creationId xmlns:p14="http://schemas.microsoft.com/office/powerpoint/2010/main" val="796704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en-GB" sz="3500" dirty="0" smtClean="0"/>
              <a:t>Similarities and Differences: C. Dickens’ fiction and contemporary reality</a:t>
            </a:r>
            <a:endParaRPr lang="en-GB" sz="3500" dirty="0"/>
          </a:p>
        </p:txBody>
      </p:sp>
      <p:sp>
        <p:nvSpPr>
          <p:cNvPr id="3" name="Sottotitolo 2"/>
          <p:cNvSpPr>
            <a:spLocks noGrp="1"/>
          </p:cNvSpPr>
          <p:nvPr>
            <p:ph type="subTitle" idx="1"/>
          </p:nvPr>
        </p:nvSpPr>
        <p:spPr>
          <a:xfrm>
            <a:off x="1392351" y="5125332"/>
            <a:ext cx="7298083" cy="2608968"/>
          </a:xfrm>
        </p:spPr>
        <p:txBody>
          <a:bodyPr>
            <a:normAutofit/>
          </a:bodyPr>
          <a:lstStyle/>
          <a:p>
            <a:pPr algn="r"/>
            <a:r>
              <a:rPr lang="it-IT" sz="1500" dirty="0" smtClean="0"/>
              <a:t>Nicoletta Soranzo</a:t>
            </a:r>
          </a:p>
          <a:p>
            <a:pPr algn="r"/>
            <a:r>
              <a:rPr lang="it-IT" sz="1500" dirty="0" smtClean="0"/>
              <a:t>cl.5^A</a:t>
            </a:r>
          </a:p>
          <a:p>
            <a:pPr algn="r"/>
            <a:r>
              <a:rPr lang="it-IT" sz="1500" dirty="0" smtClean="0"/>
              <a:t>A.S. 2014-2015</a:t>
            </a:r>
            <a:endParaRPr lang="it-IT" sz="1500" dirty="0"/>
          </a:p>
        </p:txBody>
      </p:sp>
    </p:spTree>
    <p:extLst>
      <p:ext uri="{BB962C8B-B14F-4D97-AF65-F5344CB8AC3E}">
        <p14:creationId xmlns:p14="http://schemas.microsoft.com/office/powerpoint/2010/main" val="29180867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1145489097"/>
              </p:ext>
            </p:extLst>
          </p:nvPr>
        </p:nvGraphicFramePr>
        <p:xfrm>
          <a:off x="457200" y="398924"/>
          <a:ext cx="8229600" cy="5582919"/>
        </p:xfrm>
        <a:graphic>
          <a:graphicData uri="http://schemas.openxmlformats.org/drawingml/2006/table">
            <a:tbl>
              <a:tblPr firstRow="1" bandRow="1">
                <a:tableStyleId>{073A0DAA-6AF3-43AB-8588-CEC1D06C72B9}</a:tableStyleId>
              </a:tblPr>
              <a:tblGrid>
                <a:gridCol w="4114800"/>
                <a:gridCol w="4114800"/>
              </a:tblGrid>
              <a:tr h="370840">
                <a:tc>
                  <a:txBody>
                    <a:bodyPr/>
                    <a:lstStyle/>
                    <a:p>
                      <a:r>
                        <a:rPr lang="en-GB" noProof="0" smtClean="0">
                          <a:solidFill>
                            <a:schemeClr val="tx1"/>
                          </a:solidFill>
                        </a:rPr>
                        <a:t>Industrial Revolution</a:t>
                      </a:r>
                      <a:endParaRPr lang="en-GB" noProof="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GB" noProof="0" smtClean="0">
                          <a:solidFill>
                            <a:schemeClr val="tx1"/>
                          </a:solidFill>
                        </a:rPr>
                        <a:t>Today</a:t>
                      </a:r>
                      <a:endParaRPr lang="en-GB" noProof="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GB" noProof="0" dirty="0" smtClean="0">
                          <a:solidFill>
                            <a:schemeClr val="tx1"/>
                          </a:solidFill>
                        </a:rPr>
                        <a:t>“Factory owners were looking</a:t>
                      </a:r>
                      <a:r>
                        <a:rPr lang="en-GB" baseline="0" noProof="0" dirty="0" smtClean="0">
                          <a:solidFill>
                            <a:schemeClr val="tx1"/>
                          </a:solidFill>
                        </a:rPr>
                        <a:t> for cheap, malleable and fast-learning work forces- and found them ready –made among the children of the urban workhouses” said Professor Humphries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kern="1200" noProof="0" smtClean="0">
                          <a:solidFill>
                            <a:schemeClr val="dk1"/>
                          </a:solidFill>
                          <a:effectLst/>
                          <a:latin typeface="+mn-lt"/>
                          <a:ea typeface="+mn-ea"/>
                          <a:cs typeface="+mn-cs"/>
                        </a:rPr>
                        <a:t>Adults justify the involvement of children in certain jobs on the grounds for their</a:t>
                      </a:r>
                    </a:p>
                    <a:p>
                      <a:pPr marL="0" marR="0" indent="0" algn="l" defTabSz="457200" rtl="0" eaLnBrk="1" fontAlgn="auto" latinLnBrk="0" hangingPunct="1">
                        <a:lnSpc>
                          <a:spcPct val="100000"/>
                        </a:lnSpc>
                        <a:spcBef>
                          <a:spcPts val="0"/>
                        </a:spcBef>
                        <a:spcAft>
                          <a:spcPts val="0"/>
                        </a:spcAft>
                        <a:buClrTx/>
                        <a:buSzTx/>
                        <a:buFontTx/>
                        <a:buNone/>
                        <a:tabLst/>
                        <a:defRPr/>
                      </a:pPr>
                      <a:r>
                        <a:rPr lang="en-GB" sz="1800" b="0" kern="1200" noProof="0" smtClean="0">
                          <a:solidFill>
                            <a:schemeClr val="dk1"/>
                          </a:solidFill>
                          <a:effectLst/>
                          <a:latin typeface="+mn-lt"/>
                          <a:ea typeface="+mn-ea"/>
                          <a:cs typeface="+mn-cs"/>
                        </a:rPr>
                        <a:t>“nimble fingers” </a:t>
                      </a:r>
                      <a:endParaRPr lang="en-GB" sz="1800" b="0" kern="1200" noProof="0" smtClean="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GB" noProof="0" dirty="0" smtClean="0"/>
                        <a:t>By</a:t>
                      </a:r>
                      <a:r>
                        <a:rPr lang="en-GB" baseline="0" noProof="0" dirty="0" smtClean="0"/>
                        <a:t> the early 19</a:t>
                      </a:r>
                      <a:r>
                        <a:rPr lang="en-GB" baseline="30000" noProof="0" dirty="0" smtClean="0"/>
                        <a:t>th</a:t>
                      </a:r>
                      <a:r>
                        <a:rPr lang="en-GB" baseline="0" noProof="0" dirty="0" smtClean="0"/>
                        <a:t> century, England had more than a million child workers (including around 350,000 seven to-10-year-olds)- accounting for 15 per cent of the total labour force.</a:t>
                      </a:r>
                      <a:endParaRPr lang="en-GB"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noProof="0" smtClean="0">
                          <a:effectLst/>
                        </a:rPr>
                        <a:t>Eight million children are believed to work in terrible circumstances : forced into bonded labour or other forms of slavery, into prostitution or pornography, or into participation in armed conflict or other illicit activities </a:t>
                      </a:r>
                      <a:endParaRPr lang="en-GB" noProof="0" smtClean="0">
                        <a:effectLst/>
                      </a:endParaRPr>
                    </a:p>
                    <a:p>
                      <a:endParaRPr lang="en-GB" noProof="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GB" sz="1800" b="0" kern="1200" noProof="0" smtClean="0">
                          <a:solidFill>
                            <a:schemeClr val="dk1"/>
                          </a:solidFill>
                          <a:latin typeface="+mn-lt"/>
                          <a:ea typeface="+mn-ea"/>
                          <a:cs typeface="+mn-cs"/>
                        </a:rPr>
                        <a:t>They did not receive any sort of formal education as education was thought to be unimportant by the people of that time.</a:t>
                      </a:r>
                    </a:p>
                    <a:p>
                      <a:pPr marL="0" marR="0" indent="0" algn="l" defTabSz="457200" rtl="0" eaLnBrk="1" fontAlgn="auto" latinLnBrk="0" hangingPunct="1">
                        <a:lnSpc>
                          <a:spcPct val="100000"/>
                        </a:lnSpc>
                        <a:spcBef>
                          <a:spcPts val="0"/>
                        </a:spcBef>
                        <a:spcAft>
                          <a:spcPts val="0"/>
                        </a:spcAft>
                        <a:buClrTx/>
                        <a:buSzTx/>
                        <a:buFontTx/>
                        <a:buNone/>
                        <a:tabLst/>
                        <a:defRPr/>
                      </a:pPr>
                      <a:r>
                        <a:rPr lang="en-GB" sz="1800" b="0" kern="1200" noProof="0" smtClean="0">
                          <a:solidFill>
                            <a:schemeClr val="dk1"/>
                          </a:solidFill>
                          <a:latin typeface="+mn-lt"/>
                          <a:ea typeface="+mn-ea"/>
                          <a:cs typeface="+mn-cs"/>
                        </a:rPr>
                        <a:t>Most children began working very young and were not allowed to leave the factory until they were 21</a:t>
                      </a:r>
                      <a:endParaRPr lang="en-GB" sz="1800" b="0" kern="1200" noProof="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kern="1200" noProof="0" dirty="0" smtClean="0">
                          <a:solidFill>
                            <a:schemeClr val="dk1"/>
                          </a:solidFill>
                          <a:effectLst/>
                          <a:latin typeface="+mn-lt"/>
                          <a:ea typeface="+mn-ea"/>
                          <a:cs typeface="+mn-cs"/>
                        </a:rPr>
                        <a:t>Children who receive little or no school education miss out on the knowledge that can create options for them later in life. </a:t>
                      </a:r>
                      <a:endParaRPr lang="en-GB" noProof="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308157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822512" y="283882"/>
            <a:ext cx="7082970" cy="3355789"/>
          </a:xfrm>
          <a:prstGeom prst="rect">
            <a:avLst/>
          </a:prstGeom>
        </p:spPr>
      </p:pic>
      <p:sp>
        <p:nvSpPr>
          <p:cNvPr id="7" name="CasellaDiTesto 6"/>
          <p:cNvSpPr txBox="1"/>
          <p:nvPr/>
        </p:nvSpPr>
        <p:spPr>
          <a:xfrm>
            <a:off x="5369858" y="3700040"/>
            <a:ext cx="2257718" cy="369332"/>
          </a:xfrm>
          <a:prstGeom prst="rect">
            <a:avLst/>
          </a:prstGeom>
          <a:noFill/>
        </p:spPr>
        <p:txBody>
          <a:bodyPr wrap="square" rtlCol="0">
            <a:spAutoFit/>
          </a:bodyPr>
          <a:lstStyle/>
          <a:p>
            <a:r>
              <a:rPr lang="en-GB" b="1" dirty="0" smtClean="0"/>
              <a:t>Child Labour today</a:t>
            </a:r>
            <a:r>
              <a:rPr lang="it-IT" b="1" dirty="0" smtClean="0"/>
              <a:t>  </a:t>
            </a:r>
          </a:p>
        </p:txBody>
      </p:sp>
      <p:pic>
        <p:nvPicPr>
          <p:cNvPr id="9" name="Immagine 8"/>
          <p:cNvPicPr>
            <a:picLocks noChangeAspect="1"/>
          </p:cNvPicPr>
          <p:nvPr/>
        </p:nvPicPr>
        <p:blipFill>
          <a:blip r:embed="rId3"/>
          <a:stretch>
            <a:fillRect/>
          </a:stretch>
        </p:blipFill>
        <p:spPr>
          <a:xfrm>
            <a:off x="537881" y="3639671"/>
            <a:ext cx="4553251" cy="3156406"/>
          </a:xfrm>
          <a:prstGeom prst="rect">
            <a:avLst/>
          </a:prstGeom>
        </p:spPr>
      </p:pic>
      <p:pic>
        <p:nvPicPr>
          <p:cNvPr id="2" name="Immagine 1"/>
          <p:cNvPicPr>
            <a:picLocks noChangeAspect="1"/>
          </p:cNvPicPr>
          <p:nvPr/>
        </p:nvPicPr>
        <p:blipFill>
          <a:blip r:embed="rId4"/>
          <a:stretch>
            <a:fillRect/>
          </a:stretch>
        </p:blipFill>
        <p:spPr>
          <a:xfrm>
            <a:off x="5369858" y="4280231"/>
            <a:ext cx="3538140" cy="2360893"/>
          </a:xfrm>
          <a:prstGeom prst="rect">
            <a:avLst/>
          </a:prstGeom>
        </p:spPr>
      </p:pic>
    </p:spTree>
    <p:extLst>
      <p:ext uri="{BB962C8B-B14F-4D97-AF65-F5344CB8AC3E}">
        <p14:creationId xmlns:p14="http://schemas.microsoft.com/office/powerpoint/2010/main" val="38134549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mtClean="0"/>
              <a:t>Poverty and corruption</a:t>
            </a:r>
            <a:endParaRPr lang="en-GB"/>
          </a:p>
        </p:txBody>
      </p:sp>
      <p:sp>
        <p:nvSpPr>
          <p:cNvPr id="3" name="Segnaposto contenuto 2"/>
          <p:cNvSpPr>
            <a:spLocks noGrp="1"/>
          </p:cNvSpPr>
          <p:nvPr>
            <p:ph idx="1"/>
          </p:nvPr>
        </p:nvSpPr>
        <p:spPr>
          <a:xfrm>
            <a:off x="457200" y="1291301"/>
            <a:ext cx="8229600" cy="4525963"/>
          </a:xfrm>
        </p:spPr>
        <p:txBody>
          <a:bodyPr>
            <a:noAutofit/>
          </a:bodyPr>
          <a:lstStyle/>
          <a:p>
            <a:r>
              <a:rPr lang="en-GB" sz="2300" dirty="0" smtClean="0"/>
              <a:t>Labouring class conditions: long hours of work under sordid conditions, and the large-scale employment of women and children for tasks which destroy body and soul.</a:t>
            </a:r>
          </a:p>
          <a:p>
            <a:r>
              <a:rPr lang="en-GB" sz="2300" dirty="0" smtClean="0"/>
              <a:t>The poor were made to wear a uniform. This meant that everyone looked the same and everyone outside knew they were poor and lived in the workhouse.</a:t>
            </a:r>
          </a:p>
          <a:p>
            <a:r>
              <a:rPr lang="en-GB" sz="2300" dirty="0" smtClean="0"/>
              <a:t>The main reason why children start work instead of attending school, or leave school before completing their primary education, is that their families are poor and cannot pay the basic costs of food and housing without their child earning something as well. </a:t>
            </a:r>
          </a:p>
          <a:p>
            <a:r>
              <a:rPr lang="en-GB" sz="2300" dirty="0" smtClean="0"/>
              <a:t>The spectre of working class poverty and misery during the industrial revolution has been and still remains an important justification for government intervention into social and economic affairs. </a:t>
            </a:r>
          </a:p>
          <a:p>
            <a:pPr marL="0" indent="0">
              <a:buNone/>
            </a:pPr>
            <a:endParaRPr lang="en-GB" sz="2300" dirty="0" smtClean="0"/>
          </a:p>
          <a:p>
            <a:endParaRPr lang="en-GB" sz="2300" dirty="0" smtClean="0"/>
          </a:p>
          <a:p>
            <a:endParaRPr lang="en-GB" sz="2300" dirty="0"/>
          </a:p>
        </p:txBody>
      </p:sp>
    </p:spTree>
    <p:extLst>
      <p:ext uri="{BB962C8B-B14F-4D97-AF65-F5344CB8AC3E}">
        <p14:creationId xmlns:p14="http://schemas.microsoft.com/office/powerpoint/2010/main" val="19675773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smtClean="0"/>
              <a:t>Conclusion</a:t>
            </a:r>
            <a:endParaRPr lang="en-GB"/>
          </a:p>
        </p:txBody>
      </p:sp>
      <p:sp>
        <p:nvSpPr>
          <p:cNvPr id="3" name="Segnaposto contenuto 2"/>
          <p:cNvSpPr>
            <a:spLocks noGrp="1"/>
          </p:cNvSpPr>
          <p:nvPr>
            <p:ph idx="1"/>
          </p:nvPr>
        </p:nvSpPr>
        <p:spPr/>
        <p:txBody>
          <a:bodyPr>
            <a:normAutofit/>
          </a:bodyPr>
          <a:lstStyle/>
          <a:p>
            <a:pPr marL="0" indent="0">
              <a:buNone/>
            </a:pPr>
            <a:r>
              <a:rPr lang="en-GB" sz="1800" i="1" dirty="0" smtClean="0"/>
              <a:t>“Fundamental technological, political, regulatory, and economic forces are radically changing the worldwide competitive environment. We have not seen such a metamorphosis of the economic landscape since the Industrial Revolution of the nineteenth century. The scope and pace of the changes over the past two decades qualify this period as a modern industrial revolution, and I predict it will take decades for these forces to be fully worked out in the worldwide economy.”  Michael C. Jensen, Harvard Business School</a:t>
            </a:r>
          </a:p>
          <a:p>
            <a:endParaRPr lang="en-GB" sz="1800" i="1" dirty="0" smtClean="0"/>
          </a:p>
          <a:p>
            <a:endParaRPr lang="en-GB" sz="1800" dirty="0" smtClean="0"/>
          </a:p>
          <a:p>
            <a:pPr marL="0" indent="0">
              <a:buNone/>
            </a:pPr>
            <a:r>
              <a:rPr lang="en-GB" sz="1800" dirty="0" smtClean="0"/>
              <a:t> Analysing the themes present in Dickens’ novel, concerning the Industrial Revolution’s society and its problems, we note that even today, after more than two centuries, we are still plagued by the same problems, almost in the same way.</a:t>
            </a:r>
          </a:p>
          <a:p>
            <a:endParaRPr lang="en-GB" sz="1800" i="1" dirty="0" smtClean="0"/>
          </a:p>
          <a:p>
            <a:pPr marL="0" indent="0">
              <a:buNone/>
            </a:pPr>
            <a:endParaRPr lang="en-GB" dirty="0"/>
          </a:p>
        </p:txBody>
      </p:sp>
    </p:spTree>
    <p:extLst>
      <p:ext uri="{BB962C8B-B14F-4D97-AF65-F5344CB8AC3E}">
        <p14:creationId xmlns:p14="http://schemas.microsoft.com/office/powerpoint/2010/main" val="25615355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smtClean="0"/>
              <a:t>Charles </a:t>
            </a:r>
            <a:r>
              <a:rPr lang="en-GB" dirty="0" smtClean="0"/>
              <a:t>Dickens and the Victorian novel</a:t>
            </a:r>
            <a:endParaRPr lang="en-GB" dirty="0"/>
          </a:p>
        </p:txBody>
      </p:sp>
      <p:sp>
        <p:nvSpPr>
          <p:cNvPr id="3" name="Segnaposto contenuto 2"/>
          <p:cNvSpPr>
            <a:spLocks noGrp="1"/>
          </p:cNvSpPr>
          <p:nvPr>
            <p:ph idx="1"/>
          </p:nvPr>
        </p:nvSpPr>
        <p:spPr/>
        <p:txBody>
          <a:bodyPr>
            <a:noAutofit/>
          </a:bodyPr>
          <a:lstStyle/>
          <a:p>
            <a:r>
              <a:rPr lang="en-GB" sz="2200" dirty="0" smtClean="0"/>
              <a:t>Charles Dickens was born in Portsmouth in 1812</a:t>
            </a:r>
          </a:p>
          <a:p>
            <a:r>
              <a:rPr lang="en-GB" sz="2200" dirty="0" smtClean="0"/>
              <a:t>He is one of the most important novelist of the Victorian Age (1837-1901), also according to the </a:t>
            </a:r>
            <a:r>
              <a:rPr lang="en-GB" sz="2200" dirty="0"/>
              <a:t>theme of his novels. </a:t>
            </a:r>
            <a:endParaRPr lang="en-GB" sz="2200" dirty="0" smtClean="0"/>
          </a:p>
          <a:p>
            <a:r>
              <a:rPr lang="en-GB" sz="2200" dirty="0" smtClean="0"/>
              <a:t>The Victorian novel deals with the social reality and its problems </a:t>
            </a:r>
          </a:p>
          <a:p>
            <a:pPr lvl="1"/>
            <a:r>
              <a:rPr lang="en-GB" sz="2200" dirty="0"/>
              <a:t>Industrialization</a:t>
            </a:r>
          </a:p>
          <a:p>
            <a:pPr lvl="1"/>
            <a:r>
              <a:rPr lang="en-GB" sz="2200" dirty="0"/>
              <a:t>The mechanization of human beings</a:t>
            </a:r>
          </a:p>
          <a:p>
            <a:pPr lvl="1"/>
            <a:r>
              <a:rPr lang="en-GB" sz="2200" dirty="0"/>
              <a:t>Children exploitation</a:t>
            </a:r>
          </a:p>
          <a:p>
            <a:pPr lvl="1"/>
            <a:r>
              <a:rPr lang="en-GB" sz="2200" dirty="0"/>
              <a:t>Children education</a:t>
            </a:r>
          </a:p>
          <a:p>
            <a:pPr lvl="1"/>
            <a:r>
              <a:rPr lang="en-GB" sz="2200" dirty="0"/>
              <a:t>Poverty</a:t>
            </a:r>
          </a:p>
          <a:p>
            <a:pPr lvl="1"/>
            <a:r>
              <a:rPr lang="en-GB" sz="2200" dirty="0"/>
              <a:t>Corruption and </a:t>
            </a:r>
            <a:r>
              <a:rPr lang="en-GB" sz="2200" dirty="0" smtClean="0"/>
              <a:t>inadequacy</a:t>
            </a:r>
            <a:endParaRPr lang="en-GB" sz="2200" dirty="0" smtClean="0"/>
          </a:p>
          <a:p>
            <a:r>
              <a:rPr lang="en-GB" sz="2200" dirty="0" smtClean="0"/>
              <a:t>The setting was the city: the main symbol of industrial civilization but also the expression of anonymous lives and lost identities </a:t>
            </a:r>
          </a:p>
          <a:p>
            <a:pPr lvl="1"/>
            <a:r>
              <a:rPr lang="it-IT" sz="1800" dirty="0" err="1"/>
              <a:t>Coketown</a:t>
            </a:r>
            <a:r>
              <a:rPr lang="it-IT" sz="1800" dirty="0"/>
              <a:t>, the city of </a:t>
            </a:r>
            <a:r>
              <a:rPr lang="it-IT" sz="1800" dirty="0" err="1"/>
              <a:t>Fact</a:t>
            </a:r>
            <a:r>
              <a:rPr lang="it-IT" sz="1800" dirty="0"/>
              <a:t>, </a:t>
            </a:r>
            <a:r>
              <a:rPr lang="it-IT" sz="1800" dirty="0" err="1"/>
              <a:t>foreshadows</a:t>
            </a:r>
            <a:r>
              <a:rPr lang="it-IT" sz="1800" dirty="0"/>
              <a:t> the </a:t>
            </a:r>
            <a:r>
              <a:rPr lang="it-IT" sz="1800" dirty="0" err="1"/>
              <a:t>emergence</a:t>
            </a:r>
            <a:r>
              <a:rPr lang="it-IT" sz="1800" dirty="0"/>
              <a:t> of a </a:t>
            </a:r>
            <a:r>
              <a:rPr lang="it-IT" sz="1800" dirty="0" err="1"/>
              <a:t>monstrous</a:t>
            </a:r>
            <a:r>
              <a:rPr lang="it-IT" sz="1800" dirty="0"/>
              <a:t> mass </a:t>
            </a:r>
            <a:r>
              <a:rPr lang="it-IT" sz="1800" dirty="0" err="1"/>
              <a:t>urban</a:t>
            </a:r>
            <a:r>
              <a:rPr lang="it-IT" sz="1800" dirty="0"/>
              <a:t> society </a:t>
            </a:r>
            <a:r>
              <a:rPr lang="it-IT" sz="1800" dirty="0" err="1"/>
              <a:t>based</a:t>
            </a:r>
            <a:r>
              <a:rPr lang="it-IT" sz="1800" dirty="0"/>
              <a:t> on </a:t>
            </a:r>
            <a:r>
              <a:rPr lang="it-IT" sz="1800" dirty="0" err="1"/>
              <a:t>rationalism</a:t>
            </a:r>
            <a:r>
              <a:rPr lang="it-IT" sz="1800" dirty="0"/>
              <a:t>, </a:t>
            </a:r>
            <a:r>
              <a:rPr lang="it-IT" sz="1800" dirty="0" err="1"/>
              <a:t>anonymity</a:t>
            </a:r>
            <a:r>
              <a:rPr lang="it-IT" sz="1800" dirty="0"/>
              <a:t>, </a:t>
            </a:r>
            <a:r>
              <a:rPr lang="it-IT" sz="1800" dirty="0" err="1"/>
              <a:t>dehumanisation</a:t>
            </a:r>
            <a:endParaRPr lang="en-GB" sz="1800" dirty="0" smtClean="0"/>
          </a:p>
        </p:txBody>
      </p:sp>
    </p:spTree>
    <p:extLst>
      <p:ext uri="{BB962C8B-B14F-4D97-AF65-F5344CB8AC3E}">
        <p14:creationId xmlns:p14="http://schemas.microsoft.com/office/powerpoint/2010/main" val="4635013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smtClean="0"/>
              <a:t>Social reality and its problems</a:t>
            </a:r>
            <a:br>
              <a:rPr lang="en-GB" dirty="0" smtClean="0"/>
            </a:br>
            <a:endParaRPr lang="it-IT" dirty="0"/>
          </a:p>
        </p:txBody>
      </p:sp>
      <p:sp>
        <p:nvSpPr>
          <p:cNvPr id="3" name="Segnaposto contenuto 2"/>
          <p:cNvSpPr>
            <a:spLocks noGrp="1"/>
          </p:cNvSpPr>
          <p:nvPr>
            <p:ph idx="1"/>
          </p:nvPr>
        </p:nvSpPr>
        <p:spPr/>
        <p:txBody>
          <a:bodyPr>
            <a:normAutofit fontScale="92500" lnSpcReduction="10000"/>
          </a:bodyPr>
          <a:lstStyle/>
          <a:p>
            <a:r>
              <a:rPr lang="en-GB" dirty="0" smtClean="0"/>
              <a:t>Charles Dickens writes is novel like a photograph of social </a:t>
            </a:r>
            <a:r>
              <a:rPr lang="en-GB" dirty="0" smtClean="0"/>
              <a:t>reality. He describes </a:t>
            </a:r>
            <a:r>
              <a:rPr lang="en-GB" dirty="0" smtClean="0"/>
              <a:t>the </a:t>
            </a:r>
            <a:r>
              <a:rPr lang="en-GB" dirty="0" smtClean="0"/>
              <a:t>problems </a:t>
            </a:r>
            <a:r>
              <a:rPr lang="en-GB" dirty="0" smtClean="0"/>
              <a:t>of relationship between different classes, the problems that arose from exploitation of </a:t>
            </a:r>
            <a:r>
              <a:rPr lang="en-GB" dirty="0" smtClean="0"/>
              <a:t>labour, corruption </a:t>
            </a:r>
            <a:r>
              <a:rPr lang="en-GB" dirty="0" smtClean="0"/>
              <a:t>and inadequacy in the social services.</a:t>
            </a:r>
          </a:p>
          <a:p>
            <a:r>
              <a:rPr lang="en-GB" dirty="0" smtClean="0"/>
              <a:t>Even </a:t>
            </a:r>
            <a:r>
              <a:rPr lang="en-GB" dirty="0"/>
              <a:t>today, writing is used to denounce the problems of </a:t>
            </a:r>
            <a:r>
              <a:rPr lang="en-GB" dirty="0" smtClean="0"/>
              <a:t>society. And according to literature and mass media, </a:t>
            </a:r>
            <a:r>
              <a:rPr lang="en-GB" dirty="0" smtClean="0"/>
              <a:t>we are going to compare Industrial </a:t>
            </a:r>
            <a:r>
              <a:rPr lang="en-GB" dirty="0" smtClean="0"/>
              <a:t>Revolution’s problems with today’s one to search if there are similarities or difference.</a:t>
            </a:r>
            <a:endParaRPr lang="en-GB" dirty="0"/>
          </a:p>
        </p:txBody>
      </p:sp>
    </p:spTree>
    <p:extLst>
      <p:ext uri="{BB962C8B-B14F-4D97-AF65-F5344CB8AC3E}">
        <p14:creationId xmlns:p14="http://schemas.microsoft.com/office/powerpoint/2010/main" val="22796755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101" y="851397"/>
            <a:ext cx="8229600" cy="1143000"/>
          </a:xfrm>
        </p:spPr>
        <p:txBody>
          <a:bodyPr>
            <a:normAutofit fontScale="90000"/>
          </a:bodyPr>
          <a:lstStyle/>
          <a:p>
            <a:r>
              <a:rPr lang="en-GB" dirty="0" smtClean="0"/>
              <a:t>Industrialization</a:t>
            </a:r>
            <a:br>
              <a:rPr lang="en-GB" dirty="0" smtClean="0"/>
            </a:br>
            <a:endParaRPr lang="it-IT" dirty="0"/>
          </a:p>
        </p:txBody>
      </p:sp>
      <p:pic>
        <p:nvPicPr>
          <p:cNvPr id="4" name="Immagine 3"/>
          <p:cNvPicPr>
            <a:picLocks noChangeAspect="1"/>
          </p:cNvPicPr>
          <p:nvPr/>
        </p:nvPicPr>
        <p:blipFill>
          <a:blip r:embed="rId2"/>
          <a:stretch>
            <a:fillRect/>
          </a:stretch>
        </p:blipFill>
        <p:spPr>
          <a:xfrm>
            <a:off x="6175375" y="851397"/>
            <a:ext cx="2807820" cy="2012271"/>
          </a:xfrm>
          <a:prstGeom prst="rect">
            <a:avLst/>
          </a:prstGeom>
        </p:spPr>
      </p:pic>
      <p:pic>
        <p:nvPicPr>
          <p:cNvPr id="5" name="Immagine 4"/>
          <p:cNvPicPr>
            <a:picLocks noChangeAspect="1"/>
          </p:cNvPicPr>
          <p:nvPr/>
        </p:nvPicPr>
        <p:blipFill>
          <a:blip r:embed="rId3"/>
          <a:stretch>
            <a:fillRect/>
          </a:stretch>
        </p:blipFill>
        <p:spPr>
          <a:xfrm>
            <a:off x="6200622" y="3607794"/>
            <a:ext cx="2782573" cy="1805581"/>
          </a:xfrm>
          <a:prstGeom prst="rect">
            <a:avLst/>
          </a:prstGeom>
        </p:spPr>
      </p:pic>
      <p:sp>
        <p:nvSpPr>
          <p:cNvPr id="3" name="Segnaposto contenuto 2"/>
          <p:cNvSpPr>
            <a:spLocks noGrp="1"/>
          </p:cNvSpPr>
          <p:nvPr>
            <p:ph idx="1"/>
          </p:nvPr>
        </p:nvSpPr>
        <p:spPr>
          <a:xfrm>
            <a:off x="317500" y="1508125"/>
            <a:ext cx="5883122" cy="5030110"/>
          </a:xfrm>
        </p:spPr>
        <p:txBody>
          <a:bodyPr>
            <a:normAutofit fontScale="92500" lnSpcReduction="10000"/>
          </a:bodyPr>
          <a:lstStyle/>
          <a:p>
            <a:endParaRPr lang="en-GB" sz="2400" dirty="0" smtClean="0"/>
          </a:p>
          <a:p>
            <a:r>
              <a:rPr lang="en-GB" sz="2400" dirty="0" smtClean="0"/>
              <a:t>It is a period of social and economic change </a:t>
            </a:r>
          </a:p>
          <a:p>
            <a:r>
              <a:rPr lang="en-GB" sz="2400" dirty="0" smtClean="0"/>
              <a:t>It transforms the world from an agrarian society into an industrial one</a:t>
            </a:r>
          </a:p>
          <a:p>
            <a:r>
              <a:rPr lang="en-GB" sz="2400" dirty="0" smtClean="0"/>
              <a:t>It introduces a form of philosophical change where people obtain a different attitude towards their perception of nature, and  a sociological process of ubiquitous rationalisation</a:t>
            </a:r>
          </a:p>
          <a:p>
            <a:r>
              <a:rPr lang="en-GB" sz="2400" dirty="0" smtClean="0"/>
              <a:t>Markets for consumer goods and services tend to expand and provide a further stimulus to industrial investment and economic growth.	</a:t>
            </a:r>
          </a:p>
          <a:p>
            <a:r>
              <a:rPr lang="en-GB" sz="2400" dirty="0" smtClean="0">
                <a:solidFill>
                  <a:srgbClr val="000000"/>
                </a:solidFill>
              </a:rPr>
              <a:t>The first industrialization: the Industrial Revolution (XIX century) helped to shape the modern world</a:t>
            </a:r>
          </a:p>
        </p:txBody>
      </p:sp>
    </p:spTree>
    <p:extLst>
      <p:ext uri="{BB962C8B-B14F-4D97-AF65-F5344CB8AC3E}">
        <p14:creationId xmlns:p14="http://schemas.microsoft.com/office/powerpoint/2010/main" val="28965856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531066977"/>
              </p:ext>
            </p:extLst>
          </p:nvPr>
        </p:nvGraphicFramePr>
        <p:xfrm>
          <a:off x="457200" y="352824"/>
          <a:ext cx="8229600" cy="5906552"/>
        </p:xfrm>
        <a:graphic>
          <a:graphicData uri="http://schemas.openxmlformats.org/drawingml/2006/table">
            <a:tbl>
              <a:tblPr firstRow="1" bandRow="1">
                <a:tableStyleId>{E8034E78-7F5D-4C2E-B375-FC64B27BC917}</a:tableStyleId>
              </a:tblPr>
              <a:tblGrid>
                <a:gridCol w="4114800"/>
                <a:gridCol w="4114800"/>
              </a:tblGrid>
              <a:tr h="511593">
                <a:tc>
                  <a:txBody>
                    <a:bodyPr/>
                    <a:lstStyle/>
                    <a:p>
                      <a:r>
                        <a:rPr lang="en-GB" noProof="0" smtClean="0">
                          <a:solidFill>
                            <a:srgbClr val="000000"/>
                          </a:solidFill>
                        </a:rPr>
                        <a:t>Industrial</a:t>
                      </a:r>
                      <a:r>
                        <a:rPr lang="en-GB" baseline="0" noProof="0" smtClean="0">
                          <a:solidFill>
                            <a:srgbClr val="000000"/>
                          </a:solidFill>
                        </a:rPr>
                        <a:t> Revolution</a:t>
                      </a:r>
                      <a:endParaRPr lang="en-GB" noProof="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GB" noProof="0" smtClean="0">
                          <a:solidFill>
                            <a:srgbClr val="000000"/>
                          </a:solidFill>
                        </a:rPr>
                        <a:t>Today</a:t>
                      </a:r>
                      <a:endParaRPr lang="en-GB" noProof="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r>
                        <a:rPr lang="en-GB" sz="1800" kern="1200" noProof="0" smtClean="0">
                          <a:solidFill>
                            <a:srgbClr val="000000"/>
                          </a:solidFill>
                          <a:latin typeface="+mn-lt"/>
                          <a:ea typeface="+mn-ea"/>
                          <a:cs typeface="+mn-cs"/>
                        </a:rPr>
                        <a:t>During the Industrial Revolution, many industries experienced mechanisation</a:t>
                      </a:r>
                      <a:endParaRPr lang="en-GB" noProof="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GB" sz="1800" kern="1200" noProof="0" smtClean="0">
                          <a:solidFill>
                            <a:srgbClr val="000000"/>
                          </a:solidFill>
                          <a:latin typeface="+mn-lt"/>
                          <a:ea typeface="+mn-ea"/>
                          <a:cs typeface="+mn-cs"/>
                        </a:rPr>
                        <a:t>The mechanisation of industries allowed goods to be mass produced.</a:t>
                      </a:r>
                      <a:endParaRPr lang="en-GB" noProof="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kern="1200" noProof="0" smtClean="0">
                          <a:solidFill>
                            <a:srgbClr val="000000"/>
                          </a:solidFill>
                          <a:effectLst/>
                          <a:latin typeface="+mn-lt"/>
                          <a:ea typeface="+mn-ea"/>
                          <a:cs typeface="+mn-cs"/>
                        </a:rPr>
                        <a:t>It was the age of progress, stability, great social reforms </a:t>
                      </a:r>
                      <a:endParaRPr lang="en-GB" b="0" noProof="0" smtClean="0">
                        <a:solidFill>
                          <a:srgbClr val="000000"/>
                        </a:solidFill>
                      </a:endParaRPr>
                    </a:p>
                    <a:p>
                      <a:endParaRPr lang="en-GB" b="0" noProof="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GB" sz="1800" b="0" kern="1200" noProof="0" smtClean="0">
                          <a:solidFill>
                            <a:srgbClr val="000000"/>
                          </a:solidFill>
                          <a:latin typeface="+mn-lt"/>
                          <a:ea typeface="+mn-ea"/>
                          <a:cs typeface="+mn-cs"/>
                        </a:rPr>
                        <a:t>The standard of living for workers gradually improved.</a:t>
                      </a:r>
                      <a:r>
                        <a:rPr lang="en-GB" sz="1800" b="0" kern="1200" noProof="0" smtClean="0">
                          <a:solidFill>
                            <a:srgbClr val="000000"/>
                          </a:solidFill>
                          <a:latin typeface="+mn-lt"/>
                          <a:ea typeface="+mn-ea"/>
                          <a:cs typeface="+mn-cs"/>
                          <a:sym typeface="Wingdings"/>
                        </a:rPr>
                        <a:t></a:t>
                      </a:r>
                      <a:endParaRPr lang="en-GB" sz="1800" b="0" kern="1200" noProof="0" smtClean="0">
                        <a:solidFill>
                          <a:srgbClr val="000000"/>
                        </a:solidFill>
                        <a:latin typeface="+mn-lt"/>
                        <a:ea typeface="+mn-ea"/>
                        <a:cs typeface="+mn-cs"/>
                      </a:endParaRPr>
                    </a:p>
                    <a:p>
                      <a:r>
                        <a:rPr lang="en-GB" sz="1800" b="0" kern="1200" noProof="0" smtClean="0">
                          <a:solidFill>
                            <a:srgbClr val="000000"/>
                          </a:solidFill>
                          <a:latin typeface="+mn-lt"/>
                          <a:ea typeface="+mn-ea"/>
                          <a:cs typeface="+mn-cs"/>
                        </a:rPr>
                        <a:t>the quality of products are very high, and the production of goods is very efficient</a:t>
                      </a:r>
                      <a:endParaRPr lang="en-GB" sz="1800" b="0" kern="1200" noProof="0" smtClean="0">
                        <a:solidFill>
                          <a:srgbClr val="000000"/>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noProof="0" smtClean="0">
                          <a:solidFill>
                            <a:srgbClr val="000000"/>
                          </a:solidFill>
                          <a:effectLst/>
                          <a:latin typeface="+mn-lt"/>
                          <a:ea typeface="+mn-ea"/>
                          <a:cs typeface="+mn-cs"/>
                        </a:rPr>
                        <a:t>The civilisation aspiration assumed that British civilisation was innately superior to those it was subjagating </a:t>
                      </a:r>
                      <a:r>
                        <a:rPr lang="en-GB" sz="1800" kern="1200" noProof="0" smtClean="0">
                          <a:solidFill>
                            <a:srgbClr val="000000"/>
                          </a:solidFill>
                          <a:effectLst/>
                          <a:latin typeface="+mn-lt"/>
                          <a:ea typeface="+mn-ea"/>
                          <a:cs typeface="+mn-cs"/>
                          <a:sym typeface="Wingdings"/>
                        </a:rPr>
                        <a:t> Imperialism</a:t>
                      </a:r>
                      <a:endParaRPr lang="en-GB" noProof="0" smtClean="0">
                        <a:solidFill>
                          <a:srgbClr val="000000"/>
                        </a:solidFill>
                      </a:endParaRPr>
                    </a:p>
                    <a:p>
                      <a:endParaRPr lang="en-GB" noProof="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GB" sz="1800" kern="1200" noProof="0" smtClean="0">
                          <a:solidFill>
                            <a:srgbClr val="000000"/>
                          </a:solidFill>
                          <a:latin typeface="+mn-lt"/>
                          <a:ea typeface="+mn-ea"/>
                          <a:cs typeface="+mn-cs"/>
                        </a:rPr>
                        <a:t>Industrialism has determined the economic structure of many countries around the world.</a:t>
                      </a:r>
                      <a:endParaRPr lang="en-GB" noProof="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6670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noProof="0" smtClean="0">
                          <a:solidFill>
                            <a:srgbClr val="000000"/>
                          </a:solidFill>
                          <a:effectLst/>
                          <a:latin typeface="+mn-lt"/>
                          <a:ea typeface="+mn-ea"/>
                          <a:cs typeface="+mn-cs"/>
                        </a:rPr>
                        <a:t>Technology gap that non-European nations would find difficult to compete with. It was also characterized by poverty, injustice and social unrest. </a:t>
                      </a:r>
                      <a:endParaRPr lang="en-GB" noProof="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noProof="0" smtClean="0">
                          <a:solidFill>
                            <a:srgbClr val="000000"/>
                          </a:solidFill>
                          <a:effectLst/>
                          <a:latin typeface="+mn-lt"/>
                          <a:ea typeface="+mn-ea"/>
                          <a:cs typeface="+mn-cs"/>
                        </a:rPr>
                        <a:t> </a:t>
                      </a:r>
                    </a:p>
                    <a:p>
                      <a:endParaRPr lang="en-GB" noProof="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GB" sz="1800" kern="1200" noProof="0" smtClean="0">
                          <a:solidFill>
                            <a:srgbClr val="000000"/>
                          </a:solidFill>
                          <a:latin typeface="+mn-lt"/>
                          <a:ea typeface="+mn-ea"/>
                          <a:cs typeface="+mn-cs"/>
                        </a:rPr>
                        <a:t>Unemployment and a widening gap between rich and poor</a:t>
                      </a:r>
                      <a:endParaRPr lang="en-GB" noProof="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r>
                        <a:rPr lang="en-GB" noProof="0" smtClean="0">
                          <a:solidFill>
                            <a:srgbClr val="000000"/>
                          </a:solidFill>
                        </a:rPr>
                        <a:t> Mass-produced goods that would flood the markets around the world</a:t>
                      </a:r>
                      <a:endParaRPr lang="en-GB" noProof="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GB" sz="1800" kern="1200" noProof="0" dirty="0" smtClean="0">
                          <a:solidFill>
                            <a:srgbClr val="000000"/>
                          </a:solidFill>
                          <a:latin typeface="+mn-lt"/>
                          <a:ea typeface="+mn-ea"/>
                          <a:cs typeface="+mn-cs"/>
                        </a:rPr>
                        <a:t>Many industrial countries have adopted capitalism.</a:t>
                      </a:r>
                      <a:endParaRPr lang="en-GB" noProof="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6467191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891144294"/>
              </p:ext>
            </p:extLst>
          </p:nvPr>
        </p:nvGraphicFramePr>
        <p:xfrm>
          <a:off x="457200" y="321267"/>
          <a:ext cx="8229600" cy="4577079"/>
        </p:xfrm>
        <a:graphic>
          <a:graphicData uri="http://schemas.openxmlformats.org/drawingml/2006/table">
            <a:tbl>
              <a:tblPr firstRow="1" bandRow="1">
                <a:tableStyleId>{073A0DAA-6AF3-43AB-8588-CEC1D06C72B9}</a:tableStyleId>
              </a:tblPr>
              <a:tblGrid>
                <a:gridCol w="4114800"/>
                <a:gridCol w="4114800"/>
              </a:tblGrid>
              <a:tr h="370840">
                <a:tc>
                  <a:txBody>
                    <a:bodyPr/>
                    <a:lstStyle/>
                    <a:p>
                      <a:r>
                        <a:rPr lang="en-GB" noProof="0" smtClean="0">
                          <a:solidFill>
                            <a:srgbClr val="000000"/>
                          </a:solidFill>
                        </a:rPr>
                        <a:t>Industrial</a:t>
                      </a:r>
                      <a:r>
                        <a:rPr lang="en-GB" baseline="0" noProof="0" smtClean="0">
                          <a:solidFill>
                            <a:srgbClr val="000000"/>
                          </a:solidFill>
                        </a:rPr>
                        <a:t> Revolution</a:t>
                      </a:r>
                      <a:endParaRPr lang="en-GB" noProof="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GB" noProof="0" smtClean="0">
                          <a:solidFill>
                            <a:srgbClr val="000000"/>
                          </a:solidFill>
                        </a:rPr>
                        <a:t>Today</a:t>
                      </a:r>
                      <a:endParaRPr lang="en-GB" noProof="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noProof="0" smtClean="0">
                          <a:solidFill>
                            <a:srgbClr val="000000"/>
                          </a:solidFill>
                          <a:latin typeface="+mn-lt"/>
                          <a:ea typeface="+mn-ea"/>
                          <a:cs typeface="+mn-cs"/>
                        </a:rPr>
                        <a:t>In Britain, factories were responsible for raising pollution levels</a:t>
                      </a:r>
                      <a:endParaRPr lang="en-GB" noProof="0" smtClean="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GB" sz="1800" kern="1200" noProof="0" smtClean="0">
                          <a:solidFill>
                            <a:srgbClr val="000000"/>
                          </a:solidFill>
                          <a:latin typeface="+mn-lt"/>
                          <a:ea typeface="+mn-ea"/>
                          <a:cs typeface="+mn-cs"/>
                        </a:rPr>
                        <a:t>Other damage is caused by soil erosion and land degradation from land clearing</a:t>
                      </a:r>
                      <a:endParaRPr lang="en-GB" noProof="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r>
                        <a:rPr lang="en-GB" sz="1800" kern="1200" noProof="0" smtClean="0">
                          <a:solidFill>
                            <a:srgbClr val="000000"/>
                          </a:solidFill>
                          <a:latin typeface="+mn-lt"/>
                          <a:ea typeface="+mn-ea"/>
                          <a:cs typeface="+mn-cs"/>
                        </a:rPr>
                        <a:t>Industrialism has altered social structure</a:t>
                      </a:r>
                      <a:endParaRPr lang="en-GB" noProof="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GB" sz="1800" kern="1200" noProof="0" smtClean="0">
                          <a:solidFill>
                            <a:srgbClr val="000000"/>
                          </a:solidFill>
                          <a:latin typeface="+mn-lt"/>
                          <a:ea typeface="+mn-ea"/>
                          <a:cs typeface="+mn-cs"/>
                        </a:rPr>
                        <a:t>Modern societies are 'mass' societies, comprising cities populated by millions of people</a:t>
                      </a:r>
                      <a:endParaRPr lang="en-GB" noProof="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noProof="0" smtClean="0">
                          <a:solidFill>
                            <a:schemeClr val="dk1"/>
                          </a:solidFill>
                          <a:effectLst/>
                          <a:latin typeface="+mn-lt"/>
                          <a:ea typeface="+mn-ea"/>
                          <a:cs typeface="+mn-cs"/>
                        </a:rPr>
                        <a:t>The world of the workhouses founded upon the idea that poverty was a consequence of laziness. </a:t>
                      </a:r>
                    </a:p>
                    <a:p>
                      <a:endParaRPr lang="en-GB" noProof="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GB" sz="1800" kern="1200" noProof="0" smtClean="0">
                          <a:solidFill>
                            <a:srgbClr val="000000"/>
                          </a:solidFill>
                          <a:latin typeface="+mn-lt"/>
                          <a:ea typeface="+mn-ea"/>
                          <a:cs typeface="+mn-cs"/>
                        </a:rPr>
                        <a:t>Unemployment and poverty are major factors for many industrial countries.</a:t>
                      </a:r>
                      <a:endParaRPr lang="en-GB" noProof="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noProof="0" smtClean="0">
                          <a:solidFill>
                            <a:schemeClr val="dk1"/>
                          </a:solidFill>
                          <a:effectLst/>
                          <a:latin typeface="+mn-lt"/>
                          <a:ea typeface="+mn-ea"/>
                          <a:cs typeface="+mn-cs"/>
                        </a:rPr>
                        <a:t>The idea was that, through working, the poor would learn good habits, growing less lazy and perhaps learning to fend for themselves </a:t>
                      </a:r>
                      <a:endParaRPr lang="en-GB" noProof="0" smtClean="0">
                        <a:effectLst/>
                      </a:endParaRPr>
                    </a:p>
                    <a:p>
                      <a:endParaRPr lang="en-GB" noProof="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GB" sz="1800" kern="1200" noProof="0" dirty="0" smtClean="0">
                          <a:solidFill>
                            <a:schemeClr val="dk1"/>
                          </a:solidFill>
                          <a:latin typeface="+mn-lt"/>
                          <a:ea typeface="+mn-ea"/>
                          <a:cs typeface="+mn-cs"/>
                        </a:rPr>
                        <a:t>There are large groups of homeless and unemployed people in many industrial countries.</a:t>
                      </a:r>
                      <a:endParaRPr lang="en-GB"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pic>
        <p:nvPicPr>
          <p:cNvPr id="2" name="Immagine 1"/>
          <p:cNvPicPr>
            <a:picLocks noChangeAspect="1"/>
          </p:cNvPicPr>
          <p:nvPr/>
        </p:nvPicPr>
        <p:blipFill>
          <a:blip r:embed="rId2"/>
          <a:stretch>
            <a:fillRect/>
          </a:stretch>
        </p:blipFill>
        <p:spPr>
          <a:xfrm>
            <a:off x="2714625" y="4930442"/>
            <a:ext cx="3778250" cy="1927558"/>
          </a:xfrm>
          <a:prstGeom prst="rect">
            <a:avLst/>
          </a:prstGeom>
        </p:spPr>
      </p:pic>
    </p:spTree>
    <p:extLst>
      <p:ext uri="{BB962C8B-B14F-4D97-AF65-F5344CB8AC3E}">
        <p14:creationId xmlns:p14="http://schemas.microsoft.com/office/powerpoint/2010/main" val="6785226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smtClean="0"/>
              <a:t>The mechanization of human beings</a:t>
            </a:r>
            <a:br>
              <a:rPr lang="en-GB" dirty="0" smtClean="0"/>
            </a:br>
            <a:endParaRPr lang="it-IT" dirty="0"/>
          </a:p>
        </p:txBody>
      </p:sp>
      <p:sp>
        <p:nvSpPr>
          <p:cNvPr id="3" name="Segnaposto contenuto 2"/>
          <p:cNvSpPr>
            <a:spLocks noGrp="1"/>
          </p:cNvSpPr>
          <p:nvPr>
            <p:ph idx="1"/>
          </p:nvPr>
        </p:nvSpPr>
        <p:spPr>
          <a:xfrm>
            <a:off x="457200" y="1600200"/>
            <a:ext cx="8229600" cy="4835208"/>
          </a:xfrm>
        </p:spPr>
        <p:txBody>
          <a:bodyPr>
            <a:normAutofit fontScale="77500" lnSpcReduction="20000"/>
          </a:bodyPr>
          <a:lstStyle/>
          <a:p>
            <a:r>
              <a:rPr lang="en-GB" sz="3400" dirty="0" smtClean="0"/>
              <a:t>The society, during nineteenth century wanted to turn human beings into machines by thwarting the development of their emotions and imaginations. (their nature can be measured, quantified, and governed)</a:t>
            </a:r>
          </a:p>
          <a:p>
            <a:pPr marL="0" indent="0">
              <a:buNone/>
            </a:pPr>
            <a:r>
              <a:rPr lang="en-GB" sz="2500" dirty="0" smtClean="0"/>
              <a:t>“</a:t>
            </a:r>
            <a:r>
              <a:rPr lang="en-GB" sz="2500" i="1" dirty="0" smtClean="0"/>
              <a:t>A man of facts and calculations. A man who proceeds upon the principle that two and two are four, and nothing over, and who is not to be talked into allowing for anything other</a:t>
            </a:r>
            <a:r>
              <a:rPr lang="en-GB" sz="2500" dirty="0" smtClean="0"/>
              <a:t>”(Hard Times, Chapter 2)”</a:t>
            </a:r>
            <a:endParaRPr lang="en-GB" sz="2500" dirty="0" smtClean="0"/>
          </a:p>
          <a:p>
            <a:pPr marL="0" indent="0">
              <a:buNone/>
            </a:pPr>
            <a:endParaRPr lang="en-GB" sz="3400" dirty="0" smtClean="0"/>
          </a:p>
          <a:p>
            <a:r>
              <a:rPr lang="en-GB" sz="3400" dirty="0" smtClean="0"/>
              <a:t>The mechanization of human beings exists today as well. The workforce today still isn’t completely separate and void from the monotony of factory life for the benefit of wealthy factory owners during Industrialization.</a:t>
            </a:r>
          </a:p>
          <a:p>
            <a:pPr marL="0" indent="0">
              <a:buNone/>
            </a:pPr>
            <a:endParaRPr lang="en-GB" dirty="0"/>
          </a:p>
        </p:txBody>
      </p:sp>
    </p:spTree>
    <p:extLst>
      <p:ext uri="{BB962C8B-B14F-4D97-AF65-F5344CB8AC3E}">
        <p14:creationId xmlns:p14="http://schemas.microsoft.com/office/powerpoint/2010/main" val="20184857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5544"/>
            <a:ext cx="8229600" cy="5633985"/>
          </a:xfrm>
        </p:spPr>
        <p:txBody>
          <a:bodyPr>
            <a:normAutofit fontScale="25000" lnSpcReduction="20000"/>
          </a:bodyPr>
          <a:lstStyle/>
          <a:p>
            <a:pPr algn="just"/>
            <a:r>
              <a:rPr lang="it-IT" sz="7200" b="1" dirty="0" smtClean="0"/>
              <a:t>“</a:t>
            </a:r>
            <a:r>
              <a:rPr lang="it-IT" sz="8000" b="1" dirty="0" smtClean="0"/>
              <a:t>La condizione operaia” di Simone Weil</a:t>
            </a:r>
          </a:p>
          <a:p>
            <a:pPr marL="0" indent="0" algn="just">
              <a:buNone/>
            </a:pPr>
            <a:endParaRPr lang="it-IT" sz="8000" i="1" dirty="0" smtClean="0"/>
          </a:p>
          <a:p>
            <a:pPr marL="0" indent="0" algn="just">
              <a:buNone/>
            </a:pPr>
            <a:r>
              <a:rPr lang="it-IT" sz="8000" i="1" dirty="0" smtClean="0"/>
              <a:t>Due fattori essenziali entrano in questa schiavitù: la rapidità e gli ordini.</a:t>
            </a:r>
            <a:endParaRPr lang="it-IT" sz="8000" dirty="0" smtClean="0"/>
          </a:p>
          <a:p>
            <a:pPr marL="0" indent="0" algn="just">
              <a:buNone/>
            </a:pPr>
            <a:r>
              <a:rPr lang="it-IT" sz="8000" i="1" dirty="0" smtClean="0"/>
              <a:t>La rapidità: per “farcela” bisogna ripetere un movimento dopo l’altro a una cadenza che è più rapida del pensiero e quindi vieta non solo la riflessione, ma persino la fantasticheria. </a:t>
            </a:r>
            <a:r>
              <a:rPr lang="it-IT" sz="8000" b="1" i="1" dirty="0" smtClean="0">
                <a:solidFill>
                  <a:srgbClr val="800000"/>
                </a:solidFill>
              </a:rPr>
              <a:t>Mettendosi dinnanzi alla macchina, bisogna uccidere la propria anima, i propri pensieri, i sentimenti, tutto per otto ore al giorno</a:t>
            </a:r>
            <a:r>
              <a:rPr lang="it-IT" sz="8000" i="1" dirty="0" smtClean="0"/>
              <a:t>. Irritati, tristi o disgustati che si sia, bisogna inghiottire, respingere in fondo a se stessi irritazione, tristezza o disgusto: rallenterebbero la cadenza. Per la gioia, è lo stesso.</a:t>
            </a:r>
            <a:endParaRPr lang="it-IT" sz="8000" dirty="0" smtClean="0"/>
          </a:p>
          <a:p>
            <a:pPr marL="0" indent="0" algn="just">
              <a:buNone/>
            </a:pPr>
            <a:r>
              <a:rPr lang="it-IT" sz="8000" i="1" dirty="0" smtClean="0"/>
              <a:t>Gli ordini: dal momento in cui si timbra per l’uscita, si può ricevere qualsiasi ordine in qualunque momento. E bisogna sempre tacere e obbedire. L’ordine può essere penoso o pericolosa da eseguire, o anche ineseguibile; oppure due capi possono dare ordini contradditori; non fa nulla: tacere e piegarsi. Rivolgere la parola a un capo, anche per una cosa indispensabile, anche se è una brava persona (le brave persone hanno pure i loro momenti di cattivo umore) vuol dire rischiare di farsi strapazzare. E quando capita, bisogna ancora tacere. Per quanto riguarda i propri impulsi di nervi o di malumore, bisogna tenerseli; non possono tradursi né in parole né in gesti, perché i gesti sono, in ogni momento, determinati dal lavoro. </a:t>
            </a:r>
            <a:r>
              <a:rPr lang="it-IT" sz="8000" b="1" i="1" dirty="0" smtClean="0">
                <a:solidFill>
                  <a:srgbClr val="800000"/>
                </a:solidFill>
              </a:rPr>
              <a:t>Questa situazione fa sì che il pensiero si accartocci, si ritragga, come la carne si contrae dinnanzi al bisturi.</a:t>
            </a:r>
            <a:endParaRPr lang="it-IT" sz="8000" b="1" dirty="0" smtClean="0">
              <a:solidFill>
                <a:srgbClr val="800000"/>
              </a:solidFill>
            </a:endParaRPr>
          </a:p>
          <a:p>
            <a:pPr marL="0" indent="0">
              <a:buNone/>
            </a:pPr>
            <a:endParaRPr lang="it-IT" dirty="0"/>
          </a:p>
        </p:txBody>
      </p:sp>
    </p:spTree>
    <p:extLst>
      <p:ext uri="{BB962C8B-B14F-4D97-AF65-F5344CB8AC3E}">
        <p14:creationId xmlns:p14="http://schemas.microsoft.com/office/powerpoint/2010/main" val="24007681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2480" y="291860"/>
            <a:ext cx="8229600" cy="1143000"/>
          </a:xfrm>
        </p:spPr>
        <p:txBody>
          <a:bodyPr>
            <a:normAutofit fontScale="90000"/>
          </a:bodyPr>
          <a:lstStyle/>
          <a:p>
            <a:r>
              <a:rPr lang="en-GB" dirty="0" smtClean="0"/>
              <a:t>Children exploitation </a:t>
            </a:r>
            <a:br>
              <a:rPr lang="en-GB" dirty="0" smtClean="0"/>
            </a:b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453298675"/>
              </p:ext>
            </p:extLst>
          </p:nvPr>
        </p:nvGraphicFramePr>
        <p:xfrm>
          <a:off x="457200" y="1278666"/>
          <a:ext cx="8229600" cy="5120639"/>
        </p:xfrm>
        <a:graphic>
          <a:graphicData uri="http://schemas.openxmlformats.org/drawingml/2006/table">
            <a:tbl>
              <a:tblPr firstRow="1" bandRow="1">
                <a:tableStyleId>{5C22544A-7EE6-4342-B048-85BDC9FD1C3A}</a:tableStyleId>
              </a:tblPr>
              <a:tblGrid>
                <a:gridCol w="4114800"/>
                <a:gridCol w="4114800"/>
              </a:tblGrid>
              <a:tr h="0">
                <a:tc>
                  <a:txBody>
                    <a:bodyPr/>
                    <a:lstStyle/>
                    <a:p>
                      <a:r>
                        <a:rPr lang="en-GB" noProof="0" dirty="0" smtClean="0">
                          <a:solidFill>
                            <a:schemeClr val="tx1"/>
                          </a:solidFill>
                        </a:rPr>
                        <a:t>Industrial Revolution</a:t>
                      </a:r>
                      <a:endParaRPr lang="en-GB" noProof="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GB" noProof="0" dirty="0" smtClean="0">
                          <a:solidFill>
                            <a:schemeClr val="tx1"/>
                          </a:solidFill>
                        </a:rPr>
                        <a:t>Today</a:t>
                      </a:r>
                      <a:endParaRPr lang="en-GB" noProof="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8899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noProof="0" smtClean="0">
                          <a:solidFill>
                            <a:schemeClr val="dk1"/>
                          </a:solidFill>
                          <a:latin typeface="+mn-lt"/>
                          <a:ea typeface="+mn-ea"/>
                          <a:cs typeface="+mn-cs"/>
                        </a:rPr>
                        <a:t>Poor child only options seems to be the workhouse and the struggle to survive in the savage world of the underclass</a:t>
                      </a:r>
                      <a:endParaRPr lang="en-GB" noProof="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GB" sz="1800" kern="1200" noProof="0" smtClean="0">
                          <a:solidFill>
                            <a:schemeClr val="dk1"/>
                          </a:solidFill>
                          <a:latin typeface="+mn-lt"/>
                          <a:ea typeface="+mn-ea"/>
                          <a:cs typeface="+mn-cs"/>
                        </a:rPr>
                        <a:t>Child labor is not as severe an issue as it was a centuries ago, but it still affects millions of kids worldwide.</a:t>
                      </a:r>
                      <a:endParaRPr lang="en-GB" noProof="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609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noProof="0" dirty="0" smtClean="0">
                          <a:solidFill>
                            <a:schemeClr val="dk1"/>
                          </a:solidFill>
                          <a:latin typeface="+mn-lt"/>
                          <a:ea typeface="+mn-ea"/>
                          <a:cs typeface="+mn-cs"/>
                        </a:rPr>
                        <a:t>Children</a:t>
                      </a:r>
                      <a:r>
                        <a:rPr lang="en-GB" sz="1800" kern="1200" baseline="0" noProof="0" dirty="0" smtClean="0">
                          <a:solidFill>
                            <a:schemeClr val="dk1"/>
                          </a:solidFill>
                          <a:latin typeface="+mn-lt"/>
                          <a:ea typeface="+mn-ea"/>
                          <a:cs typeface="+mn-cs"/>
                        </a:rPr>
                        <a:t> </a:t>
                      </a:r>
                      <a:r>
                        <a:rPr lang="en-GB" sz="1800" kern="1200" noProof="0" dirty="0" smtClean="0">
                          <a:solidFill>
                            <a:schemeClr val="dk1"/>
                          </a:solidFill>
                          <a:latin typeface="+mn-lt"/>
                          <a:ea typeface="+mn-ea"/>
                          <a:cs typeface="+mn-cs"/>
                        </a:rPr>
                        <a:t>worked eight or twelve hours a day, six days a week in</a:t>
                      </a:r>
                      <a:r>
                        <a:rPr lang="en-GB" sz="1800" kern="1200" baseline="0" noProof="0" dirty="0" smtClean="0">
                          <a:solidFill>
                            <a:schemeClr val="dk1"/>
                          </a:solidFill>
                          <a:latin typeface="+mn-lt"/>
                          <a:ea typeface="+mn-ea"/>
                          <a:cs typeface="+mn-cs"/>
                        </a:rPr>
                        <a:t> terrible conditions</a:t>
                      </a:r>
                    </a:p>
                    <a:p>
                      <a:pPr marL="0" marR="0" indent="0" algn="l" defTabSz="457200" rtl="0" eaLnBrk="1" fontAlgn="auto" latinLnBrk="0" hangingPunct="1">
                        <a:lnSpc>
                          <a:spcPct val="100000"/>
                        </a:lnSpc>
                        <a:spcBef>
                          <a:spcPts val="0"/>
                        </a:spcBef>
                        <a:spcAft>
                          <a:spcPts val="0"/>
                        </a:spcAft>
                        <a:buClrTx/>
                        <a:buSzTx/>
                        <a:buFontTx/>
                        <a:buNone/>
                        <a:tabLst/>
                        <a:defRPr/>
                      </a:pPr>
                      <a:r>
                        <a:rPr lang="en-GB" sz="1800" b="0" kern="1200" noProof="0" dirty="0" smtClean="0">
                          <a:solidFill>
                            <a:schemeClr val="dk1"/>
                          </a:solidFill>
                          <a:latin typeface="+mn-lt"/>
                          <a:ea typeface="+mn-ea"/>
                          <a:cs typeface="+mn-cs"/>
                        </a:rPr>
                        <a:t>They were weak physically, mentally and morally.</a:t>
                      </a:r>
                      <a:endParaRPr lang="en-GB" b="0" noProof="0" dirty="0" smtClean="0">
                        <a:solidFill>
                          <a:schemeClr val="tx1"/>
                        </a:solidFill>
                      </a:endParaRPr>
                    </a:p>
                    <a:p>
                      <a:endParaRPr lang="en-GB" noProof="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GB" sz="1800" kern="1200" noProof="0" smtClean="0">
                          <a:solidFill>
                            <a:schemeClr val="dk1"/>
                          </a:solidFill>
                          <a:latin typeface="+mn-lt"/>
                          <a:ea typeface="+mn-ea"/>
                          <a:cs typeface="+mn-cs"/>
                        </a:rPr>
                        <a:t>Working conditions are appalling</a:t>
                      </a:r>
                      <a:endParaRPr lang="en-GB" noProof="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622966">
                <a:tc>
                  <a:txBody>
                    <a:bodyPr/>
                    <a:lstStyle/>
                    <a:p>
                      <a:r>
                        <a:rPr lang="en-GB" noProof="0" dirty="0" smtClean="0">
                          <a:solidFill>
                            <a:schemeClr val="tx1"/>
                          </a:solidFill>
                        </a:rPr>
                        <a:t>Poor</a:t>
                      </a:r>
                      <a:r>
                        <a:rPr lang="en-GB" baseline="0" noProof="0" dirty="0" smtClean="0">
                          <a:solidFill>
                            <a:schemeClr val="tx1"/>
                          </a:solidFill>
                        </a:rPr>
                        <a:t> families’ child were sent to workhouses: </a:t>
                      </a:r>
                      <a:r>
                        <a:rPr lang="en-GB" sz="1800" kern="1200" noProof="0" dirty="0" smtClean="0">
                          <a:solidFill>
                            <a:schemeClr val="dk1"/>
                          </a:solidFill>
                          <a:latin typeface="+mn-lt"/>
                          <a:ea typeface="+mn-ea"/>
                          <a:cs typeface="+mn-cs"/>
                        </a:rPr>
                        <a:t>a place to live</a:t>
                      </a:r>
                      <a:r>
                        <a:rPr lang="en-GB" sz="1800" kern="1200" baseline="0" noProof="0" dirty="0" smtClean="0">
                          <a:solidFill>
                            <a:schemeClr val="dk1"/>
                          </a:solidFill>
                          <a:latin typeface="+mn-lt"/>
                          <a:ea typeface="+mn-ea"/>
                          <a:cs typeface="+mn-cs"/>
                        </a:rPr>
                        <a:t> a</a:t>
                      </a:r>
                      <a:r>
                        <a:rPr lang="en-GB" sz="1800" kern="1200" noProof="0" dirty="0" smtClean="0">
                          <a:solidFill>
                            <a:schemeClr val="dk1"/>
                          </a:solidFill>
                          <a:latin typeface="+mn-lt"/>
                          <a:ea typeface="+mn-ea"/>
                          <a:cs typeface="+mn-cs"/>
                        </a:rPr>
                        <a:t>nd </a:t>
                      </a:r>
                      <a:r>
                        <a:rPr lang="en-GB" sz="1800" u="sng" kern="1200" noProof="0" dirty="0" smtClean="0">
                          <a:solidFill>
                            <a:schemeClr val="dk1"/>
                          </a:solidFill>
                          <a:latin typeface="+mn-lt"/>
                          <a:ea typeface="+mn-ea"/>
                          <a:cs typeface="+mn-cs"/>
                        </a:rPr>
                        <a:t>work</a:t>
                      </a:r>
                      <a:endParaRPr lang="en-GB" u="sng" noProof="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kern="1200" noProof="0" smtClean="0">
                          <a:solidFill>
                            <a:schemeClr val="dk1"/>
                          </a:solidFill>
                          <a:effectLst/>
                          <a:latin typeface="+mn-lt"/>
                          <a:ea typeface="+mn-ea"/>
                          <a:cs typeface="+mn-cs"/>
                        </a:rPr>
                        <a:t>Also</a:t>
                      </a:r>
                      <a:r>
                        <a:rPr lang="en-GB" sz="1800" b="0" kern="1200" baseline="0" noProof="0" smtClean="0">
                          <a:solidFill>
                            <a:schemeClr val="dk1"/>
                          </a:solidFill>
                          <a:effectLst/>
                          <a:latin typeface="+mn-lt"/>
                          <a:ea typeface="+mn-ea"/>
                          <a:cs typeface="+mn-cs"/>
                        </a:rPr>
                        <a:t> in </a:t>
                      </a:r>
                      <a:r>
                        <a:rPr lang="en-GB" sz="1800" b="0" kern="1200" noProof="0" smtClean="0">
                          <a:solidFill>
                            <a:schemeClr val="dk1"/>
                          </a:solidFill>
                          <a:effectLst/>
                          <a:latin typeface="+mn-lt"/>
                          <a:ea typeface="+mn-ea"/>
                          <a:cs typeface="+mn-cs"/>
                        </a:rPr>
                        <a:t>industrialised countries, children (engaged in hazardous or illegal work) </a:t>
                      </a:r>
                      <a:endParaRPr lang="en-GB" noProof="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800" b="0" kern="1200" noProof="0" smtClean="0">
                          <a:solidFill>
                            <a:schemeClr val="dk1"/>
                          </a:solidFill>
                          <a:effectLst/>
                          <a:latin typeface="+mn-lt"/>
                          <a:ea typeface="+mn-ea"/>
                          <a:cs typeface="+mn-cs"/>
                        </a:rPr>
                        <a:t>start earning money before reaching the minimum age for full-time employment </a:t>
                      </a:r>
                      <a:endParaRPr lang="en-GB" noProof="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15693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noProof="0" dirty="0" smtClean="0">
                          <a:solidFill>
                            <a:schemeClr val="dk1"/>
                          </a:solidFill>
                          <a:latin typeface="+mn-lt"/>
                          <a:ea typeface="+mn-ea"/>
                          <a:cs typeface="+mn-cs"/>
                        </a:rPr>
                        <a:t>They were forced to work in factories because families were very poor and they didn't have enough money to live</a:t>
                      </a:r>
                      <a:endParaRPr lang="en-GB" noProof="0" dirty="0" smtClean="0">
                        <a:solidFill>
                          <a:schemeClr val="tx1"/>
                        </a:solidFill>
                      </a:endParaRPr>
                    </a:p>
                    <a:p>
                      <a:endParaRPr lang="en-GB" noProof="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kern="1200" noProof="0" dirty="0" smtClean="0">
                          <a:solidFill>
                            <a:schemeClr val="dk1"/>
                          </a:solidFill>
                          <a:effectLst/>
                          <a:latin typeface="+mn-lt"/>
                          <a:ea typeface="+mn-ea"/>
                          <a:cs typeface="+mn-cs"/>
                        </a:rPr>
                        <a:t>The relatively low wages paid to children are often a reason why employers prefer them to adult workers. </a:t>
                      </a:r>
                      <a:r>
                        <a:rPr lang="en-GB" sz="1800" b="0" kern="1200" noProof="0" dirty="0" smtClean="0">
                          <a:solidFill>
                            <a:schemeClr val="dk1"/>
                          </a:solidFill>
                          <a:effectLst/>
                          <a:latin typeface="+mn-lt"/>
                          <a:ea typeface="+mn-ea"/>
                          <a:cs typeface="+mn-cs"/>
                          <a:sym typeface="Wingdings"/>
                        </a:rPr>
                        <a:t> more obedient and easier to control</a:t>
                      </a:r>
                      <a:endParaRPr lang="en-GB" noProof="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pic>
        <p:nvPicPr>
          <p:cNvPr id="3" name="Immagine 2"/>
          <p:cNvPicPr>
            <a:picLocks noChangeAspect="1"/>
          </p:cNvPicPr>
          <p:nvPr/>
        </p:nvPicPr>
        <p:blipFill>
          <a:blip r:embed="rId2"/>
          <a:stretch>
            <a:fillRect/>
          </a:stretch>
        </p:blipFill>
        <p:spPr>
          <a:xfrm>
            <a:off x="6337300" y="0"/>
            <a:ext cx="2715744" cy="1650938"/>
          </a:xfrm>
          <a:prstGeom prst="rect">
            <a:avLst/>
          </a:prstGeom>
        </p:spPr>
      </p:pic>
    </p:spTree>
    <p:extLst>
      <p:ext uri="{BB962C8B-B14F-4D97-AF65-F5344CB8AC3E}">
        <p14:creationId xmlns:p14="http://schemas.microsoft.com/office/powerpoint/2010/main" val="4362158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906</TotalTime>
  <Words>1588</Words>
  <Application>Microsoft Macintosh PowerPoint</Application>
  <PresentationFormat>Presentazione su schermo (4:3)</PresentationFormat>
  <Paragraphs>95</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Similarities and Differences: C. Dickens’ fiction and contemporary reality</vt:lpstr>
      <vt:lpstr>Charles Dickens and the Victorian novel</vt:lpstr>
      <vt:lpstr>Social reality and its problems </vt:lpstr>
      <vt:lpstr>Industrialization </vt:lpstr>
      <vt:lpstr>Presentazione di PowerPoint</vt:lpstr>
      <vt:lpstr>Presentazione di PowerPoint</vt:lpstr>
      <vt:lpstr>The mechanization of human beings </vt:lpstr>
      <vt:lpstr>Presentazione di PowerPoint</vt:lpstr>
      <vt:lpstr>Children exploitation  </vt:lpstr>
      <vt:lpstr>Presentazione di PowerPoint</vt:lpstr>
      <vt:lpstr>Presentazione di PowerPoint</vt:lpstr>
      <vt:lpstr>Poverty and corruption</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Nicoletta Soranzo</dc:creator>
  <cp:lastModifiedBy>Nicoletta Soranzo</cp:lastModifiedBy>
  <cp:revision>38</cp:revision>
  <dcterms:created xsi:type="dcterms:W3CDTF">2015-02-28T14:45:48Z</dcterms:created>
  <dcterms:modified xsi:type="dcterms:W3CDTF">2015-03-02T18:03:15Z</dcterms:modified>
</cp:coreProperties>
</file>