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9" r:id="rId4"/>
    <p:sldId id="264" r:id="rId5"/>
    <p:sldId id="260" r:id="rId6"/>
    <p:sldId id="262" r:id="rId7"/>
    <p:sldId id="261" r:id="rId8"/>
    <p:sldId id="263" r:id="rId9"/>
    <p:sldId id="258" r:id="rId1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6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C2703A-CD2B-504B-B5D6-78F2DED4C2B3}" type="doc">
      <dgm:prSet loTypeId="urn:microsoft.com/office/officeart/2005/8/layout/orgChart1" loCatId="" qsTypeId="urn:microsoft.com/office/officeart/2005/8/quickstyle/simple1" qsCatId="simple" csTypeId="urn:microsoft.com/office/officeart/2005/8/colors/accent0_1" csCatId="mainScheme" phldr="1"/>
      <dgm:spPr/>
      <dgm:t>
        <a:bodyPr/>
        <a:lstStyle/>
        <a:p>
          <a:endParaRPr lang="it-IT"/>
        </a:p>
      </dgm:t>
    </dgm:pt>
    <dgm:pt modelId="{191F4485-85B4-904B-BBD6-8EFF7A7D3960}">
      <dgm:prSet phldrT="[Testo]"/>
      <dgm:spPr/>
      <dgm:t>
        <a:bodyPr/>
        <a:lstStyle/>
        <a:p>
          <a:r>
            <a:rPr lang="it-IT" dirty="0" err="1" smtClean="0"/>
            <a:t>Novel</a:t>
          </a:r>
          <a:endParaRPr lang="it-IT" dirty="0"/>
        </a:p>
      </dgm:t>
    </dgm:pt>
    <dgm:pt modelId="{0E04D623-2D4F-6546-B225-702979B42319}" type="parTrans" cxnId="{493FED1C-CC7B-8E4F-BE10-17E177467FD6}">
      <dgm:prSet/>
      <dgm:spPr/>
      <dgm:t>
        <a:bodyPr/>
        <a:lstStyle/>
        <a:p>
          <a:endParaRPr lang="it-IT"/>
        </a:p>
      </dgm:t>
    </dgm:pt>
    <dgm:pt modelId="{605497A3-2DEF-124E-BD3E-265A50EAF891}" type="sibTrans" cxnId="{493FED1C-CC7B-8E4F-BE10-17E177467FD6}">
      <dgm:prSet/>
      <dgm:spPr/>
      <dgm:t>
        <a:bodyPr/>
        <a:lstStyle/>
        <a:p>
          <a:endParaRPr lang="it-IT"/>
        </a:p>
      </dgm:t>
    </dgm:pt>
    <dgm:pt modelId="{38B41F2B-4986-DC46-98C0-60B9B229272D}">
      <dgm:prSet phldrT="[Testo]"/>
      <dgm:spPr/>
      <dgm:t>
        <a:bodyPr/>
        <a:lstStyle/>
        <a:p>
          <a:r>
            <a:rPr lang="it-IT" dirty="0" err="1" smtClean="0"/>
            <a:t>Old</a:t>
          </a:r>
          <a:endParaRPr lang="it-IT" dirty="0"/>
        </a:p>
      </dgm:t>
    </dgm:pt>
    <dgm:pt modelId="{DB213940-2771-BE4F-87DF-00E7D8615FAC}" type="parTrans" cxnId="{55CFA791-615E-0641-B266-004B1EA6607A}">
      <dgm:prSet/>
      <dgm:spPr/>
      <dgm:t>
        <a:bodyPr/>
        <a:lstStyle/>
        <a:p>
          <a:endParaRPr lang="it-IT"/>
        </a:p>
      </dgm:t>
    </dgm:pt>
    <dgm:pt modelId="{80E00489-8B2D-DD42-8AD2-516899301F2B}" type="sibTrans" cxnId="{55CFA791-615E-0641-B266-004B1EA6607A}">
      <dgm:prSet/>
      <dgm:spPr/>
      <dgm:t>
        <a:bodyPr/>
        <a:lstStyle/>
        <a:p>
          <a:endParaRPr lang="it-IT"/>
        </a:p>
      </dgm:t>
    </dgm:pt>
    <dgm:pt modelId="{940F79A9-7164-ED4B-A3D1-85B5D542EF07}">
      <dgm:prSet phldrT="[Testo]"/>
      <dgm:spPr/>
      <dgm:t>
        <a:bodyPr/>
        <a:lstStyle/>
        <a:p>
          <a:r>
            <a:rPr lang="it-IT" dirty="0" smtClean="0"/>
            <a:t>New</a:t>
          </a:r>
          <a:endParaRPr lang="it-IT" dirty="0"/>
        </a:p>
      </dgm:t>
    </dgm:pt>
    <dgm:pt modelId="{87194E4E-DD27-BD42-BC5C-96F67CF4A787}" type="parTrans" cxnId="{1A25E1C6-3196-A643-B514-55DAE3650B81}">
      <dgm:prSet/>
      <dgm:spPr/>
      <dgm:t>
        <a:bodyPr/>
        <a:lstStyle/>
        <a:p>
          <a:endParaRPr lang="it-IT"/>
        </a:p>
      </dgm:t>
    </dgm:pt>
    <dgm:pt modelId="{7DC45B04-09A2-4242-9483-1F02E9E3783B}" type="sibTrans" cxnId="{1A25E1C6-3196-A643-B514-55DAE3650B81}">
      <dgm:prSet/>
      <dgm:spPr/>
      <dgm:t>
        <a:bodyPr/>
        <a:lstStyle/>
        <a:p>
          <a:endParaRPr lang="it-IT"/>
        </a:p>
      </dgm:t>
    </dgm:pt>
    <dgm:pt modelId="{79CF3FD8-85DE-CA43-92B5-5C22C50FBF15}" type="pres">
      <dgm:prSet presAssocID="{ABC2703A-CD2B-504B-B5D6-78F2DED4C2B3}" presName="hierChild1" presStyleCnt="0">
        <dgm:presLayoutVars>
          <dgm:orgChart val="1"/>
          <dgm:chPref val="1"/>
          <dgm:dir/>
          <dgm:animOne val="branch"/>
          <dgm:animLvl val="lvl"/>
          <dgm:resizeHandles/>
        </dgm:presLayoutVars>
      </dgm:prSet>
      <dgm:spPr/>
    </dgm:pt>
    <dgm:pt modelId="{BA87498C-BC3E-D84F-8CA8-3E3A210AB636}" type="pres">
      <dgm:prSet presAssocID="{191F4485-85B4-904B-BBD6-8EFF7A7D3960}" presName="hierRoot1" presStyleCnt="0">
        <dgm:presLayoutVars>
          <dgm:hierBranch val="init"/>
        </dgm:presLayoutVars>
      </dgm:prSet>
      <dgm:spPr/>
    </dgm:pt>
    <dgm:pt modelId="{DBA480D9-AD7F-0F42-A897-F47A36BD1638}" type="pres">
      <dgm:prSet presAssocID="{191F4485-85B4-904B-BBD6-8EFF7A7D3960}" presName="rootComposite1" presStyleCnt="0"/>
      <dgm:spPr/>
    </dgm:pt>
    <dgm:pt modelId="{E951718D-B4C9-1344-B277-2101D9D69B9D}" type="pres">
      <dgm:prSet presAssocID="{191F4485-85B4-904B-BBD6-8EFF7A7D3960}" presName="rootText1" presStyleLbl="node0" presStyleIdx="0" presStyleCnt="1" custScaleX="83990" custScaleY="40834">
        <dgm:presLayoutVars>
          <dgm:chPref val="3"/>
        </dgm:presLayoutVars>
      </dgm:prSet>
      <dgm:spPr/>
      <dgm:t>
        <a:bodyPr/>
        <a:lstStyle/>
        <a:p>
          <a:endParaRPr lang="it-IT"/>
        </a:p>
      </dgm:t>
    </dgm:pt>
    <dgm:pt modelId="{1527AD23-A527-1749-BB6A-49087EE682A0}" type="pres">
      <dgm:prSet presAssocID="{191F4485-85B4-904B-BBD6-8EFF7A7D3960}" presName="rootConnector1" presStyleLbl="node1" presStyleIdx="0" presStyleCnt="0"/>
      <dgm:spPr/>
    </dgm:pt>
    <dgm:pt modelId="{DE9FD746-0B79-634D-903A-7A23D46AFF87}" type="pres">
      <dgm:prSet presAssocID="{191F4485-85B4-904B-BBD6-8EFF7A7D3960}" presName="hierChild2" presStyleCnt="0"/>
      <dgm:spPr/>
    </dgm:pt>
    <dgm:pt modelId="{CB8DA8EB-F66B-BE40-8DE2-05D751776E39}" type="pres">
      <dgm:prSet presAssocID="{DB213940-2771-BE4F-87DF-00E7D8615FAC}" presName="Name37" presStyleLbl="parChTrans1D2" presStyleIdx="0" presStyleCnt="2"/>
      <dgm:spPr/>
    </dgm:pt>
    <dgm:pt modelId="{BF95E342-139D-F742-BE2A-2FD0CEAA992E}" type="pres">
      <dgm:prSet presAssocID="{38B41F2B-4986-DC46-98C0-60B9B229272D}" presName="hierRoot2" presStyleCnt="0">
        <dgm:presLayoutVars>
          <dgm:hierBranch val="init"/>
        </dgm:presLayoutVars>
      </dgm:prSet>
      <dgm:spPr/>
    </dgm:pt>
    <dgm:pt modelId="{D9C2854B-70F1-C94A-B385-5F8E6041F72E}" type="pres">
      <dgm:prSet presAssocID="{38B41F2B-4986-DC46-98C0-60B9B229272D}" presName="rootComposite" presStyleCnt="0"/>
      <dgm:spPr/>
    </dgm:pt>
    <dgm:pt modelId="{BDB96F57-DF1B-DE48-B565-0C171FFF9EC1}" type="pres">
      <dgm:prSet presAssocID="{38B41F2B-4986-DC46-98C0-60B9B229272D}" presName="rootText" presStyleLbl="node2" presStyleIdx="0" presStyleCnt="2" custScaleX="57162" custScaleY="38758">
        <dgm:presLayoutVars>
          <dgm:chPref val="3"/>
        </dgm:presLayoutVars>
      </dgm:prSet>
      <dgm:spPr/>
    </dgm:pt>
    <dgm:pt modelId="{4C803943-23F9-FA4B-93AA-F5597429B4CF}" type="pres">
      <dgm:prSet presAssocID="{38B41F2B-4986-DC46-98C0-60B9B229272D}" presName="rootConnector" presStyleLbl="node2" presStyleIdx="0" presStyleCnt="2"/>
      <dgm:spPr/>
    </dgm:pt>
    <dgm:pt modelId="{30898CD9-1252-024A-BE05-9D47795D026C}" type="pres">
      <dgm:prSet presAssocID="{38B41F2B-4986-DC46-98C0-60B9B229272D}" presName="hierChild4" presStyleCnt="0"/>
      <dgm:spPr/>
    </dgm:pt>
    <dgm:pt modelId="{9FF80B98-6AC7-764A-82ED-49BC8D921636}" type="pres">
      <dgm:prSet presAssocID="{38B41F2B-4986-DC46-98C0-60B9B229272D}" presName="hierChild5" presStyleCnt="0"/>
      <dgm:spPr/>
    </dgm:pt>
    <dgm:pt modelId="{0A7D1301-A920-8C46-8CC7-60A37E9690C9}" type="pres">
      <dgm:prSet presAssocID="{87194E4E-DD27-BD42-BC5C-96F67CF4A787}" presName="Name37" presStyleLbl="parChTrans1D2" presStyleIdx="1" presStyleCnt="2"/>
      <dgm:spPr/>
    </dgm:pt>
    <dgm:pt modelId="{9683E408-00D5-C542-9CDB-4349C851FC4E}" type="pres">
      <dgm:prSet presAssocID="{940F79A9-7164-ED4B-A3D1-85B5D542EF07}" presName="hierRoot2" presStyleCnt="0">
        <dgm:presLayoutVars>
          <dgm:hierBranch val="init"/>
        </dgm:presLayoutVars>
      </dgm:prSet>
      <dgm:spPr/>
    </dgm:pt>
    <dgm:pt modelId="{D6A998C7-4ECD-3D45-AAA6-9B5534BB5241}" type="pres">
      <dgm:prSet presAssocID="{940F79A9-7164-ED4B-A3D1-85B5D542EF07}" presName="rootComposite" presStyleCnt="0"/>
      <dgm:spPr/>
    </dgm:pt>
    <dgm:pt modelId="{1A686EE1-5581-EA43-9832-4D420B91F0E3}" type="pres">
      <dgm:prSet presAssocID="{940F79A9-7164-ED4B-A3D1-85B5D542EF07}" presName="rootText" presStyleLbl="node2" presStyleIdx="1" presStyleCnt="2" custScaleX="48157" custScaleY="35708">
        <dgm:presLayoutVars>
          <dgm:chPref val="3"/>
        </dgm:presLayoutVars>
      </dgm:prSet>
      <dgm:spPr/>
      <dgm:t>
        <a:bodyPr/>
        <a:lstStyle/>
        <a:p>
          <a:endParaRPr lang="it-IT"/>
        </a:p>
      </dgm:t>
    </dgm:pt>
    <dgm:pt modelId="{85A9648C-F74C-7949-8E00-5D749405A756}" type="pres">
      <dgm:prSet presAssocID="{940F79A9-7164-ED4B-A3D1-85B5D542EF07}" presName="rootConnector" presStyleLbl="node2" presStyleIdx="1" presStyleCnt="2"/>
      <dgm:spPr/>
    </dgm:pt>
    <dgm:pt modelId="{801025E3-AD6A-D046-9EFA-2A5BA6D67652}" type="pres">
      <dgm:prSet presAssocID="{940F79A9-7164-ED4B-A3D1-85B5D542EF07}" presName="hierChild4" presStyleCnt="0"/>
      <dgm:spPr/>
    </dgm:pt>
    <dgm:pt modelId="{9CA211F3-C43F-4245-91E3-F220E1443171}" type="pres">
      <dgm:prSet presAssocID="{940F79A9-7164-ED4B-A3D1-85B5D542EF07}" presName="hierChild5" presStyleCnt="0"/>
      <dgm:spPr/>
    </dgm:pt>
    <dgm:pt modelId="{E080911C-EAF6-9B44-BB8A-DB506367C3C3}" type="pres">
      <dgm:prSet presAssocID="{191F4485-85B4-904B-BBD6-8EFF7A7D3960}" presName="hierChild3" presStyleCnt="0"/>
      <dgm:spPr/>
    </dgm:pt>
  </dgm:ptLst>
  <dgm:cxnLst>
    <dgm:cxn modelId="{553751B0-1035-9245-90FD-5B161198080B}" type="presOf" srcId="{191F4485-85B4-904B-BBD6-8EFF7A7D3960}" destId="{1527AD23-A527-1749-BB6A-49087EE682A0}" srcOrd="1" destOrd="0" presId="urn:microsoft.com/office/officeart/2005/8/layout/orgChart1"/>
    <dgm:cxn modelId="{5D42F6C1-02A9-8A49-9CA1-744A1FAF0E20}" type="presOf" srcId="{191F4485-85B4-904B-BBD6-8EFF7A7D3960}" destId="{E951718D-B4C9-1344-B277-2101D9D69B9D}" srcOrd="0" destOrd="0" presId="urn:microsoft.com/office/officeart/2005/8/layout/orgChart1"/>
    <dgm:cxn modelId="{E617F91B-50BB-3F43-80BA-4A96E69303C4}" type="presOf" srcId="{ABC2703A-CD2B-504B-B5D6-78F2DED4C2B3}" destId="{79CF3FD8-85DE-CA43-92B5-5C22C50FBF15}" srcOrd="0" destOrd="0" presId="urn:microsoft.com/office/officeart/2005/8/layout/orgChart1"/>
    <dgm:cxn modelId="{6A2E57C8-8C6A-F541-8FA4-4D7D04DBECC8}" type="presOf" srcId="{38B41F2B-4986-DC46-98C0-60B9B229272D}" destId="{BDB96F57-DF1B-DE48-B565-0C171FFF9EC1}" srcOrd="0" destOrd="0" presId="urn:microsoft.com/office/officeart/2005/8/layout/orgChart1"/>
    <dgm:cxn modelId="{DB65799F-BE3E-BD40-850C-29EF24E7DDA8}" type="presOf" srcId="{940F79A9-7164-ED4B-A3D1-85B5D542EF07}" destId="{1A686EE1-5581-EA43-9832-4D420B91F0E3}" srcOrd="0" destOrd="0" presId="urn:microsoft.com/office/officeart/2005/8/layout/orgChart1"/>
    <dgm:cxn modelId="{1A25E1C6-3196-A643-B514-55DAE3650B81}" srcId="{191F4485-85B4-904B-BBD6-8EFF7A7D3960}" destId="{940F79A9-7164-ED4B-A3D1-85B5D542EF07}" srcOrd="1" destOrd="0" parTransId="{87194E4E-DD27-BD42-BC5C-96F67CF4A787}" sibTransId="{7DC45B04-09A2-4242-9483-1F02E9E3783B}"/>
    <dgm:cxn modelId="{493FED1C-CC7B-8E4F-BE10-17E177467FD6}" srcId="{ABC2703A-CD2B-504B-B5D6-78F2DED4C2B3}" destId="{191F4485-85B4-904B-BBD6-8EFF7A7D3960}" srcOrd="0" destOrd="0" parTransId="{0E04D623-2D4F-6546-B225-702979B42319}" sibTransId="{605497A3-2DEF-124E-BD3E-265A50EAF891}"/>
    <dgm:cxn modelId="{6192E890-7208-E24D-BB5F-580175EBED6C}" type="presOf" srcId="{940F79A9-7164-ED4B-A3D1-85B5D542EF07}" destId="{85A9648C-F74C-7949-8E00-5D749405A756}" srcOrd="1" destOrd="0" presId="urn:microsoft.com/office/officeart/2005/8/layout/orgChart1"/>
    <dgm:cxn modelId="{A54CD19D-1D17-5542-BD01-D8ABB812F0F0}" type="presOf" srcId="{38B41F2B-4986-DC46-98C0-60B9B229272D}" destId="{4C803943-23F9-FA4B-93AA-F5597429B4CF}" srcOrd="1" destOrd="0" presId="urn:microsoft.com/office/officeart/2005/8/layout/orgChart1"/>
    <dgm:cxn modelId="{8F87DA3C-248E-A342-9A07-EAE51869C5E1}" type="presOf" srcId="{DB213940-2771-BE4F-87DF-00E7D8615FAC}" destId="{CB8DA8EB-F66B-BE40-8DE2-05D751776E39}" srcOrd="0" destOrd="0" presId="urn:microsoft.com/office/officeart/2005/8/layout/orgChart1"/>
    <dgm:cxn modelId="{55CFA791-615E-0641-B266-004B1EA6607A}" srcId="{191F4485-85B4-904B-BBD6-8EFF7A7D3960}" destId="{38B41F2B-4986-DC46-98C0-60B9B229272D}" srcOrd="0" destOrd="0" parTransId="{DB213940-2771-BE4F-87DF-00E7D8615FAC}" sibTransId="{80E00489-8B2D-DD42-8AD2-516899301F2B}"/>
    <dgm:cxn modelId="{523BBB22-6CD8-CB40-8C0C-32E417D473BB}" type="presOf" srcId="{87194E4E-DD27-BD42-BC5C-96F67CF4A787}" destId="{0A7D1301-A920-8C46-8CC7-60A37E9690C9}" srcOrd="0" destOrd="0" presId="urn:microsoft.com/office/officeart/2005/8/layout/orgChart1"/>
    <dgm:cxn modelId="{E504BAD1-C44C-B149-9E6C-1001B305D13C}" type="presParOf" srcId="{79CF3FD8-85DE-CA43-92B5-5C22C50FBF15}" destId="{BA87498C-BC3E-D84F-8CA8-3E3A210AB636}" srcOrd="0" destOrd="0" presId="urn:microsoft.com/office/officeart/2005/8/layout/orgChart1"/>
    <dgm:cxn modelId="{A2C88F2D-688C-F047-AEAB-861CFF8F517A}" type="presParOf" srcId="{BA87498C-BC3E-D84F-8CA8-3E3A210AB636}" destId="{DBA480D9-AD7F-0F42-A897-F47A36BD1638}" srcOrd="0" destOrd="0" presId="urn:microsoft.com/office/officeart/2005/8/layout/orgChart1"/>
    <dgm:cxn modelId="{8365A94B-120B-EC48-9495-3A932D33D6AE}" type="presParOf" srcId="{DBA480D9-AD7F-0F42-A897-F47A36BD1638}" destId="{E951718D-B4C9-1344-B277-2101D9D69B9D}" srcOrd="0" destOrd="0" presId="urn:microsoft.com/office/officeart/2005/8/layout/orgChart1"/>
    <dgm:cxn modelId="{11F599BA-9AA6-E446-85C7-AF42C2C6DBB7}" type="presParOf" srcId="{DBA480D9-AD7F-0F42-A897-F47A36BD1638}" destId="{1527AD23-A527-1749-BB6A-49087EE682A0}" srcOrd="1" destOrd="0" presId="urn:microsoft.com/office/officeart/2005/8/layout/orgChart1"/>
    <dgm:cxn modelId="{42159725-7D52-F54D-B85A-222751884FA0}" type="presParOf" srcId="{BA87498C-BC3E-D84F-8CA8-3E3A210AB636}" destId="{DE9FD746-0B79-634D-903A-7A23D46AFF87}" srcOrd="1" destOrd="0" presId="urn:microsoft.com/office/officeart/2005/8/layout/orgChart1"/>
    <dgm:cxn modelId="{4EBE5B06-5514-BD43-80CA-E7E9429278E2}" type="presParOf" srcId="{DE9FD746-0B79-634D-903A-7A23D46AFF87}" destId="{CB8DA8EB-F66B-BE40-8DE2-05D751776E39}" srcOrd="0" destOrd="0" presId="urn:microsoft.com/office/officeart/2005/8/layout/orgChart1"/>
    <dgm:cxn modelId="{8BA0A07E-CC21-454C-8095-6D4F7149F45D}" type="presParOf" srcId="{DE9FD746-0B79-634D-903A-7A23D46AFF87}" destId="{BF95E342-139D-F742-BE2A-2FD0CEAA992E}" srcOrd="1" destOrd="0" presId="urn:microsoft.com/office/officeart/2005/8/layout/orgChart1"/>
    <dgm:cxn modelId="{8334F38E-9663-3641-964D-F35A4B7BE712}" type="presParOf" srcId="{BF95E342-139D-F742-BE2A-2FD0CEAA992E}" destId="{D9C2854B-70F1-C94A-B385-5F8E6041F72E}" srcOrd="0" destOrd="0" presId="urn:microsoft.com/office/officeart/2005/8/layout/orgChart1"/>
    <dgm:cxn modelId="{F1E6370F-B433-1449-97EB-73006BA64898}" type="presParOf" srcId="{D9C2854B-70F1-C94A-B385-5F8E6041F72E}" destId="{BDB96F57-DF1B-DE48-B565-0C171FFF9EC1}" srcOrd="0" destOrd="0" presId="urn:microsoft.com/office/officeart/2005/8/layout/orgChart1"/>
    <dgm:cxn modelId="{166084DC-6BCA-8345-A9A1-1F1B4BD7E19C}" type="presParOf" srcId="{D9C2854B-70F1-C94A-B385-5F8E6041F72E}" destId="{4C803943-23F9-FA4B-93AA-F5597429B4CF}" srcOrd="1" destOrd="0" presId="urn:microsoft.com/office/officeart/2005/8/layout/orgChart1"/>
    <dgm:cxn modelId="{81C2DC72-0991-E94A-969F-33724A6D2EAC}" type="presParOf" srcId="{BF95E342-139D-F742-BE2A-2FD0CEAA992E}" destId="{30898CD9-1252-024A-BE05-9D47795D026C}" srcOrd="1" destOrd="0" presId="urn:microsoft.com/office/officeart/2005/8/layout/orgChart1"/>
    <dgm:cxn modelId="{CB37A203-7C86-6448-B47A-6F455610ABBD}" type="presParOf" srcId="{BF95E342-139D-F742-BE2A-2FD0CEAA992E}" destId="{9FF80B98-6AC7-764A-82ED-49BC8D921636}" srcOrd="2" destOrd="0" presId="urn:microsoft.com/office/officeart/2005/8/layout/orgChart1"/>
    <dgm:cxn modelId="{E5C06747-9F31-8745-8248-4C582FAE32C4}" type="presParOf" srcId="{DE9FD746-0B79-634D-903A-7A23D46AFF87}" destId="{0A7D1301-A920-8C46-8CC7-60A37E9690C9}" srcOrd="2" destOrd="0" presId="urn:microsoft.com/office/officeart/2005/8/layout/orgChart1"/>
    <dgm:cxn modelId="{664E241C-953A-2E44-A09D-113F0245E5E7}" type="presParOf" srcId="{DE9FD746-0B79-634D-903A-7A23D46AFF87}" destId="{9683E408-00D5-C542-9CDB-4349C851FC4E}" srcOrd="3" destOrd="0" presId="urn:microsoft.com/office/officeart/2005/8/layout/orgChart1"/>
    <dgm:cxn modelId="{79D787F2-C420-C44E-AF4F-F1AB3B477C3F}" type="presParOf" srcId="{9683E408-00D5-C542-9CDB-4349C851FC4E}" destId="{D6A998C7-4ECD-3D45-AAA6-9B5534BB5241}" srcOrd="0" destOrd="0" presId="urn:microsoft.com/office/officeart/2005/8/layout/orgChart1"/>
    <dgm:cxn modelId="{4A96B9BC-5501-D14D-AE04-908E6CF0323F}" type="presParOf" srcId="{D6A998C7-4ECD-3D45-AAA6-9B5534BB5241}" destId="{1A686EE1-5581-EA43-9832-4D420B91F0E3}" srcOrd="0" destOrd="0" presId="urn:microsoft.com/office/officeart/2005/8/layout/orgChart1"/>
    <dgm:cxn modelId="{C64AE053-7A94-7F42-8AED-79ABEE437348}" type="presParOf" srcId="{D6A998C7-4ECD-3D45-AAA6-9B5534BB5241}" destId="{85A9648C-F74C-7949-8E00-5D749405A756}" srcOrd="1" destOrd="0" presId="urn:microsoft.com/office/officeart/2005/8/layout/orgChart1"/>
    <dgm:cxn modelId="{EFD2F88E-EC3E-DC4C-B467-91887EFCB559}" type="presParOf" srcId="{9683E408-00D5-C542-9CDB-4349C851FC4E}" destId="{801025E3-AD6A-D046-9EFA-2A5BA6D67652}" srcOrd="1" destOrd="0" presId="urn:microsoft.com/office/officeart/2005/8/layout/orgChart1"/>
    <dgm:cxn modelId="{7F7D62EF-2F67-EE43-8B74-A46C00DA11A1}" type="presParOf" srcId="{9683E408-00D5-C542-9CDB-4349C851FC4E}" destId="{9CA211F3-C43F-4245-91E3-F220E1443171}" srcOrd="2" destOrd="0" presId="urn:microsoft.com/office/officeart/2005/8/layout/orgChart1"/>
    <dgm:cxn modelId="{4789C3AA-19D0-BC46-8BB6-2F40F54A49D9}" type="presParOf" srcId="{BA87498C-BC3E-D84F-8CA8-3E3A210AB636}" destId="{E080911C-EAF6-9B44-BB8A-DB506367C3C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D1301-A920-8C46-8CC7-60A37E9690C9}">
      <dsp:nvSpPr>
        <dsp:cNvPr id="0" name=""/>
        <dsp:cNvSpPr/>
      </dsp:nvSpPr>
      <dsp:spPr>
        <a:xfrm>
          <a:off x="3247178" y="665430"/>
          <a:ext cx="1271818" cy="683405"/>
        </a:xfrm>
        <a:custGeom>
          <a:avLst/>
          <a:gdLst/>
          <a:ahLst/>
          <a:cxnLst/>
          <a:rect l="0" t="0" r="0" b="0"/>
          <a:pathLst>
            <a:path>
              <a:moveTo>
                <a:pt x="0" y="0"/>
              </a:moveTo>
              <a:lnTo>
                <a:pt x="0" y="341702"/>
              </a:lnTo>
              <a:lnTo>
                <a:pt x="1271818" y="341702"/>
              </a:lnTo>
              <a:lnTo>
                <a:pt x="1271818" y="68340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8DA8EB-F66B-BE40-8DE2-05D751776E39}">
      <dsp:nvSpPr>
        <dsp:cNvPr id="0" name=""/>
        <dsp:cNvSpPr/>
      </dsp:nvSpPr>
      <dsp:spPr>
        <a:xfrm>
          <a:off x="2121885" y="665430"/>
          <a:ext cx="1125292" cy="683405"/>
        </a:xfrm>
        <a:custGeom>
          <a:avLst/>
          <a:gdLst/>
          <a:ahLst/>
          <a:cxnLst/>
          <a:rect l="0" t="0" r="0" b="0"/>
          <a:pathLst>
            <a:path>
              <a:moveTo>
                <a:pt x="1125292" y="0"/>
              </a:moveTo>
              <a:lnTo>
                <a:pt x="1125292" y="341702"/>
              </a:lnTo>
              <a:lnTo>
                <a:pt x="0" y="341702"/>
              </a:lnTo>
              <a:lnTo>
                <a:pt x="0" y="68340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51718D-B4C9-1344-B277-2101D9D69B9D}">
      <dsp:nvSpPr>
        <dsp:cNvPr id="0" name=""/>
        <dsp:cNvSpPr/>
      </dsp:nvSpPr>
      <dsp:spPr>
        <a:xfrm>
          <a:off x="1880529" y="996"/>
          <a:ext cx="2733297" cy="66443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err="1" smtClean="0"/>
            <a:t>Novel</a:t>
          </a:r>
          <a:endParaRPr lang="it-IT" sz="3800" kern="1200" dirty="0"/>
        </a:p>
      </dsp:txBody>
      <dsp:txXfrm>
        <a:off x="1880529" y="996"/>
        <a:ext cx="2733297" cy="664433"/>
      </dsp:txXfrm>
    </dsp:sp>
    <dsp:sp modelId="{BDB96F57-DF1B-DE48-B565-0C171FFF9EC1}">
      <dsp:nvSpPr>
        <dsp:cNvPr id="0" name=""/>
        <dsp:cNvSpPr/>
      </dsp:nvSpPr>
      <dsp:spPr>
        <a:xfrm>
          <a:off x="1191770" y="1348835"/>
          <a:ext cx="1860230" cy="63065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err="1" smtClean="0"/>
            <a:t>Old</a:t>
          </a:r>
          <a:endParaRPr lang="it-IT" sz="3800" kern="1200" dirty="0"/>
        </a:p>
      </dsp:txBody>
      <dsp:txXfrm>
        <a:off x="1191770" y="1348835"/>
        <a:ext cx="1860230" cy="630653"/>
      </dsp:txXfrm>
    </dsp:sp>
    <dsp:sp modelId="{1A686EE1-5581-EA43-9832-4D420B91F0E3}">
      <dsp:nvSpPr>
        <dsp:cNvPr id="0" name=""/>
        <dsp:cNvSpPr/>
      </dsp:nvSpPr>
      <dsp:spPr>
        <a:xfrm>
          <a:off x="3735406" y="1348835"/>
          <a:ext cx="1567179" cy="58102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smtClean="0"/>
            <a:t>New</a:t>
          </a:r>
          <a:endParaRPr lang="it-IT" sz="3800" kern="1200" dirty="0"/>
        </a:p>
      </dsp:txBody>
      <dsp:txXfrm>
        <a:off x="3735406" y="1348835"/>
        <a:ext cx="1567179" cy="5810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700ACBF-3105-AB4D-BA8A-B471EF01774E}" type="datetimeFigureOut">
              <a:rPr lang="it-IT" smtClean="0"/>
              <a:t>13/04/15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700ACBF-3105-AB4D-BA8A-B471EF01774E}" type="datetimeFigureOut">
              <a:rPr lang="it-IT" smtClean="0"/>
              <a:t>13/04/15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700ACBF-3105-AB4D-BA8A-B471EF01774E}" type="datetimeFigureOut">
              <a:rPr lang="it-IT" smtClean="0"/>
              <a:t>13/04/15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700ACBF-3105-AB4D-BA8A-B471EF01774E}" type="datetimeFigureOut">
              <a:rPr lang="it-IT" smtClean="0"/>
              <a:t>13/04/15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1700ACBF-3105-AB4D-BA8A-B471EF01774E}" type="datetimeFigureOut">
              <a:rPr lang="it-IT" smtClean="0"/>
              <a:t>13/04/15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700ACBF-3105-AB4D-BA8A-B471EF01774E}" type="datetimeFigureOut">
              <a:rPr lang="it-IT" smtClean="0"/>
              <a:t>13/04/15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1700ACBF-3105-AB4D-BA8A-B471EF01774E}" type="datetimeFigureOut">
              <a:rPr lang="it-IT" smtClean="0"/>
              <a:t>13/04/15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1700ACBF-3105-AB4D-BA8A-B471EF01774E}" type="datetimeFigureOut">
              <a:rPr lang="it-IT" smtClean="0"/>
              <a:t>13/04/15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00ACBF-3105-AB4D-BA8A-B471EF01774E}" type="datetimeFigureOut">
              <a:rPr lang="it-IT" smtClean="0"/>
              <a:t>13/04/15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20AA4C7-F97F-D04A-8DE1-98B4A535A102}"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1700ACBF-3105-AB4D-BA8A-B471EF01774E}" type="datetimeFigureOut">
              <a:rPr lang="it-IT" smtClean="0"/>
              <a:t>13/04/15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20AA4C7-F97F-D04A-8DE1-98B4A535A102}"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1700ACBF-3105-AB4D-BA8A-B471EF01774E}" type="datetimeFigureOut">
              <a:rPr lang="it-IT" smtClean="0"/>
              <a:t>13/04/15</a:t>
            </a:fld>
            <a:endParaRPr lang="it-IT"/>
          </a:p>
        </p:txBody>
      </p:sp>
      <p:sp>
        <p:nvSpPr>
          <p:cNvPr id="9" name="Slide Number Placeholder 8"/>
          <p:cNvSpPr>
            <a:spLocks noGrp="1"/>
          </p:cNvSpPr>
          <p:nvPr>
            <p:ph type="sldNum" sz="quarter" idx="11"/>
          </p:nvPr>
        </p:nvSpPr>
        <p:spPr/>
        <p:txBody>
          <a:bodyPr/>
          <a:lstStyle/>
          <a:p>
            <a:fld id="{E20AA4C7-F97F-D04A-8DE1-98B4A535A102}" type="slidenum">
              <a:rPr lang="it-IT" smtClean="0"/>
              <a:t>‹n.›</a:t>
            </a:fld>
            <a:endParaRPr lang="it-IT"/>
          </a:p>
        </p:txBody>
      </p:sp>
      <p:sp>
        <p:nvSpPr>
          <p:cNvPr id="10" name="Footer Placeholder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20AA4C7-F97F-D04A-8DE1-98B4A535A102}"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700ACBF-3105-AB4D-BA8A-B471EF01774E}" type="datetimeFigureOut">
              <a:rPr lang="it-IT" smtClean="0"/>
              <a:t>13/04/15</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The </a:t>
            </a:r>
            <a:r>
              <a:rPr lang="it-IT" dirty="0" err="1" smtClean="0"/>
              <a:t>Modern</a:t>
            </a:r>
            <a:r>
              <a:rPr lang="it-IT" dirty="0" smtClean="0"/>
              <a:t> Age</a:t>
            </a:r>
            <a:br>
              <a:rPr lang="it-IT" dirty="0" smtClean="0"/>
            </a:br>
            <a:r>
              <a:rPr lang="it-IT" dirty="0" smtClean="0"/>
              <a:t>1890-1920</a:t>
            </a:r>
            <a:endParaRPr lang="it-IT" dirty="0"/>
          </a:p>
        </p:txBody>
      </p:sp>
      <p:sp>
        <p:nvSpPr>
          <p:cNvPr id="3" name="Sottotitolo 2"/>
          <p:cNvSpPr>
            <a:spLocks noGrp="1"/>
          </p:cNvSpPr>
          <p:nvPr>
            <p:ph type="subTitle" idx="1"/>
          </p:nvPr>
        </p:nvSpPr>
        <p:spPr/>
        <p:txBody>
          <a:bodyPr>
            <a:normAutofit lnSpcReduction="10000"/>
          </a:bodyPr>
          <a:lstStyle/>
          <a:p>
            <a:pPr algn="r"/>
            <a:r>
              <a:rPr lang="it-IT" sz="2000" dirty="0" smtClean="0"/>
              <a:t>Nicoletta Soranzo</a:t>
            </a:r>
          </a:p>
          <a:p>
            <a:pPr algn="r"/>
            <a:r>
              <a:rPr lang="it-IT" sz="2000" dirty="0" smtClean="0"/>
              <a:t>cl.5^A</a:t>
            </a:r>
          </a:p>
          <a:p>
            <a:pPr algn="r"/>
            <a:r>
              <a:rPr lang="it-IT" sz="2000" dirty="0" smtClean="0"/>
              <a:t>13.04.2015</a:t>
            </a:r>
          </a:p>
          <a:p>
            <a:pPr algn="r"/>
            <a:endParaRPr lang="it-IT" sz="2000" dirty="0"/>
          </a:p>
        </p:txBody>
      </p:sp>
    </p:spTree>
    <p:extLst>
      <p:ext uri="{BB962C8B-B14F-4D97-AF65-F5344CB8AC3E}">
        <p14:creationId xmlns:p14="http://schemas.microsoft.com/office/powerpoint/2010/main" val="4017179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Modernization effects</a:t>
            </a:r>
            <a:endParaRPr lang="en-GB" dirty="0"/>
          </a:p>
        </p:txBody>
      </p:sp>
      <p:sp>
        <p:nvSpPr>
          <p:cNvPr id="3" name="Segnaposto contenuto 2"/>
          <p:cNvSpPr>
            <a:spLocks noGrp="1"/>
          </p:cNvSpPr>
          <p:nvPr>
            <p:ph idx="1"/>
          </p:nvPr>
        </p:nvSpPr>
        <p:spPr>
          <a:xfrm>
            <a:off x="0" y="1600200"/>
            <a:ext cx="8229600" cy="4945987"/>
          </a:xfrm>
        </p:spPr>
        <p:txBody>
          <a:bodyPr>
            <a:normAutofit/>
          </a:bodyPr>
          <a:lstStyle/>
          <a:p>
            <a:r>
              <a:rPr lang="en-GB" dirty="0" smtClean="0"/>
              <a:t>The modernization process has different effects on the 20</a:t>
            </a:r>
            <a:r>
              <a:rPr lang="en-GB" baseline="30000" dirty="0" smtClean="0"/>
              <a:t>th</a:t>
            </a:r>
            <a:r>
              <a:rPr lang="en-GB" dirty="0" smtClean="0"/>
              <a:t>  century:</a:t>
            </a:r>
          </a:p>
          <a:p>
            <a:pPr lvl="1"/>
            <a:r>
              <a:rPr lang="en-GB" dirty="0" smtClean="0"/>
              <a:t>The international competition for raw material markets and the control of trade routes made conflicts seem inevitable</a:t>
            </a:r>
          </a:p>
          <a:p>
            <a:pPr lvl="1"/>
            <a:r>
              <a:rPr lang="en-GB" dirty="0" smtClean="0"/>
              <a:t>There were an highly charged atmosphere </a:t>
            </a:r>
            <a:r>
              <a:rPr lang="en-GB" dirty="0" smtClean="0">
                <a:sym typeface="Wingdings"/>
              </a:rPr>
              <a:t> European nations make defensive alliances </a:t>
            </a:r>
          </a:p>
          <a:p>
            <a:pPr lvl="1"/>
            <a:r>
              <a:rPr lang="en-GB" dirty="0" smtClean="0">
                <a:sym typeface="Wingdings"/>
              </a:rPr>
              <a:t>Science and Industries only brutalized men and made their powers of destruction greater</a:t>
            </a:r>
          </a:p>
          <a:p>
            <a:pPr lvl="1"/>
            <a:r>
              <a:rPr lang="en-GB" dirty="0" smtClean="0">
                <a:sym typeface="Wingdings"/>
              </a:rPr>
              <a:t>Economic depression (in 1870’s and 1880’s) serious unemployment the state must exercise some control of the economy and look after the poorer citizens. (basis of </a:t>
            </a:r>
            <a:r>
              <a:rPr lang="en-GB" i="1" dirty="0" smtClean="0">
                <a:sym typeface="Wingdings"/>
              </a:rPr>
              <a:t>Welfare Sate</a:t>
            </a:r>
            <a:r>
              <a:rPr lang="en-GB" dirty="0" smtClean="0">
                <a:sym typeface="Wingdings"/>
              </a:rPr>
              <a:t>)</a:t>
            </a:r>
          </a:p>
        </p:txBody>
      </p:sp>
    </p:spTree>
    <p:extLst>
      <p:ext uri="{BB962C8B-B14F-4D97-AF65-F5344CB8AC3E}">
        <p14:creationId xmlns:p14="http://schemas.microsoft.com/office/powerpoint/2010/main" val="545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4573" y="347719"/>
            <a:ext cx="7998638" cy="6364768"/>
          </a:xfrm>
        </p:spPr>
        <p:txBody>
          <a:bodyPr>
            <a:normAutofit/>
          </a:bodyPr>
          <a:lstStyle/>
          <a:p>
            <a:pPr marL="342900" lvl="1">
              <a:buClr>
                <a:schemeClr val="accent1"/>
              </a:buClr>
            </a:pPr>
            <a:endParaRPr lang="en-GB" sz="2200" dirty="0">
              <a:sym typeface="Wingdings"/>
            </a:endParaRPr>
          </a:p>
          <a:p>
            <a:pPr marL="342900" lvl="1">
              <a:buClr>
                <a:schemeClr val="accent1"/>
              </a:buClr>
            </a:pPr>
            <a:r>
              <a:rPr lang="en-GB" sz="2200" dirty="0">
                <a:sym typeface="Wingdings"/>
              </a:rPr>
              <a:t>Marxism offered an optimistic, secure view of future</a:t>
            </a:r>
          </a:p>
          <a:p>
            <a:pPr marL="342900" lvl="1">
              <a:buClr>
                <a:schemeClr val="accent1"/>
              </a:buClr>
            </a:pPr>
            <a:r>
              <a:rPr lang="en-GB" sz="2200" dirty="0">
                <a:sym typeface="Wingdings"/>
              </a:rPr>
              <a:t>Sense of man’s isolation living a life without a meaning and without God  spiritual vulnerability</a:t>
            </a:r>
          </a:p>
          <a:p>
            <a:pPr marL="342900" lvl="1">
              <a:buClr>
                <a:schemeClr val="accent1"/>
              </a:buClr>
            </a:pPr>
            <a:r>
              <a:rPr lang="en-GB" sz="2200" dirty="0">
                <a:sym typeface="Wingdings"/>
              </a:rPr>
              <a:t>There were no set values, either social or personal</a:t>
            </a:r>
          </a:p>
          <a:p>
            <a:r>
              <a:rPr lang="en-GB" dirty="0" smtClean="0">
                <a:sym typeface="Wingdings"/>
              </a:rPr>
              <a:t>Also the traditional geometry and physic were shown to rest on false assumption</a:t>
            </a:r>
          </a:p>
          <a:p>
            <a:pPr lvl="1"/>
            <a:r>
              <a:rPr lang="en-GB" dirty="0" smtClean="0">
                <a:sym typeface="Wingdings"/>
              </a:rPr>
              <a:t>1906: A. Einstein’ s General Theory of Relativity</a:t>
            </a:r>
            <a:r>
              <a:rPr lang="en-GB" dirty="0" smtClean="0"/>
              <a:t> </a:t>
            </a:r>
          </a:p>
          <a:p>
            <a:r>
              <a:rPr lang="en-GB" dirty="0" smtClean="0">
                <a:sym typeface="Wingdings"/>
              </a:rPr>
              <a:t>The philosophers Bergson and James rejected conventional ideas of the time</a:t>
            </a:r>
          </a:p>
          <a:p>
            <a:pPr lvl="1"/>
            <a:r>
              <a:rPr lang="en-GB" dirty="0" smtClean="0">
                <a:sym typeface="Wingdings"/>
              </a:rPr>
              <a:t> Past and future exist together with the present in people’s mind a “stream consciousness”</a:t>
            </a:r>
          </a:p>
          <a:p>
            <a:pPr marL="457200" lvl="1" indent="0">
              <a:buNone/>
            </a:pPr>
            <a:endParaRPr lang="en-GB" dirty="0" smtClean="0">
              <a:sym typeface="Wingdings"/>
            </a:endParaRPr>
          </a:p>
          <a:p>
            <a:pPr lvl="1"/>
            <a:endParaRPr lang="en-GB" dirty="0" smtClean="0">
              <a:sym typeface="Wingdings"/>
            </a:endParaRPr>
          </a:p>
          <a:p>
            <a:pPr lvl="1"/>
            <a:endParaRPr lang="en-GB" dirty="0" smtClean="0">
              <a:sym typeface="Wingdings"/>
            </a:endParaRPr>
          </a:p>
          <a:p>
            <a:pPr lvl="1"/>
            <a:endParaRPr lang="en-GB" dirty="0" smtClean="0">
              <a:sym typeface="Wingdings"/>
            </a:endParaRPr>
          </a:p>
          <a:p>
            <a:pPr lvl="1"/>
            <a:endParaRPr lang="en-GB" dirty="0" smtClean="0">
              <a:sym typeface="Wingdings"/>
            </a:endParaRPr>
          </a:p>
        </p:txBody>
      </p:sp>
    </p:spTree>
    <p:extLst>
      <p:ext uri="{BB962C8B-B14F-4D97-AF65-F5344CB8AC3E}">
        <p14:creationId xmlns:p14="http://schemas.microsoft.com/office/powerpoint/2010/main" val="2954130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705893"/>
            <a:ext cx="8384394" cy="6004262"/>
          </a:xfrm>
        </p:spPr>
        <p:txBody>
          <a:bodyPr>
            <a:normAutofit/>
          </a:bodyPr>
          <a:lstStyle/>
          <a:p>
            <a:r>
              <a:rPr lang="en-GB" dirty="0" smtClean="0">
                <a:sym typeface="Wingdings"/>
              </a:rPr>
              <a:t>Sigmund Freud understood the importance of irrational</a:t>
            </a:r>
          </a:p>
          <a:p>
            <a:pPr lvl="1"/>
            <a:r>
              <a:rPr lang="en-GB" dirty="0" smtClean="0">
                <a:sym typeface="Wingdings"/>
              </a:rPr>
              <a:t>1900: “Interpretation of Dreams”  people’s behaviours largely depend on the unconscious part of their mind </a:t>
            </a:r>
          </a:p>
          <a:p>
            <a:r>
              <a:rPr lang="en-GB" dirty="0" smtClean="0">
                <a:sym typeface="Wingdings"/>
              </a:rPr>
              <a:t>Also the psychologist Carl Jung analysed the importance of a primitive element in human</a:t>
            </a:r>
          </a:p>
          <a:p>
            <a:pPr lvl="1"/>
            <a:r>
              <a:rPr lang="en-GB" dirty="0" smtClean="0">
                <a:sym typeface="Wingdings"/>
              </a:rPr>
              <a:t>1916: “The Psychology of the Unconscious” a </a:t>
            </a:r>
            <a:r>
              <a:rPr lang="en-GB" dirty="0" smtClean="0"/>
              <a:t> basic element of man’s unconscious mind was formed by his racial memory</a:t>
            </a:r>
          </a:p>
          <a:p>
            <a:pPr lvl="1"/>
            <a:r>
              <a:rPr lang="en-GB" dirty="0" smtClean="0">
                <a:effectLst/>
                <a:sym typeface="Wingdings"/>
              </a:rPr>
              <a:t> </a:t>
            </a:r>
            <a:r>
              <a:rPr lang="en-GB" dirty="0" smtClean="0">
                <a:sym typeface="Wingdings"/>
              </a:rPr>
              <a:t>H</a:t>
            </a:r>
            <a:r>
              <a:rPr lang="en-GB" dirty="0" smtClean="0">
                <a:effectLst/>
                <a:sym typeface="Wingdings"/>
              </a:rPr>
              <a:t>e operated on a symbolic level only psychologist or poet can discover these hidden meaning </a:t>
            </a:r>
            <a:r>
              <a:rPr lang="en-GB" dirty="0" smtClean="0">
                <a:sym typeface="Wingdings"/>
              </a:rPr>
              <a:t>symbolist poet had already tried to do in the 19</a:t>
            </a:r>
            <a:r>
              <a:rPr lang="en-GB" baseline="30000" dirty="0" smtClean="0">
                <a:sym typeface="Wingdings"/>
              </a:rPr>
              <a:t>th</a:t>
            </a:r>
            <a:r>
              <a:rPr lang="en-GB" dirty="0" smtClean="0">
                <a:sym typeface="Wingdings"/>
              </a:rPr>
              <a:t> century</a:t>
            </a:r>
            <a:endParaRPr lang="en-GB" dirty="0" smtClean="0">
              <a:effectLst/>
              <a:sym typeface="Wingdings"/>
            </a:endParaRPr>
          </a:p>
          <a:p>
            <a:r>
              <a:rPr lang="en-GB" dirty="0" smtClean="0"/>
              <a:t>1914: TURNING POINT- the First World War</a:t>
            </a:r>
          </a:p>
          <a:p>
            <a:pPr lvl="1"/>
            <a:r>
              <a:rPr lang="en-GB" dirty="0" smtClean="0"/>
              <a:t>The war marked the beginning of the end of European domination of the world </a:t>
            </a:r>
          </a:p>
          <a:p>
            <a:endParaRPr lang="en-GB" dirty="0"/>
          </a:p>
        </p:txBody>
      </p:sp>
    </p:spTree>
    <p:extLst>
      <p:ext uri="{BB962C8B-B14F-4D97-AF65-F5344CB8AC3E}">
        <p14:creationId xmlns:p14="http://schemas.microsoft.com/office/powerpoint/2010/main" val="551850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Literature in the 20</a:t>
            </a:r>
            <a:r>
              <a:rPr lang="en-GB" baseline="30000" dirty="0" smtClean="0"/>
              <a:t>th</a:t>
            </a:r>
            <a:r>
              <a:rPr lang="en-GB" dirty="0" smtClean="0"/>
              <a:t> century</a:t>
            </a:r>
            <a:endParaRPr lang="en-GB" dirty="0"/>
          </a:p>
        </p:txBody>
      </p:sp>
      <p:sp>
        <p:nvSpPr>
          <p:cNvPr id="3" name="Segnaposto contenuto 2"/>
          <p:cNvSpPr>
            <a:spLocks noGrp="1"/>
          </p:cNvSpPr>
          <p:nvPr>
            <p:ph idx="1"/>
          </p:nvPr>
        </p:nvSpPr>
        <p:spPr/>
        <p:txBody>
          <a:bodyPr>
            <a:normAutofit fontScale="92500" lnSpcReduction="10000"/>
          </a:bodyPr>
          <a:lstStyle/>
          <a:p>
            <a:pPr marL="0" lvl="1" indent="0">
              <a:buNone/>
            </a:pPr>
            <a:r>
              <a:rPr lang="en-GB" dirty="0" smtClean="0">
                <a:sym typeface="Wingdings"/>
              </a:rPr>
              <a:t>NOVEL</a:t>
            </a:r>
            <a:endParaRPr lang="en-GB" dirty="0" smtClean="0">
              <a:sym typeface="Wingdings"/>
            </a:endParaRPr>
          </a:p>
          <a:p>
            <a:pPr marL="342900" lvl="1" indent="-342900">
              <a:buFont typeface="Arial"/>
              <a:buChar char="•"/>
            </a:pPr>
            <a:r>
              <a:rPr lang="en-GB" dirty="0" smtClean="0">
                <a:sym typeface="Wingdings"/>
              </a:rPr>
              <a:t>Doubts, insecurities, and the sense of isolation are translated by the novelists of the period</a:t>
            </a:r>
            <a:endParaRPr lang="en-GB" dirty="0" smtClean="0"/>
          </a:p>
          <a:p>
            <a:r>
              <a:rPr lang="en-GB" dirty="0" smtClean="0"/>
              <a:t>The novelists left the characters to speak</a:t>
            </a:r>
            <a:r>
              <a:rPr lang="en-GB" dirty="0" smtClean="0">
                <a:sym typeface="Wingdings"/>
              </a:rPr>
              <a:t> disappeared</a:t>
            </a:r>
          </a:p>
          <a:p>
            <a:r>
              <a:rPr lang="en-GB" dirty="0" smtClean="0">
                <a:sym typeface="Wingdings"/>
              </a:rPr>
              <a:t>Moral criticism and humorous observation are completely absent they became RELATIVE</a:t>
            </a:r>
          </a:p>
          <a:p>
            <a:r>
              <a:rPr lang="en-GB" dirty="0" smtClean="0">
                <a:sym typeface="Wingdings"/>
              </a:rPr>
              <a:t>The analysis is transfer form the novel to the reader</a:t>
            </a:r>
          </a:p>
          <a:p>
            <a:r>
              <a:rPr lang="en-GB" dirty="0" smtClean="0">
                <a:sym typeface="Wingdings"/>
              </a:rPr>
              <a:t>Aesthetic values have taken the place of moral values</a:t>
            </a:r>
          </a:p>
          <a:p>
            <a:r>
              <a:rPr lang="en-GB" dirty="0" smtClean="0">
                <a:sym typeface="Wingdings"/>
              </a:rPr>
              <a:t>The novelist turn inside people’s consciences to explore the flux of his mental experience</a:t>
            </a:r>
          </a:p>
          <a:p>
            <a:r>
              <a:rPr lang="en-GB" dirty="0" smtClean="0">
                <a:sym typeface="Wingdings"/>
              </a:rPr>
              <a:t>Use of interior monologue where there is no perception for logical connection</a:t>
            </a:r>
          </a:p>
          <a:p>
            <a:r>
              <a:rPr lang="en-GB" dirty="0" smtClean="0">
                <a:sym typeface="Wingdings"/>
              </a:rPr>
              <a:t>The reader is invited to listen to characters and to identify with him</a:t>
            </a:r>
          </a:p>
          <a:p>
            <a:r>
              <a:rPr lang="en-GB" dirty="0" smtClean="0">
                <a:sym typeface="Wingdings"/>
              </a:rPr>
              <a:t>He had to discover characters’ identity</a:t>
            </a:r>
          </a:p>
          <a:p>
            <a:endParaRPr lang="en-GB" dirty="0" smtClean="0">
              <a:sym typeface="Wingdings"/>
            </a:endParaRPr>
          </a:p>
          <a:p>
            <a:endParaRPr lang="en-GB" dirty="0" smtClean="0">
              <a:sym typeface="Wingdings"/>
            </a:endParaRPr>
          </a:p>
          <a:p>
            <a:pPr marL="0" indent="0">
              <a:buNone/>
            </a:pPr>
            <a:endParaRPr lang="en-GB" dirty="0" smtClean="0">
              <a:sym typeface="Wingdings"/>
            </a:endParaRPr>
          </a:p>
          <a:p>
            <a:endParaRPr lang="en-GB" dirty="0" smtClean="0">
              <a:sym typeface="Wingdings"/>
            </a:endParaRPr>
          </a:p>
          <a:p>
            <a:endParaRPr lang="en-GB" dirty="0" smtClean="0">
              <a:sym typeface="Wingdings"/>
            </a:endParaRPr>
          </a:p>
        </p:txBody>
      </p:sp>
    </p:spTree>
    <p:extLst>
      <p:ext uri="{BB962C8B-B14F-4D97-AF65-F5344CB8AC3E}">
        <p14:creationId xmlns:p14="http://schemas.microsoft.com/office/powerpoint/2010/main" val="54140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1790264301"/>
              </p:ext>
            </p:extLst>
          </p:nvPr>
        </p:nvGraphicFramePr>
        <p:xfrm>
          <a:off x="967699" y="257009"/>
          <a:ext cx="6494356" cy="1980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p:cNvSpPr txBox="1"/>
          <p:nvPr/>
        </p:nvSpPr>
        <p:spPr>
          <a:xfrm>
            <a:off x="317526" y="2603574"/>
            <a:ext cx="7681112" cy="4801315"/>
          </a:xfrm>
          <a:prstGeom prst="rect">
            <a:avLst/>
          </a:prstGeom>
          <a:noFill/>
        </p:spPr>
        <p:txBody>
          <a:bodyPr wrap="square" rtlCol="0">
            <a:spAutoFit/>
          </a:bodyPr>
          <a:lstStyle/>
          <a:p>
            <a:pPr lvl="0"/>
            <a:r>
              <a:rPr lang="en-GB" dirty="0" smtClean="0"/>
              <a:t>OLD NOVEL</a:t>
            </a:r>
          </a:p>
          <a:p>
            <a:pPr marL="285750" lvl="0" indent="-285750">
              <a:buFont typeface="Arial"/>
              <a:buChar char="•"/>
            </a:pPr>
            <a:r>
              <a:rPr lang="en-GB" dirty="0" smtClean="0"/>
              <a:t>Narrative structure</a:t>
            </a:r>
          </a:p>
          <a:p>
            <a:pPr marL="285750" lvl="0" indent="-285750">
              <a:buFont typeface="Arial"/>
              <a:buChar char="•"/>
            </a:pPr>
            <a:r>
              <a:rPr lang="en-GB" dirty="0" smtClean="0"/>
              <a:t>The story is told by an omniscient narrator</a:t>
            </a:r>
          </a:p>
          <a:p>
            <a:pPr marL="285750" lvl="0" indent="-285750">
              <a:buFont typeface="Arial"/>
              <a:buChar char="•"/>
            </a:pPr>
            <a:r>
              <a:rPr lang="en-GB" dirty="0" smtClean="0"/>
              <a:t>Most of the times the protagonist speaks with the same voice of the novelist</a:t>
            </a:r>
            <a:endParaRPr lang="en-GB" dirty="0" smtClean="0"/>
          </a:p>
          <a:p>
            <a:pPr marL="285750" lvl="0" indent="-285750">
              <a:buFont typeface="Arial"/>
              <a:buChar char="•"/>
            </a:pPr>
            <a:r>
              <a:rPr lang="en-GB" dirty="0" smtClean="0"/>
              <a:t>Alternation of:</a:t>
            </a:r>
          </a:p>
          <a:p>
            <a:pPr marL="742950" lvl="1" indent="-285750">
              <a:buFont typeface="Arial"/>
              <a:buChar char="•"/>
            </a:pPr>
            <a:r>
              <a:rPr lang="en-GB" dirty="0" smtClean="0"/>
              <a:t> s</a:t>
            </a:r>
            <a:r>
              <a:rPr lang="en-GB" dirty="0" smtClean="0"/>
              <a:t>ummaries of previous events</a:t>
            </a:r>
            <a:r>
              <a:rPr lang="en-GB" dirty="0" smtClean="0">
                <a:sym typeface="Wingdings"/>
              </a:rPr>
              <a:t> quick, panoramic view</a:t>
            </a:r>
            <a:endParaRPr lang="en-GB" dirty="0" smtClean="0"/>
          </a:p>
          <a:p>
            <a:pPr marL="742950" lvl="1" indent="-285750">
              <a:buFont typeface="Arial"/>
              <a:buChar char="•"/>
            </a:pPr>
            <a:r>
              <a:rPr lang="en-GB" dirty="0" smtClean="0"/>
              <a:t> personal commentaries</a:t>
            </a:r>
            <a:r>
              <a:rPr lang="en-GB" dirty="0" smtClean="0">
                <a:sym typeface="Wingdings"/>
              </a:rPr>
              <a:t> they create a “stay in movement</a:t>
            </a:r>
            <a:endParaRPr lang="en-GB" dirty="0" smtClean="0"/>
          </a:p>
          <a:p>
            <a:pPr marL="742950" lvl="1" indent="-285750">
              <a:buFont typeface="Arial"/>
              <a:buChar char="•"/>
            </a:pPr>
            <a:r>
              <a:rPr lang="en-GB" dirty="0" smtClean="0"/>
              <a:t>Scenes</a:t>
            </a:r>
            <a:r>
              <a:rPr lang="en-GB" dirty="0" smtClean="0">
                <a:sym typeface="Wingdings"/>
              </a:rPr>
              <a:t> normal lasting</a:t>
            </a:r>
            <a:endParaRPr lang="en-GB" dirty="0" smtClean="0"/>
          </a:p>
          <a:p>
            <a:pPr marL="742950" lvl="1" indent="-285750">
              <a:buFont typeface="Arial"/>
              <a:buChar char="•"/>
            </a:pPr>
            <a:r>
              <a:rPr lang="en-GB" dirty="0" smtClean="0"/>
              <a:t> characters’ description</a:t>
            </a:r>
          </a:p>
          <a:p>
            <a:pPr marL="742950" lvl="1" indent="-285750">
              <a:buFont typeface="Arial"/>
              <a:buChar char="•"/>
            </a:pPr>
            <a:r>
              <a:rPr lang="en-GB" dirty="0" smtClean="0"/>
              <a:t> conversation</a:t>
            </a:r>
          </a:p>
          <a:p>
            <a:pPr marL="742950" lvl="1" indent="-285750">
              <a:buFont typeface="Arial"/>
              <a:buChar char="•"/>
            </a:pPr>
            <a:r>
              <a:rPr lang="en-GB" dirty="0" smtClean="0"/>
              <a:t> reported conversations</a:t>
            </a:r>
          </a:p>
          <a:p>
            <a:pPr marL="742950" lvl="1" indent="-285750">
              <a:buFont typeface="Arial"/>
              <a:buChar char="•"/>
            </a:pPr>
            <a:r>
              <a:rPr lang="en-GB" dirty="0" smtClean="0"/>
              <a:t> conclusions </a:t>
            </a:r>
          </a:p>
          <a:p>
            <a:pPr marL="742950" lvl="1" indent="-285750">
              <a:buFont typeface="Arial"/>
              <a:buChar char="•"/>
            </a:pPr>
            <a:r>
              <a:rPr lang="en-GB" dirty="0" smtClean="0"/>
              <a:t>précis </a:t>
            </a:r>
          </a:p>
          <a:p>
            <a:pPr marL="285750" lvl="0" indent="-285750">
              <a:buFont typeface="Arial"/>
              <a:buChar char="•"/>
            </a:pPr>
            <a:r>
              <a:rPr lang="en-GB" dirty="0" smtClean="0"/>
              <a:t>The proportion in which the author combines all the elements determines the time</a:t>
            </a:r>
          </a:p>
          <a:p>
            <a:pPr marL="285750" lvl="0" indent="-285750">
              <a:buFont typeface="Arial"/>
              <a:buChar char="•"/>
            </a:pPr>
            <a:endParaRPr lang="en-GB" dirty="0" smtClean="0"/>
          </a:p>
          <a:p>
            <a:pPr marL="285750" lvl="0" indent="-285750">
              <a:buFont typeface="Arial"/>
              <a:buChar char="•"/>
            </a:pPr>
            <a:endParaRPr lang="en-GB" dirty="0"/>
          </a:p>
        </p:txBody>
      </p:sp>
    </p:spTree>
    <p:extLst>
      <p:ext uri="{BB962C8B-B14F-4D97-AF65-F5344CB8AC3E}">
        <p14:creationId xmlns:p14="http://schemas.microsoft.com/office/powerpoint/2010/main" val="3702222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17526" y="269796"/>
            <a:ext cx="7998638" cy="6246153"/>
          </a:xfrm>
        </p:spPr>
        <p:txBody>
          <a:bodyPr>
            <a:normAutofit/>
          </a:bodyPr>
          <a:lstStyle/>
          <a:p>
            <a:endParaRPr lang="en-GB" dirty="0" smtClean="0">
              <a:sym typeface="Wingdings"/>
            </a:endParaRPr>
          </a:p>
          <a:p>
            <a:pPr marL="0" indent="0">
              <a:buNone/>
            </a:pPr>
            <a:r>
              <a:rPr lang="en-GB" dirty="0" smtClean="0">
                <a:sym typeface="Wingdings"/>
              </a:rPr>
              <a:t>POETRY</a:t>
            </a:r>
          </a:p>
          <a:p>
            <a:r>
              <a:rPr lang="en-GB" dirty="0" smtClean="0">
                <a:sym typeface="Wingdings"/>
              </a:rPr>
              <a:t>The symbolist poets influenced the writers of Aesthetic movement, Ezra Pound and T.S. Eliot</a:t>
            </a:r>
          </a:p>
          <a:p>
            <a:r>
              <a:rPr lang="en-GB" dirty="0" smtClean="0">
                <a:sym typeface="Wingdings"/>
              </a:rPr>
              <a:t>At the end of 19</a:t>
            </a:r>
            <a:r>
              <a:rPr lang="en-GB" baseline="30000" dirty="0" smtClean="0">
                <a:sym typeface="Wingdings"/>
              </a:rPr>
              <a:t>th</a:t>
            </a:r>
            <a:r>
              <a:rPr lang="en-GB" dirty="0" smtClean="0">
                <a:sym typeface="Wingdings"/>
              </a:rPr>
              <a:t> century English poetry was still influenced by Tennyson and the earlier Romantics</a:t>
            </a:r>
          </a:p>
          <a:p>
            <a:r>
              <a:rPr lang="en-GB" dirty="0" smtClean="0">
                <a:sym typeface="Wingdings"/>
              </a:rPr>
              <a:t>Before the First World War the poets Thomas, De La Mare and Housman produced verse which didn’t really want to come to terms with the spiritual anguish of the modern world </a:t>
            </a:r>
          </a:p>
          <a:p>
            <a:r>
              <a:rPr lang="en-GB" dirty="0" smtClean="0">
                <a:sym typeface="Wingdings"/>
              </a:rPr>
              <a:t>T.S. Eliot and  Ezra Pound produced a new poetry</a:t>
            </a:r>
          </a:p>
          <a:p>
            <a:pPr lvl="1"/>
            <a:r>
              <a:rPr lang="en-GB" dirty="0" smtClean="0"/>
              <a:t>This development began with the critical writings of </a:t>
            </a:r>
            <a:r>
              <a:rPr lang="en-GB" dirty="0" err="1" smtClean="0"/>
              <a:t>T.E.Hulme</a:t>
            </a:r>
            <a:endParaRPr lang="en-GB" dirty="0" smtClean="0"/>
          </a:p>
          <a:p>
            <a:pPr lvl="1"/>
            <a:r>
              <a:rPr lang="en-GB" dirty="0" smtClean="0">
                <a:sym typeface="Wingdings"/>
              </a:rPr>
              <a:t>He condemned the romantic art</a:t>
            </a:r>
          </a:p>
          <a:p>
            <a:pPr lvl="2"/>
            <a:r>
              <a:rPr lang="en-GB" dirty="0" smtClean="0">
                <a:sym typeface="Wingdings"/>
              </a:rPr>
              <a:t>He wanted to return to a Pre-Romantic idea of man</a:t>
            </a:r>
          </a:p>
        </p:txBody>
      </p:sp>
    </p:spTree>
    <p:extLst>
      <p:ext uri="{BB962C8B-B14F-4D97-AF65-F5344CB8AC3E}">
        <p14:creationId xmlns:p14="http://schemas.microsoft.com/office/powerpoint/2010/main" val="150087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Thomas Stearns Eliot</a:t>
            </a:r>
          </a:p>
        </p:txBody>
      </p:sp>
      <p:sp>
        <p:nvSpPr>
          <p:cNvPr id="5" name="Segnaposto contenuto 4"/>
          <p:cNvSpPr>
            <a:spLocks noGrp="1"/>
          </p:cNvSpPr>
          <p:nvPr>
            <p:ph idx="1"/>
          </p:nvPr>
        </p:nvSpPr>
        <p:spPr/>
        <p:txBody>
          <a:bodyPr/>
          <a:lstStyle/>
          <a:p>
            <a:r>
              <a:rPr lang="en-GB" dirty="0">
                <a:sym typeface="Wingdings"/>
              </a:rPr>
              <a:t>Eliot was influenced by Pound with who he founded the Imagist movement</a:t>
            </a:r>
          </a:p>
          <a:p>
            <a:pPr lvl="1"/>
            <a:r>
              <a:rPr lang="en-GB" dirty="0">
                <a:sym typeface="Wingdings"/>
              </a:rPr>
              <a:t>Imagist wanted: poetic language to be dry and hard, clear and precise image they wanted to recreate the cold, mechanical reality </a:t>
            </a:r>
          </a:p>
          <a:p>
            <a:r>
              <a:rPr lang="en-GB" dirty="0" smtClean="0"/>
              <a:t>Myth and ritual: potential means of ordering and transforming into significance contemporary experience</a:t>
            </a:r>
          </a:p>
          <a:p>
            <a:r>
              <a:rPr lang="en-GB" dirty="0" smtClean="0"/>
              <a:t>“The immense panorama” is Eliot’s technique for presenting: he condenses it, and like Joyce resort to a back –cloth of mythology to hold is material in share</a:t>
            </a:r>
          </a:p>
          <a:p>
            <a:endParaRPr lang="it-IT" dirty="0"/>
          </a:p>
        </p:txBody>
      </p:sp>
    </p:spTree>
    <p:extLst>
      <p:ext uri="{BB962C8B-B14F-4D97-AF65-F5344CB8AC3E}">
        <p14:creationId xmlns:p14="http://schemas.microsoft.com/office/powerpoint/2010/main" val="1639393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Anthropology in the Modern Age</a:t>
            </a:r>
            <a:endParaRPr lang="en-GB" dirty="0"/>
          </a:p>
        </p:txBody>
      </p:sp>
      <p:sp>
        <p:nvSpPr>
          <p:cNvPr id="3" name="Segnaposto contenuto 2"/>
          <p:cNvSpPr>
            <a:spLocks noGrp="1"/>
          </p:cNvSpPr>
          <p:nvPr>
            <p:ph idx="1"/>
          </p:nvPr>
        </p:nvSpPr>
        <p:spPr/>
        <p:txBody>
          <a:bodyPr>
            <a:normAutofit/>
          </a:bodyPr>
          <a:lstStyle/>
          <a:p>
            <a:r>
              <a:rPr lang="en-GB" dirty="0" smtClean="0"/>
              <a:t>1890: “The Golden Bough” by J.G. Fraser was indicative of the new interest in mythology and pre-history which arose out of the Symbolist movement and Darwin’s theories</a:t>
            </a:r>
          </a:p>
          <a:p>
            <a:r>
              <a:rPr lang="en-GB" dirty="0" smtClean="0"/>
              <a:t>Fraser discussed the ancient myth of the Grail , primeval customs, fertility, rites, </a:t>
            </a:r>
            <a:r>
              <a:rPr lang="en-GB" dirty="0" err="1" smtClean="0"/>
              <a:t>ecc</a:t>
            </a:r>
            <a:endParaRPr lang="en-GB" dirty="0" smtClean="0"/>
          </a:p>
          <a:p>
            <a:r>
              <a:rPr lang="en-GB" dirty="0" smtClean="0"/>
              <a:t>He was interest in the man beneath the surface of so: “civilization”</a:t>
            </a:r>
          </a:p>
          <a:p>
            <a:r>
              <a:rPr lang="en-GB" dirty="0" smtClean="0"/>
              <a:t>J. L. Weston posits a complex synthesis behind the medieval Grail legends</a:t>
            </a:r>
          </a:p>
          <a:p>
            <a:endParaRPr lang="it-IT" dirty="0"/>
          </a:p>
        </p:txBody>
      </p:sp>
    </p:spTree>
    <p:extLst>
      <p:ext uri="{BB962C8B-B14F-4D97-AF65-F5344CB8AC3E}">
        <p14:creationId xmlns:p14="http://schemas.microsoft.com/office/powerpoint/2010/main" val="2559739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iacenz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114</TotalTime>
  <Words>772</Words>
  <Application>Microsoft Macintosh PowerPoint</Application>
  <PresentationFormat>Presentazione su schermo (4:3)</PresentationFormat>
  <Paragraphs>78</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Adiacenza</vt:lpstr>
      <vt:lpstr>The Modern Age 1890-1920</vt:lpstr>
      <vt:lpstr>Modernization effects</vt:lpstr>
      <vt:lpstr>Presentazione di PowerPoint</vt:lpstr>
      <vt:lpstr>Presentazione di PowerPoint</vt:lpstr>
      <vt:lpstr>Literature in the 20th century</vt:lpstr>
      <vt:lpstr>Presentazione di PowerPoint</vt:lpstr>
      <vt:lpstr>Presentazione di PowerPoint</vt:lpstr>
      <vt:lpstr>Thomas Stearns Eliot</vt:lpstr>
      <vt:lpstr>Anthropology in the Modern Age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Modern Age 1890-1920</dc:title>
  <dc:creator>Nicoletta Soranzo</dc:creator>
  <cp:lastModifiedBy>Nicoletta Soranzo</cp:lastModifiedBy>
  <cp:revision>12</cp:revision>
  <dcterms:created xsi:type="dcterms:W3CDTF">2015-04-13T13:17:17Z</dcterms:created>
  <dcterms:modified xsi:type="dcterms:W3CDTF">2015-04-13T15:12:03Z</dcterms:modified>
</cp:coreProperties>
</file>