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6"/>
  </p:notesMasterIdLst>
  <p:sldIdLst>
    <p:sldId id="256" r:id="rId2"/>
    <p:sldId id="257" r:id="rId3"/>
    <p:sldId id="271" r:id="rId4"/>
    <p:sldId id="270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B878-4271-433A-BA3C-EC6D10F049A8}" type="datetimeFigureOut">
              <a:rPr lang="it-IT"/>
              <a:t>02/03/2015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4638-1843-4838-AC48-252B55E7B33C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88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162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41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5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42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444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38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40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41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7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94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48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27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56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4638-1843-4838-AC48-252B55E7B33C}" type="slidenum">
              <a:rPr lang="it-IT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18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6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8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70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7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0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82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21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2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93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41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69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.uk/" TargetMode="External"/><Relationship Id="rId3" Type="http://schemas.openxmlformats.org/officeDocument/2006/relationships/hyperlink" Target="http://thebell.us/" TargetMode="External"/><Relationship Id="rId7" Type="http://schemas.openxmlformats.org/officeDocument/2006/relationships/hyperlink" Target="http://www.victorianweb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kens.ucsc.edu/" TargetMode="External"/><Relationship Id="rId5" Type="http://schemas.openxmlformats.org/officeDocument/2006/relationships/hyperlink" Target="http://www.wordreference.com/" TargetMode="External"/><Relationship Id="rId4" Type="http://schemas.openxmlformats.org/officeDocument/2006/relationships/hyperlink" Target="http://en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latin typeface="Calibri Light" charset="0"/>
              </a:rPr>
              <a:t>Similarities and Differences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C.Dickens' fiction and contemporary reality</a:t>
            </a:r>
            <a:endParaRPr lang="de-DE"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447613" y="5808544"/>
            <a:ext cx="366871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it-IT"/>
              <a:t>Patrick Indri - 5ALS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Pollution - Dickens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5507482" cy="4022725"/>
          </a:xfrm>
        </p:spPr>
        <p:txBody>
          <a:bodyPr>
            <a:normAutofit lnSpcReduction="10000"/>
          </a:bodyPr>
          <a:lstStyle/>
          <a:p>
            <a:r>
              <a:rPr lang="en-US"/>
              <a:t>Dickens presents the terrible air condition of London in a famous extract of </a:t>
            </a:r>
            <a:r>
              <a:rPr lang="en-US" i="1"/>
              <a:t>Bleak House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"</a:t>
            </a:r>
            <a:r>
              <a:rPr lang="en-US" i="1">
                <a:solidFill>
                  <a:srgbClr val="404040"/>
                </a:solidFill>
                <a:latin typeface="Calibri"/>
              </a:rPr>
              <a:t>Smoke lowering down from the chimney pots, making a soft black drizzle [...], fog everywhere</a:t>
            </a:r>
            <a:r>
              <a:rPr lang="en-US">
                <a:solidFill>
                  <a:srgbClr val="404040"/>
                </a:solidFill>
                <a:latin typeface="Calibri"/>
              </a:rPr>
              <a:t>" -chapter 1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London is a critically overcrowded and polluted city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1858, </a:t>
            </a:r>
            <a:r>
              <a:rPr lang="en-US" i="1">
                <a:solidFill>
                  <a:srgbClr val="404040"/>
                </a:solidFill>
                <a:latin typeface="Calibri"/>
              </a:rPr>
              <a:t>Great Stink</a:t>
            </a:r>
            <a:r>
              <a:rPr lang="en-US">
                <a:solidFill>
                  <a:srgbClr val="404040"/>
                </a:solidFill>
                <a:latin typeface="Calibri"/>
              </a:rPr>
              <a:t>, River Thames is full of rubbish making the air unbreathable</a:t>
            </a:r>
          </a:p>
          <a:p>
            <a:r>
              <a:rPr lang="en-US" i="1"/>
              <a:t>Coketown</a:t>
            </a:r>
            <a:r>
              <a:rPr lang="en-US"/>
              <a:t> presentation provides a description of the consequences of pollution in Victorian Age industrial cities</a:t>
            </a:r>
          </a:p>
          <a:p>
            <a:pPr lvl="1"/>
            <a:r>
              <a:rPr lang="en-US"/>
              <a:t>City walls were blackened by smoke which made it hard to breath</a:t>
            </a:r>
          </a:p>
          <a:p>
            <a:pPr lvl="2"/>
            <a:r>
              <a:rPr lang="en-US"/>
              <a:t>Black prevails on everything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All the bricks were painted "</a:t>
            </a:r>
            <a:r>
              <a:rPr lang="en-US" i="1">
                <a:solidFill>
                  <a:srgbClr val="404040"/>
                </a:solidFill>
                <a:latin typeface="Calibri"/>
              </a:rPr>
              <a:t>like the face of a savage</a:t>
            </a:r>
            <a:r>
              <a:rPr lang="en-US">
                <a:solidFill>
                  <a:srgbClr val="404040"/>
                </a:solidFill>
                <a:latin typeface="Calibri"/>
              </a:rPr>
              <a:t>"</a:t>
            </a:r>
            <a:endParaRPr lang="it-IT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4" name="Immagine 3" descr="dickenslondon4417a17970b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1984375"/>
            <a:ext cx="4432491" cy="357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7771916" y="5518351"/>
            <a:ext cx="3751072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>
                <a:solidFill>
                  <a:srgbClr val="3F3F3F"/>
                </a:solidFill>
              </a:rPr>
              <a:t>London: overcrowded and polluted</a:t>
            </a:r>
          </a:p>
        </p:txBody>
      </p:sp>
    </p:spTree>
    <p:extLst>
      <p:ext uri="{BB962C8B-B14F-4D97-AF65-F5344CB8AC3E}">
        <p14:creationId xmlns:p14="http://schemas.microsoft.com/office/powerpoint/2010/main" val="215643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Pollution nowadays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6091936" cy="4022725"/>
          </a:xfrm>
        </p:spPr>
        <p:txBody>
          <a:bodyPr/>
          <a:lstStyle/>
          <a:p>
            <a:r>
              <a:rPr lang="en-US"/>
              <a:t>Pollution is one of the main problems of the 21st Century</a:t>
            </a:r>
          </a:p>
          <a:p>
            <a:pPr lvl="1"/>
            <a:r>
              <a:rPr lang="en-US"/>
              <a:t>Urban pollution has increased because of the large number of cars and petrol-powered machinery in general</a:t>
            </a:r>
          </a:p>
          <a:p>
            <a:pPr lvl="1"/>
            <a:r>
              <a:rPr lang="en-US"/>
              <a:t>Coal power plants are still the main source of energy for industries</a:t>
            </a:r>
          </a:p>
          <a:p>
            <a:pPr lvl="1"/>
            <a:r>
              <a:rPr lang="en-US"/>
              <a:t>Nuclear energy and renewable forms of energy could be the answer for the increasing level of pollution in the world</a:t>
            </a:r>
          </a:p>
          <a:p>
            <a:r>
              <a:rPr lang="en-US"/>
              <a:t>The consequences of pollution could be devastating</a:t>
            </a:r>
          </a:p>
          <a:p>
            <a:pPr lvl="1"/>
            <a:r>
              <a:rPr lang="en-US"/>
              <a:t>Climate change is a reality and will lead the extinction of several species</a:t>
            </a:r>
          </a:p>
          <a:p>
            <a:pPr lvl="2"/>
            <a:r>
              <a:rPr lang="en-US"/>
              <a:t>Earth temperature will rise as well as the sea level</a:t>
            </a:r>
          </a:p>
          <a:p>
            <a:pPr lvl="1"/>
            <a:r>
              <a:rPr lang="en-US"/>
              <a:t>Ozone depletion will increase skin cancers, blindness, photo aging and will damage crops and food production</a:t>
            </a:r>
            <a:endParaRPr lang="it-IT"/>
          </a:p>
        </p:txBody>
      </p:sp>
      <p:pic>
        <p:nvPicPr>
          <p:cNvPr id="4" name="Immagine 3" descr="640px-Yangzhou_-_industrial_area_west_of_Wenfeng_Temple_-_P1130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721" y="1951413"/>
            <a:ext cx="4144715" cy="311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9023628" y="514446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3F3F3F"/>
                </a:solidFill>
              </a:rPr>
              <a:t>A power plant in China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33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Education - Dickens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6482334" cy="40227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Victorian education</a:t>
            </a:r>
          </a:p>
          <a:p>
            <a:pPr lvl="1"/>
            <a:r>
              <a:rPr lang="en-US"/>
              <a:t>Elementary Education Act (1870) increased literacy rate in England</a:t>
            </a:r>
          </a:p>
          <a:p>
            <a:pPr lvl="1"/>
            <a:r>
              <a:rPr lang="en-US"/>
              <a:t>Despite the act many remained hostile to Universal Education, rejecting mass education</a:t>
            </a:r>
          </a:p>
          <a:p>
            <a:pPr lvl="2"/>
            <a:r>
              <a:rPr lang="en-US"/>
              <a:t>An educated working class meant more revolutions and less profit for capitalists</a:t>
            </a:r>
          </a:p>
          <a:p>
            <a:pPr lvl="1"/>
            <a:r>
              <a:rPr lang="en-US"/>
              <a:t>Dickens was a strong believer of a non-sectarian and Universal education</a:t>
            </a:r>
          </a:p>
          <a:p>
            <a:pPr lvl="2"/>
            <a:r>
              <a:rPr lang="en-US">
                <a:solidFill>
                  <a:srgbClr val="404040"/>
                </a:solidFill>
                <a:latin typeface="Calibri"/>
              </a:rPr>
              <a:t>However he never offers practical solutions</a:t>
            </a:r>
          </a:p>
          <a:p>
            <a:r>
              <a:rPr lang="en-US"/>
              <a:t>Dickens develops the theme of education in </a:t>
            </a:r>
            <a:r>
              <a:rPr lang="en-US" i="1"/>
              <a:t>Hard Times</a:t>
            </a:r>
            <a:r>
              <a:rPr lang="en-US"/>
              <a:t>, using the character of Mr. Thomas Gradgrind</a:t>
            </a:r>
          </a:p>
          <a:p>
            <a:pPr lvl="1"/>
            <a:r>
              <a:rPr lang="en-US"/>
              <a:t>He is a "</a:t>
            </a:r>
            <a:r>
              <a:rPr lang="en-US" i="1"/>
              <a:t>man of fact</a:t>
            </a:r>
            <a:r>
              <a:rPr lang="en-US"/>
              <a:t>" who accepts only data and cold facts or numbers</a:t>
            </a:r>
          </a:p>
          <a:p>
            <a:pPr lvl="1"/>
            <a:r>
              <a:rPr lang="en-US"/>
              <a:t>He thinks he can measure everything, even humans</a:t>
            </a:r>
          </a:p>
          <a:p>
            <a:pPr lvl="1"/>
            <a:r>
              <a:rPr lang="en-US"/>
              <a:t>He rejects every kind of emotion</a:t>
            </a:r>
            <a:endParaRPr lang="it-IT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4" name="Immagine 3" descr="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57" y="1805926"/>
            <a:ext cx="2905759" cy="418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942348" y="589223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>
                <a:solidFill>
                  <a:srgbClr val="3F3F3F"/>
                </a:solidFill>
              </a:rPr>
              <a:t>Mr. Gradgrind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34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Education nowadats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5132768" cy="4022725"/>
          </a:xfrm>
        </p:spPr>
        <p:txBody>
          <a:bodyPr>
            <a:normAutofit lnSpcReduction="10000"/>
          </a:bodyPr>
          <a:lstStyle/>
          <a:p>
            <a:r>
              <a:rPr lang="en-US"/>
              <a:t>Education is guaranteed as one of the Universal Right of men</a:t>
            </a:r>
          </a:p>
          <a:p>
            <a:pPr lvl="1"/>
            <a:r>
              <a:rPr lang="en-US"/>
              <a:t>Due to the Right of Education elementary education is free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Public schools in England are mandatory from 5 to 15 years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Pre-primary education and higher education are not free but should be accessible to anyone</a:t>
            </a:r>
          </a:p>
          <a:p>
            <a:r>
              <a:rPr lang="en-US"/>
              <a:t>Nowadays 99.7% of the population of England can read and write</a:t>
            </a:r>
          </a:p>
          <a:p>
            <a:pPr lvl="1"/>
            <a:r>
              <a:rPr lang="en-US"/>
              <a:t>World literacy rate is 84.1%</a:t>
            </a:r>
          </a:p>
          <a:p>
            <a:pPr lvl="2"/>
            <a:r>
              <a:rPr lang="en-US"/>
              <a:t>Africa is the continent with the lower literacy rate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Universal education is one of the most important cultural objectives of 21st Century</a:t>
            </a:r>
            <a:endParaRPr lang="it-IT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65198" y="541276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>
                <a:solidFill>
                  <a:srgbClr val="3F3F3F"/>
                </a:solidFill>
              </a:rPr>
              <a:t>African students</a:t>
            </a:r>
            <a:endParaRPr lang="it-IT"/>
          </a:p>
        </p:txBody>
      </p:sp>
      <p:pic>
        <p:nvPicPr>
          <p:cNvPr id="7" name="Immagine 6" descr="20ottobrepom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875" y="1947421"/>
            <a:ext cx="4490192" cy="336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34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Resources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latin typeface="Calibri" charset="0"/>
                <a:hlinkClick r:id="rId3"/>
              </a:rPr>
              <a:t>http://thebell.us/</a:t>
            </a:r>
          </a:p>
          <a:p>
            <a:r>
              <a:rPr lang="it-IT">
                <a:latin typeface="Calibri" charset="0"/>
                <a:hlinkClick r:id="rId4"/>
              </a:rPr>
              <a:t>http://en.wikipedia.org/</a:t>
            </a:r>
          </a:p>
          <a:p>
            <a:r>
              <a:rPr lang="it-IT">
                <a:latin typeface="Calibri" charset="0"/>
                <a:hlinkClick r:id="rId5"/>
              </a:rPr>
              <a:t>http://www.wordreference.com/</a:t>
            </a:r>
          </a:p>
          <a:p>
            <a:r>
              <a:rPr lang="it-IT">
                <a:latin typeface="Calibri" charset="0"/>
                <a:hlinkClick r:id="rId6"/>
              </a:rPr>
              <a:t>http://dickens.ucsc.edu/</a:t>
            </a:r>
          </a:p>
          <a:p>
            <a:r>
              <a:rPr lang="it-IT">
                <a:latin typeface="Calibri" charset="0"/>
                <a:hlinkClick r:id="rId7"/>
              </a:rPr>
              <a:t>http://www.victorianweb.org/</a:t>
            </a:r>
          </a:p>
          <a:p>
            <a:r>
              <a:rPr lang="it-IT">
                <a:latin typeface="Calibri" charset="0"/>
                <a:hlinkClick r:id="rId8"/>
              </a:rPr>
              <a:t>http://www.bl.uk/</a:t>
            </a:r>
          </a:p>
        </p:txBody>
      </p:sp>
    </p:spTree>
    <p:extLst>
      <p:ext uri="{BB962C8B-B14F-4D97-AF65-F5344CB8AC3E}">
        <p14:creationId xmlns:p14="http://schemas.microsoft.com/office/powerpoint/2010/main" val="409744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Objectives and Structure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Objectives</a:t>
            </a:r>
          </a:p>
          <a:p>
            <a:pPr lvl="1"/>
            <a:r>
              <a:rPr lang="en-US"/>
              <a:t>Identifying the main themes of Dickens' literary production.</a:t>
            </a:r>
          </a:p>
          <a:p>
            <a:pPr lvl="1"/>
            <a:r>
              <a:rPr lang="en-US"/>
              <a:t>Gaining awareness of the contemporary reality trough the analysis and the actualization of Charles Dickens' themes.</a:t>
            </a:r>
          </a:p>
          <a:p>
            <a:r>
              <a:rPr lang="en-US"/>
              <a:t>Structure</a:t>
            </a:r>
          </a:p>
          <a:p>
            <a:pPr lvl="1"/>
            <a:r>
              <a:rPr lang="en-US"/>
              <a:t>Dickens: a social novelist</a:t>
            </a:r>
          </a:p>
          <a:p>
            <a:pPr lvl="2"/>
            <a:r>
              <a:rPr lang="en-US" sz="1800"/>
              <a:t>Poverty</a:t>
            </a:r>
          </a:p>
          <a:p>
            <a:pPr lvl="2"/>
            <a:r>
              <a:rPr lang="en-US" sz="1800">
                <a:latin typeface="Calibri" charset="0"/>
              </a:rPr>
              <a:t>Working conditions </a:t>
            </a:r>
          </a:p>
          <a:p>
            <a:pPr lvl="2"/>
            <a:r>
              <a:rPr lang="en-US" sz="1800"/>
              <a:t>Pollution</a:t>
            </a:r>
          </a:p>
          <a:p>
            <a:pPr lvl="2"/>
            <a:r>
              <a:rPr lang="en-US" sz="1800"/>
              <a:t>Child exploitation</a:t>
            </a:r>
          </a:p>
          <a:p>
            <a:pPr lvl="2"/>
            <a:r>
              <a:rPr lang="en-US" sz="180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74253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Dickens: a social novelist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5734684" cy="4022725"/>
          </a:xfrm>
        </p:spPr>
        <p:txBody>
          <a:bodyPr/>
          <a:lstStyle/>
          <a:p>
            <a:r>
              <a:rPr lang="it-IT"/>
              <a:t>Charles Dickens' fiction is a dramatization of </a:t>
            </a:r>
            <a:r>
              <a:rPr lang="en-US"/>
              <a:t>the social problems of the Victorian Age</a:t>
            </a:r>
          </a:p>
          <a:p>
            <a:pPr lvl="1"/>
            <a:r>
              <a:rPr lang="it-IT"/>
              <a:t>Poverty, </a:t>
            </a:r>
            <a:r>
              <a:rPr lang="en-US"/>
              <a:t>precarious working conditions, class prejudice and child labor</a:t>
            </a:r>
          </a:p>
          <a:p>
            <a:r>
              <a:rPr lang="it-IT"/>
              <a:t>His production develops a </a:t>
            </a:r>
            <a:r>
              <a:rPr lang="en-US"/>
              <a:t>critique of the social stratification and of the terrible </a:t>
            </a:r>
            <a:r>
              <a:rPr lang="it-IT"/>
              <a:t>consequences of utilitarianism </a:t>
            </a:r>
            <a:r>
              <a:rPr lang="en-US"/>
              <a:t>on lower classes</a:t>
            </a:r>
            <a:endParaRPr lang="it-IT"/>
          </a:p>
          <a:p>
            <a:r>
              <a:rPr lang="it-IT" i="1"/>
              <a:t>Hard Times </a:t>
            </a:r>
            <a:r>
              <a:rPr lang="it-IT"/>
              <a:t>is</a:t>
            </a:r>
            <a:r>
              <a:rPr lang="it-IT" i="1"/>
              <a:t> </a:t>
            </a:r>
            <a:r>
              <a:rPr lang="en-US"/>
              <a:t>one of the best examples of social novel due to his focus on the social and economic problems of a symbolically-called industrial city, </a:t>
            </a:r>
            <a:r>
              <a:rPr lang="en-US" i="1"/>
              <a:t>Coketown</a:t>
            </a:r>
            <a:endParaRPr lang="it-IT" i="1"/>
          </a:p>
        </p:txBody>
      </p:sp>
      <p:pic>
        <p:nvPicPr>
          <p:cNvPr id="4" name="Immagine 3" descr="coke_t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327" y="2100494"/>
            <a:ext cx="4238989" cy="303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7500586" y="5270869"/>
            <a:ext cx="428751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3F3F3F"/>
                </a:solidFill>
              </a:rPr>
              <a:t>A polluted city of the Victorian Age</a:t>
            </a:r>
            <a:endParaRPr lang="it-IT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6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Poverty - Dickens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6222620" cy="4022725"/>
          </a:xfrm>
        </p:spPr>
        <p:txBody>
          <a:bodyPr>
            <a:normAutofit/>
          </a:bodyPr>
          <a:lstStyle/>
          <a:p>
            <a:r>
              <a:rPr lang="en-US"/>
              <a:t>Charles was born in a family that suffered from poverty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Attention for the poor condition of the lower working class</a:t>
            </a:r>
          </a:p>
          <a:p>
            <a:r>
              <a:rPr lang="en-US"/>
              <a:t>He kept a sympathetic attitude towards poor people</a:t>
            </a:r>
          </a:p>
          <a:p>
            <a:pPr lvl="1"/>
            <a:r>
              <a:rPr lang="en-US"/>
              <a:t>poor people (especially women and workers) deserved compassion</a:t>
            </a:r>
          </a:p>
          <a:p>
            <a:pPr lvl="1"/>
            <a:r>
              <a:rPr lang="en-US"/>
              <a:t>this belief is in contrast with the Utilitarian doctrine and the Puritan principles</a:t>
            </a:r>
          </a:p>
          <a:p>
            <a:r>
              <a:rPr lang="en-US"/>
              <a:t>He focused on the consequences of poverty</a:t>
            </a:r>
          </a:p>
          <a:p>
            <a:pPr lvl="1"/>
            <a:r>
              <a:rPr lang="en-US"/>
              <a:t>Epidemic disease proliferated in the </a:t>
            </a:r>
            <a:r>
              <a:rPr lang="en-US" i="1"/>
              <a:t>rotten boroughs</a:t>
            </a:r>
          </a:p>
          <a:p>
            <a:pPr lvl="1"/>
            <a:r>
              <a:rPr lang="en-US"/>
              <a:t>the overcrowded cities were full of criminal and pickpokets</a:t>
            </a:r>
          </a:p>
          <a:p>
            <a:pPr lvl="1"/>
            <a:r>
              <a:rPr lang="en-US"/>
              <a:t>alcoholism was a serious problem for poor people</a:t>
            </a:r>
          </a:p>
        </p:txBody>
      </p:sp>
      <p:pic>
        <p:nvPicPr>
          <p:cNvPr id="6" name="Immagine 5" descr="do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254" y="1824195"/>
            <a:ext cx="3263391" cy="403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8298281" y="584097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3F3F3F"/>
                </a:solidFill>
              </a:rPr>
              <a:t>Poor people on the street</a:t>
            </a:r>
            <a:endParaRPr lang="it-IT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3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Poverty nowadays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5863335" cy="402272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Nowadays poverty has become a world wide issue, going belong the limits of </a:t>
            </a:r>
            <a:r>
              <a:rPr lang="en-US" i="1"/>
              <a:t>Coketown</a:t>
            </a:r>
            <a:r>
              <a:rPr lang="en-US"/>
              <a:t> or England</a:t>
            </a:r>
          </a:p>
          <a:p>
            <a:pPr lvl="1"/>
            <a:r>
              <a:rPr lang="en-US"/>
              <a:t>963 million people live in poverty</a:t>
            </a:r>
          </a:p>
          <a:p>
            <a:pPr lvl="1"/>
            <a:r>
              <a:rPr lang="en-US"/>
              <a:t>3 billion people earns less than 2 USD in a day</a:t>
            </a:r>
          </a:p>
          <a:p>
            <a:pPr lvl="1"/>
            <a:r>
              <a:rPr lang="en-US"/>
              <a:t>almost a third of the world population has no access to medical resources</a:t>
            </a:r>
          </a:p>
          <a:p>
            <a:r>
              <a:rPr lang="en-US"/>
              <a:t>The consequences of poverty are devastating</a:t>
            </a:r>
          </a:p>
          <a:p>
            <a:pPr lvl="1"/>
            <a:r>
              <a:rPr lang="en-US"/>
              <a:t>A lot of clochards and beggars can be found in almost every city</a:t>
            </a:r>
          </a:p>
          <a:p>
            <a:pPr lvl="1"/>
            <a:r>
              <a:rPr lang="en-US"/>
              <a:t>Alcoholism, smoking and drug addiction are one of the main causes of death and a source of violence and degrade</a:t>
            </a:r>
          </a:p>
          <a:p>
            <a:pPr lvl="1"/>
            <a:r>
              <a:rPr lang="en-US"/>
              <a:t>Illegal activities are one of the direct consequences of poverty</a:t>
            </a:r>
          </a:p>
          <a:p>
            <a:r>
              <a:rPr lang="en-US">
                <a:solidFill>
                  <a:srgbClr val="404040"/>
                </a:solidFill>
                <a:latin typeface="Calibri"/>
              </a:rPr>
              <a:t>Poverty is no longer considered as a God's punishment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Thinkers now agree that poverty is a plague to be fought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Dignity and well being are some of the universal rights of men</a:t>
            </a:r>
            <a:endParaRPr lang="it-IT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4" name="Immagine 3" descr="Povert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580" y="2080399"/>
            <a:ext cx="4237431" cy="355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9151414" y="5655952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>
                <a:solidFill>
                  <a:srgbClr val="3F3F3F"/>
                </a:solidFill>
              </a:rPr>
              <a:t>A beggar in Italy</a:t>
            </a:r>
          </a:p>
        </p:txBody>
      </p:sp>
    </p:spTree>
    <p:extLst>
      <p:ext uri="{BB962C8B-B14F-4D97-AF65-F5344CB8AC3E}">
        <p14:creationId xmlns:p14="http://schemas.microsoft.com/office/powerpoint/2010/main" val="182390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Working conditions - Dickens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6043168" cy="4022725"/>
          </a:xfrm>
        </p:spPr>
        <p:txBody>
          <a:bodyPr>
            <a:normAutofit lnSpcReduction="10000"/>
          </a:bodyPr>
          <a:lstStyle/>
          <a:p>
            <a:r>
              <a:rPr lang="en-US"/>
              <a:t>Oliver Twist and Hard Times provide a complete picture of the working condition during the industrialization process</a:t>
            </a:r>
          </a:p>
          <a:p>
            <a:pPr lvl="1"/>
            <a:r>
              <a:rPr lang="en-US"/>
              <a:t>Workers had to work for up to 16 hours per day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Factory work exposed to dangerous inhalations of smoke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The rhythm of machinery was in contrast with the 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rhythm of nature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The monotonous and repetitive work brought workers to alienation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The mass of lower class workers overcrowded the cities</a:t>
            </a:r>
            <a:endParaRPr lang="it-IT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Children and women were usually exploited as a low cost source of work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No kind of work-tutelage was adopted: illnesses and injuries were a common and disgraceful event </a:t>
            </a:r>
            <a:endParaRPr lang="it-IT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4" name="Immagine 3" descr="victorian-factory-bo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793" y="1809090"/>
            <a:ext cx="2799438" cy="396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796044" y="574593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>
                <a:solidFill>
                  <a:srgbClr val="3F3F3F"/>
                </a:solidFill>
              </a:rPr>
              <a:t>Factory boys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73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Working conditions nowadays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6044246" cy="4022725"/>
          </a:xfrm>
        </p:spPr>
        <p:txBody>
          <a:bodyPr>
            <a:normAutofit fontScale="92500" lnSpcReduction="10000"/>
          </a:bodyPr>
          <a:lstStyle/>
          <a:p>
            <a:r>
              <a:rPr lang="it-IT">
                <a:latin typeface="Calibri" charset="0"/>
              </a:rPr>
              <a:t>Working conditions have improved since the </a:t>
            </a:r>
            <a:r>
              <a:rPr lang="en-US">
                <a:latin typeface="Calibri" charset="0"/>
              </a:rPr>
              <a:t>end of the 19th Century</a:t>
            </a:r>
            <a:r>
              <a:rPr lang="it-IT">
                <a:latin typeface="Calibri" charset="0"/>
              </a:rPr>
              <a:t> 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Workers must not work for more than 8 </a:t>
            </a:r>
            <a:r>
              <a:rPr lang="it-IT">
                <a:solidFill>
                  <a:srgbClr val="404040"/>
                </a:solidFill>
                <a:latin typeface="Calibri" charset="0"/>
              </a:rPr>
              <a:t>hours every day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Working is now considered as a Universal </a:t>
            </a:r>
            <a:r>
              <a:rPr lang="it-IT">
                <a:solidFill>
                  <a:srgbClr val="404040"/>
                </a:solidFill>
                <a:latin typeface="Calibri" charset="0"/>
              </a:rPr>
              <a:t>Right</a:t>
            </a:r>
          </a:p>
          <a:p>
            <a:pPr lvl="2"/>
            <a:r>
              <a:rPr lang="it-IT">
                <a:solidFill>
                  <a:srgbClr val="404040"/>
                </a:solidFill>
                <a:latin typeface="Calibri" charset="0"/>
              </a:rPr>
              <a:t>"L'Italia è una repubblica democratica fondata sul lavoro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", Art. 1 of the Italian </a:t>
            </a:r>
            <a:r>
              <a:rPr lang="it-IT">
                <a:solidFill>
                  <a:srgbClr val="404040"/>
                </a:solidFill>
                <a:latin typeface="Calibri" charset="0"/>
              </a:rPr>
              <a:t>Constitution</a:t>
            </a:r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it-IT">
                <a:solidFill>
                  <a:srgbClr val="404040"/>
                </a:solidFill>
                <a:latin typeface="Calibri" charset="0"/>
              </a:rPr>
              <a:t>Strikes and 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workers</a:t>
            </a:r>
            <a:r>
              <a:rPr lang="it-IT">
                <a:solidFill>
                  <a:srgbClr val="404040"/>
                </a:solidFill>
                <a:latin typeface="Calibri" charset="0"/>
              </a:rPr>
              <a:t>'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 associations are now </a:t>
            </a:r>
            <a:r>
              <a:rPr lang="it-IT">
                <a:solidFill>
                  <a:srgbClr val="404040"/>
                </a:solidFill>
                <a:latin typeface="Calibri" charset="0"/>
              </a:rPr>
              <a:t>permitted</a:t>
            </a:r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it-IT">
                <a:solidFill>
                  <a:srgbClr val="404040"/>
                </a:solidFill>
                <a:latin typeface="Calibri" charset="0"/>
              </a:rPr>
              <a:t>Paid holidays 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are guaranteed to every </a:t>
            </a:r>
            <a:r>
              <a:rPr lang="it-IT">
                <a:solidFill>
                  <a:srgbClr val="404040"/>
                </a:solidFill>
                <a:latin typeface="Calibri" charset="0"/>
              </a:rPr>
              <a:t>worker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 charset="0"/>
              </a:rPr>
              <a:t>Children must not work while women have the same rights of men</a:t>
            </a:r>
          </a:p>
          <a:p>
            <a:r>
              <a:rPr lang="it-IT">
                <a:solidFill>
                  <a:srgbClr val="404040"/>
                </a:solidFill>
                <a:latin typeface="Calibri" charset="0"/>
              </a:rPr>
              <a:t>Unemployment </a:t>
            </a:r>
            <a:r>
              <a:rPr lang="en-US">
                <a:solidFill>
                  <a:srgbClr val="404040"/>
                </a:solidFill>
                <a:latin typeface="Calibri" charset="0"/>
              </a:rPr>
              <a:t>and low salaries are the main problems of the </a:t>
            </a:r>
            <a:r>
              <a:rPr lang="it-IT">
                <a:solidFill>
                  <a:srgbClr val="404040"/>
                </a:solidFill>
                <a:latin typeface="Calibri" charset="0"/>
              </a:rPr>
              <a:t>industrialized countries</a:t>
            </a:r>
            <a:endParaRPr lang="en-US">
              <a:solidFill>
                <a:srgbClr val="404040"/>
              </a:solidFill>
              <a:latin typeface="Calibri" charset="0"/>
            </a:endParaRP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Poor countries are </a:t>
            </a:r>
            <a:r>
              <a:rPr lang="it-IT">
                <a:solidFill>
                  <a:srgbClr val="404040"/>
                </a:solidFill>
                <a:latin typeface="Calibri"/>
              </a:rPr>
              <a:t>still </a:t>
            </a:r>
            <a:r>
              <a:rPr lang="en-US">
                <a:solidFill>
                  <a:srgbClr val="404040"/>
                </a:solidFill>
                <a:latin typeface="Calibri"/>
              </a:rPr>
              <a:t>fighting child </a:t>
            </a:r>
            <a:r>
              <a:rPr lang="it-IT">
                <a:solidFill>
                  <a:srgbClr val="404040"/>
                </a:solidFill>
                <a:latin typeface="Calibri"/>
              </a:rPr>
              <a:t>labor </a:t>
            </a:r>
            <a:r>
              <a:rPr lang="en-US">
                <a:solidFill>
                  <a:srgbClr val="404040"/>
                </a:solidFill>
                <a:latin typeface="Calibri"/>
              </a:rPr>
              <a:t>and terrible working conditions</a:t>
            </a:r>
          </a:p>
          <a:p>
            <a:pPr lvl="2"/>
            <a:r>
              <a:rPr lang="en-US">
                <a:solidFill>
                  <a:srgbClr val="404040"/>
                </a:solidFill>
                <a:latin typeface="Calibri"/>
              </a:rPr>
              <a:t>In 2000 Nike was </a:t>
            </a:r>
            <a:r>
              <a:rPr lang="it-IT">
                <a:solidFill>
                  <a:srgbClr val="404040"/>
                </a:solidFill>
                <a:latin typeface="Calibri"/>
              </a:rPr>
              <a:t>accused of child exploytation in eastern Asia</a:t>
            </a:r>
          </a:p>
        </p:txBody>
      </p:sp>
      <p:pic>
        <p:nvPicPr>
          <p:cNvPr id="4" name="Immagine 3" descr="Teachers-stri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901" y="2249822"/>
            <a:ext cx="3897123" cy="270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7987691" y="5050224"/>
            <a:ext cx="384860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3F3F3F"/>
                </a:solidFill>
              </a:rPr>
              <a:t>Teachers asking for higher salaries</a:t>
            </a:r>
            <a:endParaRPr lang="it-IT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Child exploitation - Dickens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6580060" cy="4022725"/>
          </a:xfrm>
        </p:spPr>
        <p:txBody>
          <a:bodyPr/>
          <a:lstStyle/>
          <a:p>
            <a:r>
              <a:rPr lang="en-US"/>
              <a:t>Dickens describes Oliver's condition in the workhouse</a:t>
            </a:r>
          </a:p>
          <a:p>
            <a:pPr lvl="1"/>
            <a:r>
              <a:rPr lang="en-US"/>
              <a:t>Children had to work for hours and were poorly fed</a:t>
            </a:r>
          </a:p>
          <a:p>
            <a:pPr lvl="1"/>
            <a:r>
              <a:rPr lang="en-US"/>
              <a:t>They suffered slow starvation</a:t>
            </a:r>
          </a:p>
          <a:p>
            <a:pPr lvl="1"/>
            <a:r>
              <a:rPr lang="en-US"/>
              <a:t>Everyone asking for more food would be punished with expulsion</a:t>
            </a:r>
            <a:endParaRPr lang="en-US">
              <a:solidFill>
                <a:srgbClr val="404040"/>
              </a:solidFill>
              <a:latin typeface="Calibri"/>
            </a:endParaRPr>
          </a:p>
          <a:p>
            <a:r>
              <a:rPr lang="en-US"/>
              <a:t>Cambridge University reveals the role of children in the Industrial Revolution</a:t>
            </a:r>
          </a:p>
          <a:p>
            <a:pPr lvl="1"/>
            <a:r>
              <a:rPr lang="en-US"/>
              <a:t>Industrial revolution was powered by child slaves</a:t>
            </a:r>
          </a:p>
          <a:p>
            <a:pPr lvl="2"/>
            <a:r>
              <a:rPr lang="en-US"/>
              <a:t>They were fast learning, malleable and cheap</a:t>
            </a:r>
          </a:p>
          <a:p>
            <a:pPr lvl="1"/>
            <a:r>
              <a:rPr lang="en-US"/>
              <a:t>More than a half of all the English children were laborers in the middle 19th Century</a:t>
            </a:r>
          </a:p>
          <a:p>
            <a:pPr lvl="2"/>
            <a:r>
              <a:rPr lang="en-US"/>
              <a:t>There were more than 1 million child workers</a:t>
            </a:r>
            <a:endParaRPr lang="it-IT"/>
          </a:p>
        </p:txBody>
      </p:sp>
      <p:pic>
        <p:nvPicPr>
          <p:cNvPr id="4" name="Immagine 3" descr="Oliver_Twist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75" y="1808163"/>
            <a:ext cx="3295650" cy="388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592039" y="570782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3F3F3F"/>
                </a:solidFill>
              </a:rPr>
              <a:t>Oliver Twist asking for food</a:t>
            </a:r>
            <a:endParaRPr lang="it-IT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5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Child exploitation nowadays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6963" y="1846263"/>
            <a:ext cx="6904671" cy="4022725"/>
          </a:xfrm>
        </p:spPr>
        <p:txBody>
          <a:bodyPr>
            <a:normAutofit/>
          </a:bodyPr>
          <a:lstStyle/>
          <a:p>
            <a:r>
              <a:rPr lang="en-US"/>
              <a:t>Child labour is now considered illegal</a:t>
            </a:r>
          </a:p>
          <a:p>
            <a:pPr lvl="1"/>
            <a:r>
              <a:rPr lang="en-US"/>
              <a:t>Child labour refers to children from 3-4 to 15 years old</a:t>
            </a:r>
          </a:p>
          <a:p>
            <a:pPr lvl="1"/>
            <a:r>
              <a:rPr lang="en-US"/>
              <a:t>Despite being illegal it is a phenomenon which troubles the entire world</a:t>
            </a:r>
          </a:p>
          <a:p>
            <a:pPr lvl="1"/>
            <a:r>
              <a:rPr lang="en-US"/>
              <a:t>More than 150 million children are working up to 15 hours per day</a:t>
            </a:r>
          </a:p>
          <a:p>
            <a:r>
              <a:rPr lang="en-US"/>
              <a:t>Child labour is more frequent in poor countries</a:t>
            </a:r>
          </a:p>
          <a:p>
            <a:pPr lvl="1"/>
            <a:r>
              <a:rPr lang="en-US"/>
              <a:t>Child labourers are adopted because of they low costs and the manual ability</a:t>
            </a:r>
          </a:p>
          <a:p>
            <a:pPr lvl="1"/>
            <a:r>
              <a:rPr lang="en-US"/>
              <a:t>Carpets and shoes production often involves children</a:t>
            </a:r>
            <a:endParaRPr lang="it-IT"/>
          </a:p>
          <a:p>
            <a:pPr lvl="1"/>
            <a:r>
              <a:rPr lang="en-US"/>
              <a:t>Parents usually sell their children in order to earn money</a:t>
            </a:r>
          </a:p>
          <a:p>
            <a:pPr lvl="1"/>
            <a:r>
              <a:rPr lang="en-US"/>
              <a:t>Child soldiers are frequently used in African wars</a:t>
            </a:r>
          </a:p>
          <a:p>
            <a:pPr lvl="2"/>
            <a:r>
              <a:rPr lang="en-US"/>
              <a:t>More than 50% of child labourers do risky works</a:t>
            </a:r>
            <a:endParaRPr lang="it-IT"/>
          </a:p>
        </p:txBody>
      </p:sp>
      <p:pic>
        <p:nvPicPr>
          <p:cNvPr id="4" name="Immagine 3" descr="tumino_1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192" y="1825371"/>
            <a:ext cx="2331990" cy="378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075757" y="565783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3F3F3F"/>
                </a:solidFill>
              </a:rPr>
              <a:t>A girl carrying bricks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541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0</Words>
  <Application>Microsoft Office PowerPoint</Application>
  <PresentationFormat>Widescreen</PresentationFormat>
  <Paragraphs>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Retrospettivo</vt:lpstr>
      <vt:lpstr>Similarities and Differences</vt:lpstr>
      <vt:lpstr>Objectives and Structure</vt:lpstr>
      <vt:lpstr>Dickens: a social novelist</vt:lpstr>
      <vt:lpstr>Poverty - Dickens</vt:lpstr>
      <vt:lpstr>Poverty nowadays</vt:lpstr>
      <vt:lpstr>Working conditions - Dickens</vt:lpstr>
      <vt:lpstr>Working conditions nowadays</vt:lpstr>
      <vt:lpstr>Child exploitation - Dickens</vt:lpstr>
      <vt:lpstr>Child exploitation nowadays</vt:lpstr>
      <vt:lpstr>Pollution - Dickens</vt:lpstr>
      <vt:lpstr>Pollution nowadays</vt:lpstr>
      <vt:lpstr>Education - Dickens</vt:lpstr>
      <vt:lpstr>Education nowadats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Similarities and Differences</dc:title>
  <dc:creator/>
  <cp:lastModifiedBy/>
  <cp:revision>18</cp:revision>
  <dcterms:created xsi:type="dcterms:W3CDTF">2012-07-30T23:18:30Z</dcterms:created>
  <dcterms:modified xsi:type="dcterms:W3CDTF">2015-03-02T21:15:10Z</dcterms:modified>
</cp:coreProperties>
</file>