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19BEDA-2315-428E-A13E-54289894DD0A}" type="datetimeFigureOut">
              <a:rPr lang="it-IT"/>
              <a:t>13/04/2015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61BD0-CD92-4CF8-9182-E8A8A22889AD}" type="slidenum">
              <a:rPr lang="it-IT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532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61BD0-CD92-4CF8-9182-E8A8A22889AD}" type="slidenum">
              <a:rPr lang="it-IT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3466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61BD0-CD92-4CF8-9182-E8A8A22889AD}" type="slidenum">
              <a:rPr lang="it-IT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1680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61BD0-CD92-4CF8-9182-E8A8A22889AD}" type="slidenum">
              <a:rPr lang="it-IT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14049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61BD0-CD92-4CF8-9182-E8A8A22889AD}" type="slidenum">
              <a:rPr lang="it-IT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0182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61BD0-CD92-4CF8-9182-E8A8A22889AD}" type="slidenum">
              <a:rPr lang="it-IT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04341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61BD0-CD92-4CF8-9182-E8A8A22889AD}" type="slidenum">
              <a:rPr lang="it-IT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87955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61BD0-CD92-4CF8-9182-E8A8A22889AD}" type="slidenum">
              <a:rPr lang="it-IT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55110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61BD0-CD92-4CF8-9182-E8A8A22889AD}" type="slidenum">
              <a:rPr lang="it-IT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16676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61BD0-CD92-4CF8-9182-E8A8A22889AD}" type="slidenum">
              <a:rPr lang="it-IT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7959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dirty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13.04.2015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8248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13.04.2015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0073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it-IT" dirty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13.04.2015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3274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it-IT" dirty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13.04.2015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8651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13.04.2015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5625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 dirty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13.04.2015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05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 dirty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13.04.2015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4845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13.04.2015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9803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13.04.2015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3208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64A8E5F-40E5-4553-9F3C-699F1A5B8145}" type="datetimeFigureOut">
              <a:rPr lang="de-DE" smtClean="0"/>
              <a:t>13.04.2015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1592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 dirty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dirty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dirty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13.04.2015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3277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dirty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64A8E5F-40E5-4553-9F3C-699F1A5B8145}" type="datetimeFigureOut">
              <a:rPr lang="de-DE" smtClean="0"/>
              <a:t>13.04.2015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212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/>
              <a:t>The Modern Age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/>
              <a:t>1890-1930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9738328" y="5885966"/>
            <a:ext cx="2743200" cy="369332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it-IT"/>
              <a:t>Indri Patrick, 5^A</a:t>
            </a:r>
          </a:p>
        </p:txBody>
      </p:sp>
    </p:spTree>
    <p:extLst>
      <p:ext uri="{BB962C8B-B14F-4D97-AF65-F5344CB8AC3E}">
        <p14:creationId xmlns:p14="http://schemas.microsoft.com/office/powerpoint/2010/main" val="3962583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Global crisis: Wealth does not mean Well Being</a:t>
            </a:r>
            <a:endParaRPr lang="it-IT" sz="40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Science and industry had not produced a better world</a:t>
            </a:r>
          </a:p>
          <a:p>
            <a:r>
              <a:rPr lang="en-US"/>
              <a:t>Economic depression</a:t>
            </a:r>
          </a:p>
          <a:p>
            <a:pPr lvl="1"/>
            <a:r>
              <a:rPr lang="en-US"/>
              <a:t>1870's and 80's</a:t>
            </a:r>
          </a:p>
          <a:p>
            <a:pPr lvl="2"/>
            <a:r>
              <a:rPr lang="en-US"/>
              <a:t>unemployment</a:t>
            </a:r>
          </a:p>
          <a:p>
            <a:r>
              <a:rPr lang="en-US"/>
              <a:t>Liberalism is not accepted anymore</a:t>
            </a:r>
          </a:p>
          <a:p>
            <a:pPr lvl="1"/>
            <a:r>
              <a:rPr lang="en-US"/>
              <a:t>government must exercise some control over economy</a:t>
            </a:r>
          </a:p>
          <a:p>
            <a:pPr lvl="1"/>
            <a:r>
              <a:rPr lang="en-US"/>
              <a:t>Welfare State</a:t>
            </a:r>
          </a:p>
          <a:p>
            <a:pPr lvl="2"/>
            <a:r>
              <a:rPr lang="en-US"/>
              <a:t>national insurance for pensions</a:t>
            </a:r>
          </a:p>
          <a:p>
            <a:pPr lvl="2"/>
            <a:r>
              <a:rPr lang="en-US"/>
              <a:t>unemployment pay</a:t>
            </a:r>
          </a:p>
          <a:p>
            <a:pPr lvl="2"/>
            <a:r>
              <a:rPr lang="en-US"/>
              <a:t>medical treatment</a:t>
            </a:r>
          </a:p>
          <a:p>
            <a:pPr lvl="2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0320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The Communist Manifesto - 1848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96963" y="1846263"/>
            <a:ext cx="5046868" cy="4022725"/>
          </a:xfrm>
        </p:spPr>
        <p:txBody>
          <a:bodyPr/>
          <a:lstStyle/>
          <a:p>
            <a:r>
              <a:rPr lang="en-US"/>
              <a:t>Communism represents an alternative to liberalism and democracy</a:t>
            </a:r>
          </a:p>
          <a:p>
            <a:pPr lvl="1"/>
            <a:r>
              <a:rPr lang="en-US"/>
              <a:t>Marxism offered an optimistic view of the future</a:t>
            </a:r>
          </a:p>
          <a:p>
            <a:pPr lvl="1"/>
            <a:r>
              <a:rPr lang="en-US"/>
              <a:t>A socialist state would guarantee equality and diffused wealth</a:t>
            </a:r>
          </a:p>
          <a:p>
            <a:r>
              <a:rPr lang="en-US"/>
              <a:t>1917: Lenin takes control of Russia and the Bolshevik party rules in the name of the working class</a:t>
            </a:r>
          </a:p>
          <a:p>
            <a:pPr lvl="1"/>
            <a:r>
              <a:rPr lang="en-US"/>
              <a:t>He influences European countries such as Poland, Germany and France</a:t>
            </a:r>
          </a:p>
          <a:p>
            <a:pPr lvl="1"/>
            <a:endParaRPr lang="it-IT"/>
          </a:p>
        </p:txBody>
      </p:sp>
      <p:pic>
        <p:nvPicPr>
          <p:cNvPr id="4" name="Immagine 3" descr="comunism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1252" y="2044401"/>
            <a:ext cx="4016926" cy="3891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046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The religious crisis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A deep spiritual </a:t>
            </a:r>
            <a:r>
              <a:rPr lang="en-US"/>
              <a:t>crisis </a:t>
            </a:r>
            <a:r>
              <a:rPr lang="it-IT"/>
              <a:t>affects the Victorians </a:t>
            </a:r>
            <a:r>
              <a:rPr lang="en-US"/>
              <a:t>at the end of the century</a:t>
            </a:r>
            <a:endParaRPr lang="it-IT"/>
          </a:p>
          <a:p>
            <a:pPr lvl="1"/>
            <a:r>
              <a:rPr lang="en-US"/>
              <a:t>Life has no meaning and no God</a:t>
            </a:r>
          </a:p>
          <a:p>
            <a:r>
              <a:rPr lang="en-US"/>
              <a:t>Man feels isolated and weak, vulnerable</a:t>
            </a:r>
          </a:p>
          <a:p>
            <a:pPr lvl="1"/>
            <a:r>
              <a:rPr lang="en-US"/>
              <a:t>He is not part of a divine and perfect plan anymore</a:t>
            </a:r>
          </a:p>
          <a:p>
            <a:pPr lvl="1"/>
            <a:r>
              <a:rPr lang="en-US"/>
              <a:t>He must choose between Good and Evil, right or wrong and no God can help him</a:t>
            </a:r>
            <a:endParaRPr lang="it-IT"/>
          </a:p>
          <a:p>
            <a:r>
              <a:rPr lang="it-IT"/>
              <a:t>Such insecurity can be clearly </a:t>
            </a:r>
            <a:r>
              <a:rPr lang="en-US"/>
              <a:t>spotted in the works of writers </a:t>
            </a:r>
            <a:r>
              <a:rPr lang="it-IT"/>
              <a:t>of the period</a:t>
            </a:r>
          </a:p>
          <a:p>
            <a:pPr lvl="1"/>
            <a:r>
              <a:rPr lang="en-US"/>
              <a:t>Writers and novelists </a:t>
            </a:r>
            <a:r>
              <a:rPr lang="it-IT"/>
              <a:t>provides </a:t>
            </a:r>
            <a:r>
              <a:rPr lang="en-US"/>
              <a:t>no set of values</a:t>
            </a:r>
          </a:p>
          <a:p>
            <a:pPr lvl="1"/>
            <a:r>
              <a:rPr lang="en-US"/>
              <a:t>Characters speak for themselves, presenting their own point of view which is just their vision of reality</a:t>
            </a:r>
          </a:p>
          <a:p>
            <a:pPr lvl="1"/>
            <a:r>
              <a:rPr lang="en-US"/>
              <a:t>The reader is not provided with other points of </a:t>
            </a:r>
            <a:r>
              <a:rPr lang="it-IT"/>
              <a:t>view: he has no alternative</a:t>
            </a:r>
          </a:p>
          <a:p>
            <a:pPr lvl="2"/>
            <a:r>
              <a:rPr lang="en-US"/>
              <a:t>The novelist dissapears from the novel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050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The scientific crisis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96963" y="1846263"/>
            <a:ext cx="5113189" cy="4022725"/>
          </a:xfrm>
        </p:spPr>
        <p:txBody>
          <a:bodyPr>
            <a:normAutofit lnSpcReduction="10000"/>
          </a:bodyPr>
          <a:lstStyle/>
          <a:p>
            <a:r>
              <a:rPr lang="en-US"/>
              <a:t>Science itself passes trough a deep crisis</a:t>
            </a:r>
          </a:p>
          <a:p>
            <a:pPr lvl="1"/>
            <a:r>
              <a:rPr lang="en-US"/>
              <a:t>Euclidean geometry</a:t>
            </a:r>
          </a:p>
          <a:p>
            <a:pPr lvl="2"/>
            <a:r>
              <a:rPr lang="en-US"/>
              <a:t>the world cannot be fully described using Euclid's geometry</a:t>
            </a:r>
          </a:p>
          <a:p>
            <a:pPr lvl="1"/>
            <a:r>
              <a:rPr lang="en-US"/>
              <a:t>Newtonian physics</a:t>
            </a:r>
          </a:p>
          <a:p>
            <a:pPr lvl="2"/>
            <a:r>
              <a:rPr lang="en-US"/>
              <a:t>Newton's laws are just an approximation of what force, gravity and speed are</a:t>
            </a:r>
          </a:p>
          <a:p>
            <a:r>
              <a:rPr lang="en-US"/>
              <a:t>Einstein's relativity</a:t>
            </a:r>
          </a:p>
          <a:p>
            <a:pPr lvl="1"/>
            <a:r>
              <a:rPr lang="en-US"/>
              <a:t>Different observers have a different perception of reality</a:t>
            </a:r>
          </a:p>
          <a:p>
            <a:pPr lvl="2"/>
            <a:r>
              <a:rPr lang="en-US"/>
              <a:t>Time is not an absolute and changes according to the observer</a:t>
            </a:r>
          </a:p>
          <a:p>
            <a:r>
              <a:rPr lang="en-US"/>
              <a:t>Bergson's idea of time</a:t>
            </a:r>
          </a:p>
          <a:p>
            <a:pPr lvl="1"/>
            <a:r>
              <a:rPr lang="en-US"/>
              <a:t>Past and future do not exist but in people's mind: they are a unique entity fuse together in the very present of men's mind (</a:t>
            </a:r>
            <a:r>
              <a:rPr lang="en-US" i="1"/>
              <a:t>stream of consciousness</a:t>
            </a:r>
            <a:r>
              <a:rPr lang="en-US"/>
              <a:t>)</a:t>
            </a:r>
          </a:p>
        </p:txBody>
      </p:sp>
      <p:pic>
        <p:nvPicPr>
          <p:cNvPr id="4" name="Immagine 3" descr="Einstein_laughing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6964" y="1932722"/>
            <a:ext cx="5046747" cy="37776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88442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Freud and Jung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96963" y="1846263"/>
            <a:ext cx="5315802" cy="4022725"/>
          </a:xfrm>
        </p:spPr>
        <p:txBody>
          <a:bodyPr>
            <a:normAutofit lnSpcReduction="10000"/>
          </a:bodyPr>
          <a:lstStyle/>
          <a:p>
            <a:r>
              <a:rPr lang="en-US"/>
              <a:t>Sigmund Freud: irrational and subconscious determine people's actions</a:t>
            </a:r>
          </a:p>
          <a:p>
            <a:pPr lvl="1"/>
            <a:r>
              <a:rPr lang="en-US"/>
              <a:t>"The Interpretation of Dreams" (1900)</a:t>
            </a:r>
          </a:p>
          <a:p>
            <a:pPr lvl="1"/>
            <a:r>
              <a:rPr lang="en-US"/>
              <a:t>People are</a:t>
            </a:r>
          </a:p>
          <a:p>
            <a:pPr lvl="2"/>
            <a:r>
              <a:rPr lang="en-US"/>
              <a:t>motivated by instinct (Id)</a:t>
            </a:r>
          </a:p>
          <a:p>
            <a:pPr lvl="2"/>
            <a:r>
              <a:rPr lang="en-US"/>
              <a:t>controlled by social conditioning (Super-Ego)</a:t>
            </a:r>
          </a:p>
          <a:p>
            <a:pPr lvl="2"/>
            <a:r>
              <a:rPr lang="en-US"/>
              <a:t>left with a small part of their conscious self (Ego) </a:t>
            </a:r>
          </a:p>
          <a:p>
            <a:r>
              <a:rPr lang="en-US"/>
              <a:t>Carl Jung: racial memory and collective subconscious</a:t>
            </a:r>
          </a:p>
          <a:p>
            <a:pPr lvl="1"/>
            <a:r>
              <a:rPr lang="en-US"/>
              <a:t>"The Psychology of the Unconscious" (1916)</a:t>
            </a:r>
          </a:p>
          <a:p>
            <a:pPr lvl="1"/>
            <a:r>
              <a:rPr lang="en-US"/>
              <a:t>Man's unconscious</a:t>
            </a:r>
          </a:p>
          <a:p>
            <a:pPr lvl="2"/>
            <a:r>
              <a:rPr lang="en-US"/>
              <a:t>is made of a racial and primitive memory</a:t>
            </a:r>
          </a:p>
          <a:p>
            <a:pPr lvl="2"/>
            <a:r>
              <a:rPr lang="en-US"/>
              <a:t>operates on a symbolic level</a:t>
            </a:r>
          </a:p>
          <a:p>
            <a:pPr lvl="1"/>
            <a:endParaRPr lang="it-IT"/>
          </a:p>
        </p:txBody>
      </p:sp>
      <p:pic>
        <p:nvPicPr>
          <p:cNvPr id="4" name="Immagine 3" descr="freud-jun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2117" y="2322627"/>
            <a:ext cx="3989825" cy="27618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05318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Simbolism and Aesthetic Movement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96963" y="1846263"/>
            <a:ext cx="6779992" cy="4022725"/>
          </a:xfrm>
        </p:spPr>
        <p:txBody>
          <a:bodyPr>
            <a:normAutofit/>
          </a:bodyPr>
          <a:lstStyle/>
          <a:p>
            <a:r>
              <a:rPr lang="it-IT"/>
              <a:t>French Symbolist poets</a:t>
            </a:r>
          </a:p>
          <a:p>
            <a:pPr lvl="1"/>
            <a:r>
              <a:rPr lang="en-US"/>
              <a:t>they give mystical significance to their impressions of the world</a:t>
            </a:r>
          </a:p>
          <a:p>
            <a:pPr lvl="1"/>
            <a:r>
              <a:rPr lang="en-US"/>
              <a:t>they use language to </a:t>
            </a:r>
            <a:r>
              <a:rPr lang="it-IT"/>
              <a:t>speak</a:t>
            </a:r>
            <a:r>
              <a:rPr lang="en-US"/>
              <a:t>to the irrational rather than the rational</a:t>
            </a:r>
          </a:p>
          <a:p>
            <a:pPr lvl="1"/>
            <a:r>
              <a:rPr lang="it-IT"/>
              <a:t>they influenced Aesthetes</a:t>
            </a:r>
          </a:p>
          <a:p>
            <a:r>
              <a:rPr lang="it-IT"/>
              <a:t>W. Pater is the philosopher of Aestheticism</a:t>
            </a:r>
          </a:p>
          <a:p>
            <a:pPr lvl="1"/>
            <a:r>
              <a:rPr lang="en-US"/>
              <a:t>Aesthetic poetry breaks with the Victorian tradition being inspired by the </a:t>
            </a:r>
            <a:r>
              <a:rPr lang="it-IT"/>
              <a:t>Preraphaelite Brotherhood</a:t>
            </a:r>
            <a:endParaRPr lang="en-US"/>
          </a:p>
          <a:p>
            <a:pPr lvl="1"/>
            <a:r>
              <a:rPr lang="en-US"/>
              <a:t>There is no serious attempt to come to terms with the spiritual anguish of the modern world</a:t>
            </a:r>
          </a:p>
          <a:p>
            <a:pPr lvl="1"/>
            <a:r>
              <a:rPr lang="en-US"/>
              <a:t>"Art for art's sake", this is the Aesthetic poets' motto</a:t>
            </a:r>
          </a:p>
          <a:p>
            <a:pPr lvl="1"/>
            <a:r>
              <a:rPr lang="en-US"/>
              <a:t>Art must be beautiful and </a:t>
            </a:r>
            <a:r>
              <a:rPr lang="it-IT"/>
              <a:t>its contemplation </a:t>
            </a:r>
            <a:r>
              <a:rPr lang="en-US"/>
              <a:t>is the only thing that can stop time (</a:t>
            </a:r>
            <a:r>
              <a:rPr lang="en-US" i="1"/>
              <a:t>Aesthetic moment</a:t>
            </a:r>
            <a:r>
              <a:rPr lang="en-US"/>
              <a:t>)</a:t>
            </a:r>
            <a:endParaRPr lang="it-IT"/>
          </a:p>
        </p:txBody>
      </p:sp>
      <p:pic>
        <p:nvPicPr>
          <p:cNvPr id="4" name="Immagine 3" descr="Frederic_Lord_Leighton_Pavoni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2355" y="1916490"/>
            <a:ext cx="2997230" cy="38660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8190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The new dramatic novel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rgbClr val="404040"/>
                </a:solidFill>
                <a:latin typeface="Calibri"/>
              </a:rPr>
              <a:t>Old Novels</a:t>
            </a:r>
          </a:p>
          <a:p>
            <a:pPr lvl="1"/>
            <a:r>
              <a:rPr lang="en-US">
                <a:solidFill>
                  <a:srgbClr val="404040"/>
                </a:solidFill>
                <a:latin typeface="Calibri"/>
              </a:rPr>
              <a:t>They were mainly narrative novels</a:t>
            </a:r>
          </a:p>
          <a:p>
            <a:pPr lvl="1"/>
            <a:r>
              <a:rPr lang="en-US">
                <a:solidFill>
                  <a:srgbClr val="404040"/>
                </a:solidFill>
                <a:latin typeface="Calibri"/>
              </a:rPr>
              <a:t>The omniscient narrator summarizes, comments and describes the events</a:t>
            </a:r>
          </a:p>
          <a:p>
            <a:pPr lvl="2"/>
            <a:r>
              <a:rPr lang="en-US">
                <a:solidFill>
                  <a:srgbClr val="404040"/>
                </a:solidFill>
                <a:latin typeface="Calibri"/>
              </a:rPr>
              <a:t>he is visible, both in the 3rd person and in the 1st person</a:t>
            </a:r>
          </a:p>
          <a:p>
            <a:r>
              <a:rPr lang="en-US">
                <a:solidFill>
                  <a:srgbClr val="404040"/>
                </a:solidFill>
                <a:latin typeface="Calibri"/>
              </a:rPr>
              <a:t>20th century novels are self-told stories</a:t>
            </a:r>
          </a:p>
          <a:p>
            <a:pPr lvl="1"/>
            <a:r>
              <a:rPr lang="en-US">
                <a:solidFill>
                  <a:srgbClr val="404040"/>
                </a:solidFill>
                <a:latin typeface="Calibri"/>
              </a:rPr>
              <a:t>They are dramatic novels</a:t>
            </a:r>
          </a:p>
          <a:p>
            <a:pPr lvl="1"/>
            <a:r>
              <a:rPr lang="en-US">
                <a:solidFill>
                  <a:srgbClr val="404040"/>
                </a:solidFill>
                <a:latin typeface="Calibri"/>
              </a:rPr>
              <a:t>The narrator is invisible and hides himself </a:t>
            </a:r>
          </a:p>
          <a:p>
            <a:pPr lvl="1"/>
            <a:r>
              <a:rPr lang="en-US">
                <a:solidFill>
                  <a:srgbClr val="404040"/>
                </a:solidFill>
                <a:latin typeface="Calibri"/>
              </a:rPr>
              <a:t>The analysis and interpretation of events is transferred for the narrator to the reader</a:t>
            </a:r>
          </a:p>
          <a:p>
            <a:pPr lvl="1"/>
            <a:r>
              <a:rPr lang="en-US">
                <a:solidFill>
                  <a:srgbClr val="404040"/>
                </a:solidFill>
                <a:latin typeface="Calibri"/>
              </a:rPr>
              <a:t>Ambiguity permeates the novel</a:t>
            </a:r>
            <a:endParaRPr lang="it-IT">
              <a:solidFill>
                <a:srgbClr val="40404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48927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T.S. Elliot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96963" y="1846263"/>
            <a:ext cx="6199419" cy="4022725"/>
          </a:xfrm>
        </p:spPr>
        <p:txBody>
          <a:bodyPr/>
          <a:lstStyle/>
          <a:p>
            <a:r>
              <a:rPr lang="en-US"/>
              <a:t>Myths and rituals are means of ordering contemporary experience, bringing it to significance</a:t>
            </a:r>
            <a:endParaRPr lang="it-IT"/>
          </a:p>
          <a:p>
            <a:r>
              <a:rPr lang="en-US"/>
              <a:t>Elliot uses compression instead of expansion (Joyce) </a:t>
            </a:r>
          </a:p>
          <a:p>
            <a:pPr lvl="1"/>
            <a:r>
              <a:rPr lang="en-US"/>
              <a:t>The reader is compelled to put his expirience into the text in order to complete it</a:t>
            </a:r>
          </a:p>
          <a:p>
            <a:pPr lvl="1"/>
            <a:r>
              <a:rPr lang="en-US"/>
              <a:t>Elliot's poetry is illogical: it is made of frames and each one of them is not directly connected to the previous/next one </a:t>
            </a:r>
            <a:endParaRPr lang="it-IT"/>
          </a:p>
          <a:p>
            <a:r>
              <a:rPr lang="it-IT"/>
              <a:t>Elliot's objective correlative</a:t>
            </a:r>
          </a:p>
          <a:p>
            <a:pPr lvl="1"/>
            <a:r>
              <a:rPr lang="it-IT"/>
              <a:t>Elliot finds the best </a:t>
            </a:r>
            <a:r>
              <a:rPr lang="en-US"/>
              <a:t>balance between form and mater</a:t>
            </a:r>
          </a:p>
          <a:p>
            <a:pPr lvl="1"/>
            <a:r>
              <a:rPr lang="en-US"/>
              <a:t>He uses peculiar word that convey a precise sensation or feeling</a:t>
            </a:r>
            <a:endParaRPr lang="it-IT"/>
          </a:p>
        </p:txBody>
      </p:sp>
      <p:pic>
        <p:nvPicPr>
          <p:cNvPr id="4" name="Immagine 3" descr="4f10631794ab8.preview-62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6209" y="2108893"/>
            <a:ext cx="3032761" cy="38656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1596155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ttivo">
  <a:themeElements>
    <a:clrScheme name="Retrospettivo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ttiv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0</Words>
  <Application>Microsoft Office PowerPoint</Application>
  <PresentationFormat>Widescreen</PresentationFormat>
  <Paragraphs>0</Paragraphs>
  <Slides>9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Retrospettivo</vt:lpstr>
      <vt:lpstr>The Modern Age</vt:lpstr>
      <vt:lpstr>Global crisis: Wealth does not mean Well Being</vt:lpstr>
      <vt:lpstr>The Communist Manifesto - 1848</vt:lpstr>
      <vt:lpstr>The religious crisis</vt:lpstr>
      <vt:lpstr>The scientific crisis</vt:lpstr>
      <vt:lpstr>Freud and Jung</vt:lpstr>
      <vt:lpstr>Simbolism and Aesthetic Movement</vt:lpstr>
      <vt:lpstr>The new dramatic novel</vt:lpstr>
      <vt:lpstr>T.S. Elliot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Modern Age</dc:title>
  <dc:creator/>
  <cp:lastModifiedBy/>
  <cp:revision>4</cp:revision>
  <dcterms:created xsi:type="dcterms:W3CDTF">2012-07-30T23:18:30Z</dcterms:created>
  <dcterms:modified xsi:type="dcterms:W3CDTF">2015-04-13T19:22:48Z</dcterms:modified>
</cp:coreProperties>
</file>