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2624D-F874-4B14-B686-99205E4E29EF}" type="datetimeFigureOut">
              <a:rPr lang="it-IT" smtClean="0"/>
              <a:t>13/04/2015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290CD-9970-4D3A-B64F-83DC85C1E10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2624D-F874-4B14-B686-99205E4E29EF}" type="datetimeFigureOut">
              <a:rPr lang="it-IT" smtClean="0"/>
              <a:t>13/04/2015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290CD-9970-4D3A-B64F-83DC85C1E10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2624D-F874-4B14-B686-99205E4E29EF}" type="datetimeFigureOut">
              <a:rPr lang="it-IT" smtClean="0"/>
              <a:t>13/04/2015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290CD-9970-4D3A-B64F-83DC85C1E10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2624D-F874-4B14-B686-99205E4E29EF}" type="datetimeFigureOut">
              <a:rPr lang="it-IT" smtClean="0"/>
              <a:t>13/04/2015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290CD-9970-4D3A-B64F-83DC85C1E10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2624D-F874-4B14-B686-99205E4E29EF}" type="datetimeFigureOut">
              <a:rPr lang="it-IT" smtClean="0"/>
              <a:t>13/04/2015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290CD-9970-4D3A-B64F-83DC85C1E10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2624D-F874-4B14-B686-99205E4E29EF}" type="datetimeFigureOut">
              <a:rPr lang="it-IT" smtClean="0"/>
              <a:t>13/04/2015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290CD-9970-4D3A-B64F-83DC85C1E10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2624D-F874-4B14-B686-99205E4E29EF}" type="datetimeFigureOut">
              <a:rPr lang="it-IT" smtClean="0"/>
              <a:t>13/04/2015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290CD-9970-4D3A-B64F-83DC85C1E10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2624D-F874-4B14-B686-99205E4E29EF}" type="datetimeFigureOut">
              <a:rPr lang="it-IT" smtClean="0"/>
              <a:t>13/04/2015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290CD-9970-4D3A-B64F-83DC85C1E10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2624D-F874-4B14-B686-99205E4E29EF}" type="datetimeFigureOut">
              <a:rPr lang="it-IT" smtClean="0"/>
              <a:t>13/04/2015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290CD-9970-4D3A-B64F-83DC85C1E10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2624D-F874-4B14-B686-99205E4E29EF}" type="datetimeFigureOut">
              <a:rPr lang="it-IT" smtClean="0"/>
              <a:t>13/04/2015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290CD-9970-4D3A-B64F-83DC85C1E10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2624D-F874-4B14-B686-99205E4E29EF}" type="datetimeFigureOut">
              <a:rPr lang="it-IT" smtClean="0"/>
              <a:t>13/04/2015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290CD-9970-4D3A-B64F-83DC85C1E10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2624D-F874-4B14-B686-99205E4E29EF}" type="datetimeFigureOut">
              <a:rPr lang="it-IT" smtClean="0"/>
              <a:t>13/04/2015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7290CD-9970-4D3A-B64F-83DC85C1E101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6000" dirty="0" smtClean="0">
                <a:solidFill>
                  <a:srgbClr val="FFFF00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THE MODERN AGE</a:t>
            </a:r>
            <a:br>
              <a:rPr lang="it-IT" sz="6000" dirty="0" smtClean="0">
                <a:solidFill>
                  <a:srgbClr val="FFFF00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</a:br>
            <a:r>
              <a:rPr lang="it-IT" sz="2700" dirty="0" smtClean="0">
                <a:solidFill>
                  <a:srgbClr val="FFFF00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THE CRYSIS OF CERTAINTIES</a:t>
            </a:r>
            <a:endParaRPr lang="it-IT" sz="6000" dirty="0">
              <a:solidFill>
                <a:srgbClr val="FFFF00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1890-1930</a:t>
            </a:r>
          </a:p>
          <a:p>
            <a:endParaRPr lang="it-IT" dirty="0">
              <a:solidFill>
                <a:schemeClr val="tx1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FF00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WALTER PATER</a:t>
            </a:r>
            <a:endParaRPr lang="it-IT" dirty="0">
              <a:solidFill>
                <a:srgbClr val="FFFF00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4978896" cy="4925144"/>
          </a:xfrm>
        </p:spPr>
        <p:txBody>
          <a:bodyPr>
            <a:normAutofit fontScale="85000" lnSpcReduction="10000"/>
          </a:bodyPr>
          <a:lstStyle/>
          <a:p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He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is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the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theorist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of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the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Aesthetic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Movement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,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according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to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which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life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was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an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intense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experience</a:t>
            </a:r>
            <a:endParaRPr lang="it-IT" dirty="0" smtClean="0">
              <a:solidFill>
                <a:schemeClr val="bg1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  <a:p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Its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demoralising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message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consisted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of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an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uncoventional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existance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,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based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on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excess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and the cult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of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beauty and art</a:t>
            </a:r>
          </a:p>
          <a:p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Art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was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not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moralistic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or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didactic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, beauty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was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a duty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owed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to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society</a:t>
            </a:r>
          </a:p>
          <a:p>
            <a:endParaRPr lang="it-IT" dirty="0">
              <a:solidFill>
                <a:schemeClr val="bg1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</p:txBody>
      </p:sp>
      <p:pic>
        <p:nvPicPr>
          <p:cNvPr id="4098" name="Picture 2" descr="http://upload.wikimedia.org/wikipedia/commons/thumb/5/51/Walter-pater-1.jpg/220px-Walter-pater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1628799"/>
            <a:ext cx="3384376" cy="47073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it-IT" dirty="0" smtClean="0">
                <a:solidFill>
                  <a:srgbClr val="FFFF00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OSCAR WILDE</a:t>
            </a:r>
            <a:endParaRPr lang="it-IT" dirty="0">
              <a:solidFill>
                <a:srgbClr val="FFFF00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268760"/>
            <a:ext cx="8892480" cy="5400600"/>
          </a:xfrm>
        </p:spPr>
        <p:txBody>
          <a:bodyPr/>
          <a:lstStyle/>
          <a:p>
            <a:pPr>
              <a:buNone/>
            </a:pP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Manifesto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of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800" i="1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The Picture </a:t>
            </a:r>
            <a:r>
              <a:rPr lang="it-IT" sz="2800" i="1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of</a:t>
            </a:r>
            <a:r>
              <a:rPr lang="it-IT" sz="2800" i="1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800" i="1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Dorian</a:t>
            </a:r>
            <a:r>
              <a:rPr lang="it-IT" sz="2800" i="1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800" i="1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Gray</a:t>
            </a:r>
            <a:r>
              <a:rPr lang="it-IT" sz="2800" i="1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(1891) </a:t>
            </a:r>
          </a:p>
          <a:p>
            <a:endParaRPr lang="it-IT" dirty="0" smtClean="0">
              <a:solidFill>
                <a:schemeClr val="bg1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  <a:p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He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expounds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his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theory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of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</a:p>
          <a:p>
            <a:pPr>
              <a:buNone/>
            </a:pPr>
            <a:r>
              <a:rPr lang="it-IT" sz="2800" dirty="0" err="1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w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riting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,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according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to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which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art</a:t>
            </a:r>
          </a:p>
          <a:p>
            <a:pPr>
              <a:buNone/>
            </a:pPr>
            <a:r>
              <a:rPr lang="it-IT" sz="2800" dirty="0" err="1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w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as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a beautiful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thing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,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completely</a:t>
            </a:r>
            <a:endParaRPr lang="it-IT" sz="2800" dirty="0">
              <a:solidFill>
                <a:schemeClr val="bg1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  <a:p>
            <a:pPr>
              <a:buNone/>
            </a:pPr>
            <a:r>
              <a:rPr lang="it-IT" sz="2800" dirty="0" err="1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d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istant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from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morality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</a:p>
          <a:p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The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artist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loses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his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importance</a:t>
            </a:r>
            <a:endParaRPr lang="it-IT" sz="2800" dirty="0" smtClean="0">
              <a:solidFill>
                <a:schemeClr val="bg1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  <a:p>
            <a:pPr>
              <a:buNone/>
            </a:pPr>
            <a:r>
              <a:rPr lang="it-IT" sz="2800" dirty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i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n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spite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of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art,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even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if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he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is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still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the</a:t>
            </a:r>
          </a:p>
          <a:p>
            <a:pPr>
              <a:buNone/>
            </a:pPr>
            <a:r>
              <a:rPr lang="it-IT" sz="2800" dirty="0" err="1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o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ne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able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to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express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everything</a:t>
            </a:r>
            <a:endParaRPr lang="it-IT" sz="2800" dirty="0">
              <a:solidFill>
                <a:schemeClr val="bg1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</p:txBody>
      </p:sp>
      <p:pic>
        <p:nvPicPr>
          <p:cNvPr id="3074" name="Picture 2" descr="http://www.antonioangelillo.it/wp-content/uploads/2009/12/oscar_wild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1916832"/>
            <a:ext cx="3194720" cy="45045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FF00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THOMAS S. ELIOT</a:t>
            </a:r>
            <a:endParaRPr lang="it-IT" dirty="0">
              <a:solidFill>
                <a:srgbClr val="FFFF00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484784"/>
            <a:ext cx="4320480" cy="5373216"/>
          </a:xfrm>
        </p:spPr>
        <p:txBody>
          <a:bodyPr/>
          <a:lstStyle/>
          <a:p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He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sees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myth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and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ritual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as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a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means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of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ordering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and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transforming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contemporary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reality</a:t>
            </a:r>
          </a:p>
          <a:p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Art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requires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balance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between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form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and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matter</a:t>
            </a:r>
            <a:endParaRPr lang="it-IT" dirty="0">
              <a:solidFill>
                <a:schemeClr val="bg1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</p:txBody>
      </p:sp>
      <p:pic>
        <p:nvPicPr>
          <p:cNvPr id="1026" name="Picture 2" descr="http://upload.wikimedia.org/wikipedia/commons/2/26/Thomas_Stearns_Eliot_by_Lady_Ottoline_Morrell_(193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1484784"/>
            <a:ext cx="4114800" cy="4762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FF00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AIM OF THE PATH</a:t>
            </a:r>
            <a:endParaRPr lang="it-IT" dirty="0">
              <a:solidFill>
                <a:srgbClr val="FFFF00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25144"/>
          </a:xfrm>
        </p:spPr>
        <p:txBody>
          <a:bodyPr>
            <a:normAutofit/>
          </a:bodyPr>
          <a:lstStyle/>
          <a:p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To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understand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the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processes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which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brought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to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the First World War</a:t>
            </a:r>
          </a:p>
          <a:p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To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catch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how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new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scientific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researches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turned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upside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down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traditional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beliefs</a:t>
            </a:r>
            <a:endParaRPr lang="it-IT" dirty="0" smtClean="0">
              <a:solidFill>
                <a:schemeClr val="bg1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  <a:p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To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analize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the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different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reactions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to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the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crysis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of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assurances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and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values</a:t>
            </a:r>
            <a:endParaRPr lang="it-IT" dirty="0" smtClean="0">
              <a:solidFill>
                <a:schemeClr val="bg1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  <a:p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To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recognize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new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theories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about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writing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and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new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concepts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of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art,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which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developed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as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a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reaction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to</a:t>
            </a: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the </a:t>
            </a:r>
            <a:r>
              <a:rPr lang="it-IT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crysis</a:t>
            </a:r>
            <a:endParaRPr lang="it-IT" dirty="0" smtClean="0">
              <a:solidFill>
                <a:schemeClr val="bg1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  <a:p>
            <a:endParaRPr lang="it-IT" dirty="0">
              <a:solidFill>
                <a:schemeClr val="bg1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it-IT" dirty="0" smtClean="0">
                <a:solidFill>
                  <a:srgbClr val="FFFF00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BACKGROUND</a:t>
            </a:r>
            <a:endParaRPr lang="it-IT" dirty="0">
              <a:solidFill>
                <a:srgbClr val="FFFF00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it-IT" sz="3300" b="1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INDUSTRIAL REVOLUTION</a:t>
            </a:r>
          </a:p>
          <a:p>
            <a:pPr algn="ctr">
              <a:buNone/>
            </a:pPr>
            <a:endParaRPr lang="it-IT" sz="2400" dirty="0" smtClean="0">
              <a:solidFill>
                <a:schemeClr val="bg1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  <a:p>
            <a:pPr algn="ctr">
              <a:buNone/>
            </a:pPr>
            <a:endParaRPr lang="it-IT" sz="2400" dirty="0">
              <a:solidFill>
                <a:schemeClr val="bg1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  <a:p>
            <a:pPr algn="ctr">
              <a:buNone/>
            </a:pPr>
            <a:endParaRPr lang="it-IT" sz="2400" dirty="0" smtClean="0">
              <a:solidFill>
                <a:schemeClr val="bg1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  <a:p>
            <a:pPr algn="ctr">
              <a:buNone/>
            </a:pPr>
            <a:endParaRPr lang="it-IT" sz="2400" dirty="0">
              <a:solidFill>
                <a:schemeClr val="bg1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  <a:p>
            <a:pPr algn="ctr">
              <a:buNone/>
            </a:pPr>
            <a:endParaRPr lang="it-IT" sz="2400" dirty="0" smtClean="0">
              <a:solidFill>
                <a:schemeClr val="bg1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  <a:p>
            <a:pPr algn="ctr">
              <a:buNone/>
            </a:pPr>
            <a:r>
              <a:rPr lang="it-IT" sz="2400" dirty="0" err="1" smtClean="0">
                <a:solidFill>
                  <a:srgbClr val="FFC000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Economic</a:t>
            </a:r>
            <a:r>
              <a:rPr lang="it-IT" sz="2400" dirty="0" smtClean="0">
                <a:solidFill>
                  <a:srgbClr val="FFC000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400" dirty="0" err="1" smtClean="0">
                <a:solidFill>
                  <a:srgbClr val="FFC000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depression</a:t>
            </a:r>
            <a:r>
              <a:rPr lang="it-IT" sz="2400" dirty="0" smtClean="0">
                <a:solidFill>
                  <a:srgbClr val="FFC000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  <a:sym typeface="Wingdings" pitchFamily="2" charset="2"/>
              </a:rPr>
              <a:t> </a:t>
            </a:r>
          </a:p>
          <a:p>
            <a:pPr algn="ctr">
              <a:buNone/>
            </a:pPr>
            <a:r>
              <a:rPr lang="it-IT" sz="2400" dirty="0" err="1" smtClean="0">
                <a:solidFill>
                  <a:srgbClr val="FFC000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  <a:sym typeface="Wingdings" pitchFamily="2" charset="2"/>
              </a:rPr>
              <a:t>Unemployment</a:t>
            </a:r>
            <a:endParaRPr lang="it-IT" sz="2400" dirty="0" smtClean="0">
              <a:solidFill>
                <a:srgbClr val="FFC000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  <a:sym typeface="Wingdings" pitchFamily="2" charset="2"/>
            </a:endParaRPr>
          </a:p>
          <a:p>
            <a:pPr algn="ctr">
              <a:buNone/>
            </a:pPr>
            <a:r>
              <a:rPr lang="it-IT" sz="2400" dirty="0" smtClean="0">
                <a:solidFill>
                  <a:srgbClr val="FFC000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  <a:sym typeface="Wingdings" pitchFamily="2" charset="2"/>
              </a:rPr>
              <a:t>Social </a:t>
            </a:r>
            <a:r>
              <a:rPr lang="it-IT" sz="2400" dirty="0" err="1" smtClean="0">
                <a:solidFill>
                  <a:srgbClr val="FFC000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  <a:sym typeface="Wingdings" pitchFamily="2" charset="2"/>
              </a:rPr>
              <a:t>disparities</a:t>
            </a:r>
            <a:endParaRPr lang="it-IT" sz="2400" dirty="0" smtClean="0">
              <a:solidFill>
                <a:srgbClr val="FFC000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  <a:sym typeface="Wingdings" pitchFamily="2" charset="2"/>
            </a:endParaRPr>
          </a:p>
          <a:p>
            <a:pPr algn="ctr">
              <a:buNone/>
            </a:pPr>
            <a:r>
              <a:rPr lang="it-IT" sz="2400" dirty="0" smtClean="0">
                <a:solidFill>
                  <a:srgbClr val="FFC000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  <a:sym typeface="Wingdings" pitchFamily="2" charset="2"/>
              </a:rPr>
              <a:t>International </a:t>
            </a:r>
            <a:r>
              <a:rPr lang="it-IT" sz="2400" dirty="0" err="1" smtClean="0">
                <a:solidFill>
                  <a:srgbClr val="FFC000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  <a:sym typeface="Wingdings" pitchFamily="2" charset="2"/>
              </a:rPr>
              <a:t>c</a:t>
            </a:r>
            <a:r>
              <a:rPr lang="it-IT" sz="2400" dirty="0" err="1" smtClean="0">
                <a:solidFill>
                  <a:srgbClr val="FFC000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ompetition</a:t>
            </a:r>
            <a:r>
              <a:rPr lang="it-IT" sz="2400" dirty="0" smtClean="0">
                <a:solidFill>
                  <a:srgbClr val="FFC000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400" dirty="0" err="1" smtClean="0">
                <a:solidFill>
                  <a:srgbClr val="FFC000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for</a:t>
            </a:r>
            <a:r>
              <a:rPr lang="it-IT" sz="2400" dirty="0" smtClean="0">
                <a:solidFill>
                  <a:srgbClr val="FFC000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400" dirty="0" err="1" smtClean="0">
                <a:solidFill>
                  <a:srgbClr val="FFC000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raw</a:t>
            </a:r>
            <a:r>
              <a:rPr lang="it-IT" sz="2400" dirty="0" smtClean="0">
                <a:solidFill>
                  <a:srgbClr val="FFC000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400" dirty="0" err="1" smtClean="0">
                <a:solidFill>
                  <a:srgbClr val="FFC000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materials</a:t>
            </a:r>
            <a:endParaRPr lang="it-IT" sz="2400" dirty="0" smtClean="0">
              <a:solidFill>
                <a:srgbClr val="FFC000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  <a:p>
            <a:pPr algn="ctr">
              <a:buNone/>
            </a:pPr>
            <a:r>
              <a:rPr lang="it-IT" sz="2400" dirty="0" err="1" smtClean="0">
                <a:solidFill>
                  <a:srgbClr val="FFC000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Control</a:t>
            </a:r>
            <a:r>
              <a:rPr lang="it-IT" sz="2400" dirty="0" smtClean="0">
                <a:solidFill>
                  <a:srgbClr val="FFC000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400" dirty="0" err="1" smtClean="0">
                <a:solidFill>
                  <a:srgbClr val="FFC000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of</a:t>
            </a:r>
            <a:r>
              <a:rPr lang="it-IT" sz="2400" dirty="0" smtClean="0">
                <a:solidFill>
                  <a:srgbClr val="FFC000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400" dirty="0" err="1" smtClean="0">
                <a:solidFill>
                  <a:srgbClr val="FFC000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trade</a:t>
            </a:r>
            <a:r>
              <a:rPr lang="it-IT" sz="2400" dirty="0" smtClean="0">
                <a:solidFill>
                  <a:srgbClr val="FFC000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400" dirty="0" err="1" smtClean="0">
                <a:solidFill>
                  <a:srgbClr val="FFC000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routes</a:t>
            </a:r>
            <a:endParaRPr lang="it-IT" sz="2400" dirty="0" smtClean="0">
              <a:solidFill>
                <a:srgbClr val="FFC000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  <a:p>
            <a:pPr algn="ctr">
              <a:buNone/>
            </a:pPr>
            <a:endParaRPr lang="it-IT" dirty="0" smtClean="0"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  <a:p>
            <a:pPr algn="ctr">
              <a:buNone/>
            </a:pPr>
            <a:endParaRPr lang="it-IT" b="1" dirty="0" smtClean="0"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  <a:p>
            <a:pPr algn="ctr">
              <a:buNone/>
            </a:pPr>
            <a:endParaRPr lang="it-IT" b="1" dirty="0" smtClean="0">
              <a:solidFill>
                <a:schemeClr val="bg1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  <a:p>
            <a:pPr algn="ctr">
              <a:buNone/>
            </a:pPr>
            <a:endParaRPr lang="it-IT" b="1" dirty="0">
              <a:solidFill>
                <a:schemeClr val="bg1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  <a:p>
            <a:pPr algn="ctr">
              <a:buNone/>
            </a:pPr>
            <a:r>
              <a:rPr lang="it-IT" b="1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FIRST WORLD WAR</a:t>
            </a:r>
            <a:endParaRPr lang="it-IT" b="1" dirty="0">
              <a:solidFill>
                <a:schemeClr val="bg1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</p:txBody>
      </p:sp>
      <p:cxnSp>
        <p:nvCxnSpPr>
          <p:cNvPr id="5" name="Connettore 2 4"/>
          <p:cNvCxnSpPr/>
          <p:nvPr/>
        </p:nvCxnSpPr>
        <p:spPr>
          <a:xfrm>
            <a:off x="4499992" y="4725144"/>
            <a:ext cx="0" cy="864096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2 5"/>
          <p:cNvCxnSpPr/>
          <p:nvPr/>
        </p:nvCxnSpPr>
        <p:spPr>
          <a:xfrm>
            <a:off x="4499992" y="1988840"/>
            <a:ext cx="0" cy="864096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arentesi graffa aperta 6"/>
          <p:cNvSpPr/>
          <p:nvPr/>
        </p:nvSpPr>
        <p:spPr>
          <a:xfrm>
            <a:off x="1547664" y="2996952"/>
            <a:ext cx="432048" cy="1728192"/>
          </a:xfrm>
          <a:prstGeom prst="leftBrace">
            <a:avLst/>
          </a:prstGeom>
          <a:noFill/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FF00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REVOLUTIONS IN </a:t>
            </a:r>
            <a:br>
              <a:rPr lang="it-IT" dirty="0" smtClean="0">
                <a:solidFill>
                  <a:srgbClr val="FFFF00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</a:br>
            <a:r>
              <a:rPr lang="it-IT" dirty="0" smtClean="0">
                <a:solidFill>
                  <a:srgbClr val="FFFF00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SCIENCE AND LITERATURE</a:t>
            </a:r>
            <a:endParaRPr lang="it-IT" dirty="0">
              <a:solidFill>
                <a:srgbClr val="FFFF00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 smtClean="0">
              <a:solidFill>
                <a:schemeClr val="bg1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  <a:p>
            <a:pPr>
              <a:buNone/>
            </a:pP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SCIENCE </a:t>
            </a:r>
          </a:p>
          <a:p>
            <a:endParaRPr lang="it-IT" dirty="0">
              <a:solidFill>
                <a:schemeClr val="bg1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  <a:p>
            <a:endParaRPr lang="it-IT" dirty="0" smtClean="0">
              <a:solidFill>
                <a:schemeClr val="bg1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  <a:p>
            <a:endParaRPr lang="it-IT" dirty="0">
              <a:solidFill>
                <a:schemeClr val="bg1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  <a:p>
            <a:pPr>
              <a:buNone/>
            </a:pPr>
            <a:endParaRPr lang="it-IT" dirty="0" smtClean="0">
              <a:solidFill>
                <a:schemeClr val="bg1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  <a:p>
            <a:pPr>
              <a:buNone/>
            </a:pPr>
            <a:r>
              <a:rPr lang="it-IT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LITERATURE</a:t>
            </a:r>
            <a:endParaRPr lang="it-IT" dirty="0">
              <a:solidFill>
                <a:schemeClr val="bg1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</p:txBody>
      </p:sp>
      <p:grpSp>
        <p:nvGrpSpPr>
          <p:cNvPr id="29" name="Gruppo 28"/>
          <p:cNvGrpSpPr/>
          <p:nvPr/>
        </p:nvGrpSpPr>
        <p:grpSpPr>
          <a:xfrm>
            <a:off x="2411760" y="1484784"/>
            <a:ext cx="1080120" cy="1800200"/>
            <a:chOff x="2699792" y="1484784"/>
            <a:chExt cx="1080120" cy="1800200"/>
          </a:xfrm>
        </p:grpSpPr>
        <p:cxnSp>
          <p:nvCxnSpPr>
            <p:cNvPr id="5" name="Connettore 2 4"/>
            <p:cNvCxnSpPr/>
            <p:nvPr/>
          </p:nvCxnSpPr>
          <p:spPr>
            <a:xfrm flipV="1">
              <a:off x="2699792" y="2060848"/>
              <a:ext cx="1008112" cy="360040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nettore 2 5"/>
            <p:cNvCxnSpPr/>
            <p:nvPr/>
          </p:nvCxnSpPr>
          <p:spPr>
            <a:xfrm>
              <a:off x="2699792" y="2564904"/>
              <a:ext cx="1080120" cy="72008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ttore 2 6"/>
            <p:cNvCxnSpPr/>
            <p:nvPr/>
          </p:nvCxnSpPr>
          <p:spPr>
            <a:xfrm>
              <a:off x="2699792" y="2708920"/>
              <a:ext cx="1080120" cy="576064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ttore 2 7"/>
            <p:cNvCxnSpPr/>
            <p:nvPr/>
          </p:nvCxnSpPr>
          <p:spPr>
            <a:xfrm flipV="1">
              <a:off x="2699792" y="1484784"/>
              <a:ext cx="1008112" cy="792088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uppo 27"/>
          <p:cNvGrpSpPr/>
          <p:nvPr/>
        </p:nvGrpSpPr>
        <p:grpSpPr>
          <a:xfrm>
            <a:off x="2915816" y="4365104"/>
            <a:ext cx="1008112" cy="1872208"/>
            <a:chOff x="3347864" y="3861048"/>
            <a:chExt cx="1008112" cy="1872208"/>
          </a:xfrm>
        </p:grpSpPr>
        <p:cxnSp>
          <p:nvCxnSpPr>
            <p:cNvPr id="9" name="Connettore 2 8"/>
            <p:cNvCxnSpPr/>
            <p:nvPr/>
          </p:nvCxnSpPr>
          <p:spPr>
            <a:xfrm>
              <a:off x="3347864" y="5085184"/>
              <a:ext cx="1008112" cy="64807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ttore 2 9"/>
            <p:cNvCxnSpPr/>
            <p:nvPr/>
          </p:nvCxnSpPr>
          <p:spPr>
            <a:xfrm>
              <a:off x="3347864" y="4941168"/>
              <a:ext cx="1008112" cy="216024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ttore 2 10"/>
            <p:cNvCxnSpPr/>
            <p:nvPr/>
          </p:nvCxnSpPr>
          <p:spPr>
            <a:xfrm flipV="1">
              <a:off x="3347864" y="4509120"/>
              <a:ext cx="1008112" cy="360040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2 11"/>
            <p:cNvCxnSpPr/>
            <p:nvPr/>
          </p:nvCxnSpPr>
          <p:spPr>
            <a:xfrm flipV="1">
              <a:off x="3347864" y="3861048"/>
              <a:ext cx="1008112" cy="792088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CasellaDiTesto 25"/>
          <p:cNvSpPr txBox="1"/>
          <p:nvPr/>
        </p:nvSpPr>
        <p:spPr>
          <a:xfrm>
            <a:off x="3635896" y="1340768"/>
            <a:ext cx="31683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4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Albert Einstein</a:t>
            </a:r>
          </a:p>
          <a:p>
            <a:pPr>
              <a:lnSpc>
                <a:spcPct val="150000"/>
              </a:lnSpc>
            </a:pPr>
            <a:r>
              <a:rPr lang="it-IT" sz="24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Henri </a:t>
            </a:r>
            <a:r>
              <a:rPr lang="it-IT" sz="24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Bergson</a:t>
            </a:r>
            <a:endParaRPr lang="it-IT" sz="2400" dirty="0" smtClean="0">
              <a:solidFill>
                <a:schemeClr val="bg1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  <a:p>
            <a:pPr>
              <a:lnSpc>
                <a:spcPct val="150000"/>
              </a:lnSpc>
            </a:pPr>
            <a:r>
              <a:rPr lang="it-IT" sz="24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Sigmund Freud</a:t>
            </a:r>
          </a:p>
          <a:p>
            <a:pPr>
              <a:lnSpc>
                <a:spcPct val="150000"/>
              </a:lnSpc>
            </a:pPr>
            <a:r>
              <a:rPr lang="it-IT" sz="24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Carl </a:t>
            </a:r>
            <a:r>
              <a:rPr lang="it-IT" sz="24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Jung</a:t>
            </a:r>
            <a:endParaRPr lang="it-IT" sz="2400" dirty="0">
              <a:solidFill>
                <a:schemeClr val="bg1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3995936" y="4149080"/>
            <a:ext cx="28083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4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Thomas Hardy</a:t>
            </a:r>
          </a:p>
          <a:p>
            <a:pPr>
              <a:lnSpc>
                <a:spcPct val="150000"/>
              </a:lnSpc>
            </a:pPr>
            <a:r>
              <a:rPr lang="it-IT" sz="24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Walter Pater</a:t>
            </a:r>
          </a:p>
          <a:p>
            <a:pPr>
              <a:lnSpc>
                <a:spcPct val="150000"/>
              </a:lnSpc>
            </a:pPr>
            <a:r>
              <a:rPr lang="it-IT" sz="24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Oscar Wilde</a:t>
            </a:r>
          </a:p>
          <a:p>
            <a:pPr>
              <a:lnSpc>
                <a:spcPct val="150000"/>
              </a:lnSpc>
            </a:pPr>
            <a:r>
              <a:rPr lang="it-IT" sz="24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Thomas S. Eliot</a:t>
            </a:r>
            <a:endParaRPr lang="it-IT" sz="2400" dirty="0">
              <a:solidFill>
                <a:schemeClr val="bg1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FF00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ALBERT EINSTEIN</a:t>
            </a:r>
            <a:endParaRPr lang="it-IT" dirty="0">
              <a:solidFill>
                <a:srgbClr val="FFFF00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From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his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800" i="1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General</a:t>
            </a:r>
            <a:r>
              <a:rPr lang="it-IT" sz="2800" i="1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800" i="1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Theory</a:t>
            </a:r>
            <a:r>
              <a:rPr lang="it-IT" sz="2800" i="1" dirty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800" i="1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of</a:t>
            </a:r>
            <a:r>
              <a:rPr lang="it-IT" sz="2800" i="1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800" i="1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Relativity</a:t>
            </a:r>
            <a:r>
              <a:rPr lang="it-IT" sz="2800" i="1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(1906)</a:t>
            </a:r>
          </a:p>
          <a:p>
            <a:endParaRPr lang="it-IT" sz="2800" i="1" dirty="0">
              <a:solidFill>
                <a:schemeClr val="bg1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  <a:p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Demolition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of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Euclidean</a:t>
            </a:r>
            <a:endParaRPr lang="it-IT" sz="2800" dirty="0" smtClean="0">
              <a:solidFill>
                <a:schemeClr val="bg1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  <a:p>
            <a:pPr>
              <a:buNone/>
            </a:pP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Geometry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and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Newtonian</a:t>
            </a:r>
            <a:endParaRPr lang="it-IT" sz="2800" dirty="0" smtClean="0">
              <a:solidFill>
                <a:schemeClr val="bg1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  <a:p>
            <a:pPr>
              <a:buNone/>
            </a:pP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Physics</a:t>
            </a:r>
            <a:endParaRPr lang="it-IT" sz="2800" dirty="0">
              <a:solidFill>
                <a:schemeClr val="bg1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  <a:p>
            <a:pPr>
              <a:buNone/>
            </a:pPr>
            <a:endParaRPr lang="it-IT" sz="2800" dirty="0" smtClean="0">
              <a:solidFill>
                <a:schemeClr val="bg1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  <a:p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Space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and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time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are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not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</a:p>
          <a:p>
            <a:pPr>
              <a:buNone/>
            </a:pPr>
            <a:r>
              <a:rPr lang="it-IT" sz="2800" dirty="0" err="1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a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bsolute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: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they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change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</a:p>
          <a:p>
            <a:pPr>
              <a:buNone/>
            </a:pP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according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to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the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point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of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</a:p>
          <a:p>
            <a:pPr>
              <a:buNone/>
            </a:pP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view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adopted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by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the </a:t>
            </a:r>
          </a:p>
          <a:p>
            <a:pPr>
              <a:buNone/>
            </a:pP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observer</a:t>
            </a:r>
            <a:endParaRPr lang="it-IT" sz="2800" dirty="0" smtClean="0">
              <a:solidFill>
                <a:schemeClr val="bg1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</p:txBody>
      </p:sp>
      <p:pic>
        <p:nvPicPr>
          <p:cNvPr id="9220" name="Picture 4" descr="http://www.brainpickings.org/wp-content/uploads/2013/05/einstein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2492896"/>
            <a:ext cx="3908018" cy="38164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FF00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HENRI BERGSON</a:t>
            </a:r>
            <a:endParaRPr lang="it-IT" dirty="0">
              <a:solidFill>
                <a:srgbClr val="FFFF00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4618856" cy="4525963"/>
          </a:xfrm>
        </p:spPr>
        <p:txBody>
          <a:bodyPr>
            <a:noAutofit/>
          </a:bodyPr>
          <a:lstStyle/>
          <a:p>
            <a:r>
              <a:rPr lang="it-IT" sz="26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Rejection</a:t>
            </a:r>
            <a:r>
              <a:rPr lang="it-IT" sz="26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6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of</a:t>
            </a:r>
            <a:r>
              <a:rPr lang="it-IT" sz="26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6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conventional</a:t>
            </a:r>
            <a:r>
              <a:rPr lang="it-IT" sz="26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idea </a:t>
            </a:r>
            <a:r>
              <a:rPr lang="it-IT" sz="26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of</a:t>
            </a:r>
            <a:r>
              <a:rPr lang="it-IT" sz="26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6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time</a:t>
            </a:r>
            <a:r>
              <a:rPr lang="it-IT" sz="26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6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as</a:t>
            </a:r>
            <a:r>
              <a:rPr lang="it-IT" sz="26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a </a:t>
            </a:r>
            <a:r>
              <a:rPr lang="it-IT" sz="26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sequence</a:t>
            </a:r>
            <a:r>
              <a:rPr lang="it-IT" sz="26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6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of</a:t>
            </a:r>
            <a:r>
              <a:rPr lang="it-IT" sz="26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6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events</a:t>
            </a:r>
            <a:endParaRPr lang="it-IT" sz="2600" dirty="0" smtClean="0">
              <a:solidFill>
                <a:schemeClr val="bg1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  <a:p>
            <a:r>
              <a:rPr lang="it-IT" sz="26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Past</a:t>
            </a:r>
            <a:r>
              <a:rPr lang="it-IT" sz="26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and future </a:t>
            </a:r>
            <a:r>
              <a:rPr lang="it-IT" sz="26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co-exist</a:t>
            </a:r>
            <a:r>
              <a:rPr lang="it-IT" sz="26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in </a:t>
            </a:r>
            <a:r>
              <a:rPr lang="it-IT" sz="26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our</a:t>
            </a:r>
            <a:r>
              <a:rPr lang="it-IT" sz="26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mind</a:t>
            </a:r>
          </a:p>
          <a:p>
            <a:r>
              <a:rPr lang="it-IT" sz="2600" dirty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T</a:t>
            </a:r>
            <a:r>
              <a:rPr lang="it-IT" sz="26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he </a:t>
            </a:r>
            <a:r>
              <a:rPr lang="it-IT" sz="26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stream</a:t>
            </a:r>
            <a:r>
              <a:rPr lang="it-IT" sz="26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6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of</a:t>
            </a:r>
            <a:r>
              <a:rPr lang="it-IT" sz="26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6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consciousness</a:t>
            </a:r>
            <a:r>
              <a:rPr lang="it-IT" sz="26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6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flows</a:t>
            </a:r>
            <a:r>
              <a:rPr lang="it-IT" sz="26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at a </a:t>
            </a:r>
            <a:r>
              <a:rPr lang="it-IT" sz="26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semi-conscious</a:t>
            </a:r>
            <a:r>
              <a:rPr lang="it-IT" sz="26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6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level</a:t>
            </a:r>
            <a:r>
              <a:rPr lang="it-IT" sz="26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and </a:t>
            </a:r>
            <a:r>
              <a:rPr lang="it-IT" sz="26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determines</a:t>
            </a:r>
            <a:r>
              <a:rPr lang="it-IT" sz="26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6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one</a:t>
            </a:r>
            <a:r>
              <a:rPr lang="it-IT" sz="26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’s </a:t>
            </a:r>
            <a:r>
              <a:rPr lang="it-IT" sz="26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thinking</a:t>
            </a:r>
            <a:endParaRPr lang="it-IT" sz="2600" dirty="0">
              <a:solidFill>
                <a:schemeClr val="bg1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</p:txBody>
      </p:sp>
      <p:pic>
        <p:nvPicPr>
          <p:cNvPr id="8194" name="Picture 2" descr="http://upload.wikimedia.org/wikipedia/commons/9/9d/Henri_Bergson_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556792"/>
            <a:ext cx="3190900" cy="45184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FF00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SIGMUND FREUD</a:t>
            </a:r>
            <a:endParaRPr lang="it-IT" dirty="0">
              <a:solidFill>
                <a:srgbClr val="FFFF00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600200"/>
            <a:ext cx="864096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From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his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800" i="1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The </a:t>
            </a:r>
            <a:r>
              <a:rPr lang="it-IT" sz="2800" i="1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Interpretation</a:t>
            </a:r>
            <a:r>
              <a:rPr lang="it-IT" sz="2800" i="1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800" i="1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of</a:t>
            </a:r>
            <a:r>
              <a:rPr lang="it-IT" sz="2800" i="1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800" i="1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Dreams</a:t>
            </a:r>
            <a:r>
              <a:rPr lang="it-IT" sz="2800" i="1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(1900)</a:t>
            </a:r>
          </a:p>
          <a:p>
            <a:pPr>
              <a:buNone/>
            </a:pPr>
            <a:endParaRPr lang="it-IT" sz="2800" dirty="0">
              <a:solidFill>
                <a:schemeClr val="bg1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  <a:p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People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give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oneself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away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</a:p>
          <a:p>
            <a:pPr>
              <a:buNone/>
            </a:pP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unconsciously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from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their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</a:p>
          <a:p>
            <a:pPr>
              <a:buNone/>
            </a:pP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behaviour</a:t>
            </a:r>
            <a:endParaRPr lang="it-IT" sz="2800" dirty="0" smtClean="0">
              <a:solidFill>
                <a:schemeClr val="bg1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  <a:p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Our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attitude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depends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on </a:t>
            </a:r>
          </a:p>
          <a:p>
            <a:pPr>
              <a:buNone/>
            </a:pP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our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unconscious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part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of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mind, </a:t>
            </a:r>
          </a:p>
          <a:p>
            <a:pPr>
              <a:buNone/>
            </a:pP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where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instincts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are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hidden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(ID)</a:t>
            </a:r>
            <a:endParaRPr lang="it-IT" sz="2800" dirty="0">
              <a:solidFill>
                <a:schemeClr val="bg1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</p:txBody>
      </p:sp>
      <p:pic>
        <p:nvPicPr>
          <p:cNvPr id="7170" name="Picture 2" descr="http://www.quotidianopiemontese.it/wp-content/uploads/2015/03/sigmund-freud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2276872"/>
            <a:ext cx="3604480" cy="41044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FF00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CARL JUNG</a:t>
            </a:r>
            <a:endParaRPr lang="it-IT" dirty="0">
              <a:solidFill>
                <a:srgbClr val="FFFF00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800" i="1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The </a:t>
            </a:r>
            <a:r>
              <a:rPr lang="it-IT" sz="2800" i="1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Psychology</a:t>
            </a:r>
            <a:r>
              <a:rPr lang="it-IT" sz="2800" i="1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800" i="1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of</a:t>
            </a:r>
            <a:r>
              <a:rPr lang="it-IT" sz="2800" i="1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the </a:t>
            </a:r>
            <a:r>
              <a:rPr lang="it-IT" sz="2800" i="1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Unconscious</a:t>
            </a:r>
            <a:r>
              <a:rPr lang="it-IT" sz="2800" i="1" dirty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(1916)</a:t>
            </a:r>
          </a:p>
          <a:p>
            <a:endParaRPr lang="it-IT" sz="2800" dirty="0">
              <a:solidFill>
                <a:schemeClr val="bg1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  <a:p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Our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mind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is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formed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by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</a:p>
          <a:p>
            <a:pPr>
              <a:buNone/>
            </a:pP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Racial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memory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, the </a:t>
            </a:r>
          </a:p>
          <a:p>
            <a:pPr>
              <a:buNone/>
            </a:pP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experience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of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our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race </a:t>
            </a:r>
          </a:p>
          <a:p>
            <a:pPr>
              <a:buNone/>
            </a:pP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during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evolution</a:t>
            </a:r>
            <a:endParaRPr lang="it-IT" sz="2800" dirty="0" smtClean="0">
              <a:solidFill>
                <a:schemeClr val="bg1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  <a:p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It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operates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on a </a:t>
            </a: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symbolic</a:t>
            </a:r>
            <a:r>
              <a:rPr lang="it-IT" sz="28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</a:p>
          <a:p>
            <a:pPr>
              <a:buNone/>
            </a:pPr>
            <a:r>
              <a:rPr lang="it-IT" sz="28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level</a:t>
            </a:r>
            <a:endParaRPr lang="it-IT" sz="2800" dirty="0" smtClean="0">
              <a:solidFill>
                <a:schemeClr val="bg1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</p:txBody>
      </p:sp>
      <p:pic>
        <p:nvPicPr>
          <p:cNvPr id="6146" name="Picture 2" descr="http://www.nndb.com/people/910/000031817/carl-jung-1-siz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2060848"/>
            <a:ext cx="3259763" cy="45365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FF00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THOMAS HARDY</a:t>
            </a:r>
            <a:endParaRPr lang="it-IT" dirty="0">
              <a:solidFill>
                <a:srgbClr val="FFFF00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988840"/>
            <a:ext cx="4402832" cy="4525963"/>
          </a:xfrm>
        </p:spPr>
        <p:txBody>
          <a:bodyPr>
            <a:noAutofit/>
          </a:bodyPr>
          <a:lstStyle/>
          <a:p>
            <a:r>
              <a:rPr lang="it-IT" sz="26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The first </a:t>
            </a:r>
            <a:r>
              <a:rPr lang="it-IT" sz="26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poet</a:t>
            </a:r>
            <a:r>
              <a:rPr lang="it-IT" sz="26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6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of</a:t>
            </a:r>
            <a:r>
              <a:rPr lang="it-IT" sz="26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the </a:t>
            </a:r>
            <a:r>
              <a:rPr lang="it-IT" sz="26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Anti-Victorian</a:t>
            </a:r>
            <a:r>
              <a:rPr lang="it-IT" sz="26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6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reaction</a:t>
            </a:r>
            <a:endParaRPr lang="it-IT" sz="2600" dirty="0" smtClean="0">
              <a:solidFill>
                <a:schemeClr val="bg1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  <a:p>
            <a:r>
              <a:rPr lang="it-IT" sz="26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His</a:t>
            </a:r>
            <a:r>
              <a:rPr lang="it-IT" sz="26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6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poetry</a:t>
            </a:r>
            <a:r>
              <a:rPr lang="it-IT" sz="26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6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is</a:t>
            </a:r>
            <a:r>
              <a:rPr lang="it-IT" sz="26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6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chacaterized</a:t>
            </a:r>
            <a:r>
              <a:rPr lang="it-IT" sz="26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6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by</a:t>
            </a:r>
            <a:r>
              <a:rPr lang="it-IT" sz="26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the </a:t>
            </a:r>
            <a:r>
              <a:rPr lang="it-IT" sz="26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difficulties</a:t>
            </a:r>
            <a:r>
              <a:rPr lang="it-IT" sz="26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6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of</a:t>
            </a:r>
            <a:r>
              <a:rPr lang="it-IT" sz="26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living</a:t>
            </a:r>
          </a:p>
          <a:p>
            <a:r>
              <a:rPr lang="it-IT" sz="26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In </a:t>
            </a:r>
            <a:r>
              <a:rPr lang="it-IT" sz="26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his</a:t>
            </a:r>
            <a:r>
              <a:rPr lang="it-IT" sz="26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6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novels</a:t>
            </a:r>
            <a:r>
              <a:rPr lang="it-IT" sz="26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6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he</a:t>
            </a:r>
            <a:r>
              <a:rPr lang="it-IT" sz="26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6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brings</a:t>
            </a:r>
            <a:r>
              <a:rPr lang="it-IT" sz="26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6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to</a:t>
            </a:r>
            <a:r>
              <a:rPr lang="it-IT" sz="26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6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surface</a:t>
            </a:r>
            <a:r>
              <a:rPr lang="it-IT" sz="26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the </a:t>
            </a:r>
            <a:r>
              <a:rPr lang="it-IT" sz="26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most</a:t>
            </a:r>
            <a:r>
              <a:rPr lang="it-IT" sz="26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6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moralistic</a:t>
            </a:r>
            <a:r>
              <a:rPr lang="it-IT" sz="26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and </a:t>
            </a:r>
            <a:r>
              <a:rPr lang="it-IT" sz="26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hypocritical</a:t>
            </a:r>
            <a:r>
              <a:rPr lang="it-IT" sz="26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6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aspects</a:t>
            </a:r>
            <a:r>
              <a:rPr lang="it-IT" sz="26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6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of</a:t>
            </a:r>
            <a:r>
              <a:rPr lang="it-IT" sz="26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</a:t>
            </a:r>
            <a:r>
              <a:rPr lang="it-IT" sz="2600" dirty="0" err="1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Victorian</a:t>
            </a:r>
            <a:r>
              <a:rPr lang="it-IT" sz="2600" dirty="0" smtClean="0">
                <a:solidFill>
                  <a:schemeClr val="bg1"/>
                </a:solidFill>
                <a:latin typeface="Microsoft JhengHei Light" pitchFamily="34" charset="-128"/>
                <a:ea typeface="Microsoft JhengHei Light" pitchFamily="34" charset="-128"/>
                <a:cs typeface="Microsoft JhengHei Light" pitchFamily="34" charset="-128"/>
              </a:rPr>
              <a:t> society</a:t>
            </a:r>
            <a:endParaRPr lang="it-IT" sz="2600" dirty="0">
              <a:solidFill>
                <a:schemeClr val="bg1"/>
              </a:solidFill>
              <a:latin typeface="Microsoft JhengHei Light" pitchFamily="34" charset="-128"/>
              <a:ea typeface="Microsoft JhengHei Light" pitchFamily="34" charset="-128"/>
              <a:cs typeface="Microsoft JhengHei Light" pitchFamily="34" charset="-128"/>
            </a:endParaRPr>
          </a:p>
        </p:txBody>
      </p:sp>
      <p:pic>
        <p:nvPicPr>
          <p:cNvPr id="5122" name="Picture 2" descr="http://www.smh.com.au/ffximage/2006/09/06/HArdy_060906025905289_wideweb__300x37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1412776"/>
            <a:ext cx="3686810" cy="4608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114</TotalTime>
  <Words>405</Words>
  <Application>Microsoft Office PowerPoint</Application>
  <PresentationFormat>Presentazione su schermo (4:3)</PresentationFormat>
  <Paragraphs>95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Tema di Office</vt:lpstr>
      <vt:lpstr>THE MODERN AGE THE CRYSIS OF CERTAINTIES</vt:lpstr>
      <vt:lpstr>AIM OF THE PATH</vt:lpstr>
      <vt:lpstr>BACKGROUND</vt:lpstr>
      <vt:lpstr>REVOLUTIONS IN  SCIENCE AND LITERATURE</vt:lpstr>
      <vt:lpstr>ALBERT EINSTEIN</vt:lpstr>
      <vt:lpstr>HENRI BERGSON</vt:lpstr>
      <vt:lpstr>SIGMUND FREUD</vt:lpstr>
      <vt:lpstr>CARL JUNG</vt:lpstr>
      <vt:lpstr>THOMAS HARDY</vt:lpstr>
      <vt:lpstr>WALTER PATER</vt:lpstr>
      <vt:lpstr>OSCAR WILDE</vt:lpstr>
      <vt:lpstr>THOMAS S. ELIOT</vt:lpstr>
    </vt:vector>
  </TitlesOfParts>
  <Company>BASTARDS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MODERN AGE</dc:title>
  <dc:creator>Simone</dc:creator>
  <cp:lastModifiedBy>Simone</cp:lastModifiedBy>
  <cp:revision>12</cp:revision>
  <dcterms:created xsi:type="dcterms:W3CDTF">2015-04-13T12:44:36Z</dcterms:created>
  <dcterms:modified xsi:type="dcterms:W3CDTF">2015-04-13T14:39:35Z</dcterms:modified>
</cp:coreProperties>
</file>