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4" r:id="rId1"/>
  </p:sldMasterIdLst>
  <p:sldIdLst>
    <p:sldId id="256" r:id="rId2"/>
    <p:sldId id="257" r:id="rId3"/>
    <p:sldId id="258" r:id="rId4"/>
    <p:sldId id="259" r:id="rId5"/>
    <p:sldId id="268" r:id="rId6"/>
    <p:sldId id="260" r:id="rId7"/>
    <p:sldId id="261" r:id="rId8"/>
    <p:sldId id="262" r:id="rId9"/>
    <p:sldId id="263" r:id="rId10"/>
    <p:sldId id="264" r:id="rId11"/>
    <p:sldId id="265" r:id="rId12"/>
    <p:sldId id="266" r:id="rId13"/>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452"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B7D47F76-AA8E-45DA-B740-8BD6BFA3B747}" type="datetimeFigureOut">
              <a:rPr lang="it-IT" smtClean="0"/>
              <a:t>03/03/2015</a:t>
            </a:fld>
            <a:endParaRPr lang="it-IT"/>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it-IT"/>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8CB7A87F-1647-40A0-94F9-5B6CABC8A052}" type="slidenum">
              <a:rPr lang="it-IT" smtClean="0"/>
              <a:t>‹N›</a:t>
            </a:fld>
            <a:endParaRPr lang="it-IT"/>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endPar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it-IT" smtClean="0"/>
              <a:t>Fare clic per modificare lo stile del titolo</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a:p>
        </p:txBody>
      </p:sp>
      <p:sp>
        <p:nvSpPr>
          <p:cNvPr id="3" name="Vertical Text Placeholder 2"/>
          <p:cNvSpPr>
            <a:spLocks noGrp="1"/>
          </p:cNvSpPr>
          <p:nvPr>
            <p:ph type="body" orient="vert" idx="1"/>
          </p:nvPr>
        </p:nvSpPr>
        <p:spPr/>
        <p:txBody>
          <a:bodyPr vert="eaVert" anchor="ct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Date Placeholder 3"/>
          <p:cNvSpPr>
            <a:spLocks noGrp="1"/>
          </p:cNvSpPr>
          <p:nvPr>
            <p:ph type="dt" sz="half" idx="10"/>
          </p:nvPr>
        </p:nvSpPr>
        <p:spPr/>
        <p:txBody>
          <a:bodyPr/>
          <a:lstStyle/>
          <a:p>
            <a:fld id="{B7D47F76-AA8E-45DA-B740-8BD6BFA3B747}" type="datetimeFigureOut">
              <a:rPr lang="it-IT" smtClean="0"/>
              <a:t>03/03/2015</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8CB7A87F-1647-40A0-94F9-5B6CABC8A052}" type="slidenum">
              <a:rPr lang="it-IT" smtClean="0"/>
              <a:t>‹N›</a:t>
            </a:fld>
            <a:endParaRPr lang="it-IT"/>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it-IT" smtClean="0"/>
              <a:t>Fare clic per modificare lo stile del titolo</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Date Placeholder 3"/>
          <p:cNvSpPr>
            <a:spLocks noGrp="1"/>
          </p:cNvSpPr>
          <p:nvPr>
            <p:ph type="dt" sz="half" idx="10"/>
          </p:nvPr>
        </p:nvSpPr>
        <p:spPr/>
        <p:txBody>
          <a:bodyPr/>
          <a:lstStyle/>
          <a:p>
            <a:fld id="{B7D47F76-AA8E-45DA-B740-8BD6BFA3B747}" type="datetimeFigureOut">
              <a:rPr lang="it-IT" smtClean="0"/>
              <a:t>03/03/2015</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8CB7A87F-1647-40A0-94F9-5B6CABC8A052}" type="slidenum">
              <a:rPr lang="it-IT" smtClean="0"/>
              <a:t>‹N›</a:t>
            </a:fld>
            <a:endParaRPr lang="it-IT"/>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Date Placeholder 3"/>
          <p:cNvSpPr>
            <a:spLocks noGrp="1"/>
          </p:cNvSpPr>
          <p:nvPr>
            <p:ph type="dt" sz="half" idx="10"/>
          </p:nvPr>
        </p:nvSpPr>
        <p:spPr/>
        <p:txBody>
          <a:bodyPr/>
          <a:lstStyle/>
          <a:p>
            <a:fld id="{B7D47F76-AA8E-45DA-B740-8BD6BFA3B747}" type="datetimeFigureOut">
              <a:rPr lang="it-IT" smtClean="0"/>
              <a:t>03/03/2015</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8CB7A87F-1647-40A0-94F9-5B6CABC8A052}" type="slidenum">
              <a:rPr lang="it-IT" smtClean="0"/>
              <a:t>‹N›</a:t>
            </a:fld>
            <a:endParaRPr lang="it-IT"/>
          </a:p>
        </p:txBody>
      </p:sp>
      <p:sp>
        <p:nvSpPr>
          <p:cNvPr id="11" name="Title 10"/>
          <p:cNvSpPr>
            <a:spLocks noGrp="1"/>
          </p:cNvSpPr>
          <p:nvPr>
            <p:ph type="title"/>
          </p:nvPr>
        </p:nvSpPr>
        <p:spPr/>
        <p:txBody>
          <a:bodyPr/>
          <a:lstStyle/>
          <a:p>
            <a:r>
              <a:rPr lang="it-IT" smtClean="0"/>
              <a:t>Fare clic per modificare lo stile del titolo</a:t>
            </a:r>
            <a:endParaRPr lang="en-US"/>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Date Placeholder 3"/>
          <p:cNvSpPr>
            <a:spLocks noGrp="1"/>
          </p:cNvSpPr>
          <p:nvPr>
            <p:ph type="dt" sz="half" idx="10"/>
          </p:nvPr>
        </p:nvSpPr>
        <p:spPr/>
        <p:txBody>
          <a:bodyPr/>
          <a:lstStyle/>
          <a:p>
            <a:fld id="{B7D47F76-AA8E-45DA-B740-8BD6BFA3B747}" type="datetimeFigureOut">
              <a:rPr lang="it-IT" smtClean="0"/>
              <a:t>03/03/2015</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8CB7A87F-1647-40A0-94F9-5B6CABC8A052}" type="slidenum">
              <a:rPr lang="it-IT" smtClean="0"/>
              <a:t>‹N›</a:t>
            </a:fld>
            <a:endParaRPr lang="it-IT"/>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B7D47F76-AA8E-45DA-B740-8BD6BFA3B747}" type="datetimeFigureOut">
              <a:rPr lang="it-IT" smtClean="0"/>
              <a:t>03/03/2015</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8CB7A87F-1647-40A0-94F9-5B6CABC8A052}" type="slidenum">
              <a:rPr lang="it-IT" smtClean="0"/>
              <a:t>‹N›</a:t>
            </a:fld>
            <a:endParaRPr lang="it-IT"/>
          </a:p>
        </p:txBody>
      </p:sp>
      <p:sp>
        <p:nvSpPr>
          <p:cNvPr id="12" name="Title 11"/>
          <p:cNvSpPr>
            <a:spLocks noGrp="1"/>
          </p:cNvSpPr>
          <p:nvPr>
            <p:ph type="title"/>
          </p:nvPr>
        </p:nvSpPr>
        <p:spPr/>
        <p:txBody>
          <a:bodyPr/>
          <a:lstStyle>
            <a:lvl1pPr>
              <a:defRPr>
                <a:solidFill>
                  <a:schemeClr val="tx2"/>
                </a:solidFill>
              </a:defRPr>
            </a:lvl1pPr>
          </a:lstStyle>
          <a:p>
            <a:r>
              <a:rPr lang="it-IT" smtClean="0"/>
              <a:t>Fare clic per modificare lo stile del titolo</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it-IT" smtClean="0"/>
              <a:t>Fare clic per modificare lo stile del titolo</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7" name="Date Placeholder 6"/>
          <p:cNvSpPr>
            <a:spLocks noGrp="1"/>
          </p:cNvSpPr>
          <p:nvPr>
            <p:ph type="dt" sz="half" idx="10"/>
          </p:nvPr>
        </p:nvSpPr>
        <p:spPr/>
        <p:txBody>
          <a:bodyPr/>
          <a:lstStyle/>
          <a:p>
            <a:fld id="{B7D47F76-AA8E-45DA-B740-8BD6BFA3B747}" type="datetimeFigureOut">
              <a:rPr lang="it-IT" smtClean="0"/>
              <a:t>03/03/2015</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8CB7A87F-1647-40A0-94F9-5B6CABC8A052}" type="slidenum">
              <a:rPr lang="it-IT" smtClean="0"/>
              <a:t>‹N›</a:t>
            </a:fld>
            <a:endParaRPr lang="it-IT"/>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Date Placeholder 2"/>
          <p:cNvSpPr>
            <a:spLocks noGrp="1"/>
          </p:cNvSpPr>
          <p:nvPr>
            <p:ph type="dt" sz="half" idx="10"/>
          </p:nvPr>
        </p:nvSpPr>
        <p:spPr/>
        <p:txBody>
          <a:bodyPr/>
          <a:lstStyle/>
          <a:p>
            <a:fld id="{B7D47F76-AA8E-45DA-B740-8BD6BFA3B747}" type="datetimeFigureOut">
              <a:rPr lang="it-IT" smtClean="0"/>
              <a:t>03/03/2015</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8CB7A87F-1647-40A0-94F9-5B6CABC8A052}" type="slidenum">
              <a:rPr lang="it-IT" smtClean="0"/>
              <a:t>‹N›</a:t>
            </a:fld>
            <a:endParaRPr lang="it-IT"/>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7D47F76-AA8E-45DA-B740-8BD6BFA3B747}" type="datetimeFigureOut">
              <a:rPr lang="it-IT" smtClean="0"/>
              <a:t>03/03/2015</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8CB7A87F-1647-40A0-94F9-5B6CABC8A052}" type="slidenum">
              <a:rPr lang="it-IT" smtClean="0"/>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it-IT" smtClean="0"/>
              <a:t>Fare clic per modificare lo stile del titolo</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Date Placeholder 4"/>
          <p:cNvSpPr>
            <a:spLocks noGrp="1"/>
          </p:cNvSpPr>
          <p:nvPr>
            <p:ph type="dt" sz="half" idx="10"/>
          </p:nvPr>
        </p:nvSpPr>
        <p:spPr/>
        <p:txBody>
          <a:bodyPr/>
          <a:lstStyle/>
          <a:p>
            <a:fld id="{B7D47F76-AA8E-45DA-B740-8BD6BFA3B747}" type="datetimeFigureOut">
              <a:rPr lang="it-IT" smtClean="0"/>
              <a:t>03/03/2015</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8CB7A87F-1647-40A0-94F9-5B6CABC8A052}" type="slidenum">
              <a:rPr lang="it-IT" smtClean="0"/>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it-IT" smtClean="0"/>
              <a:t>Fare clic per modificare lo stile del titolo</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smtClean="0"/>
              <a:t>Fare clic sull'icona per inserire un'immagine</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Date Placeholder 4"/>
          <p:cNvSpPr>
            <a:spLocks noGrp="1"/>
          </p:cNvSpPr>
          <p:nvPr>
            <p:ph type="dt" sz="half" idx="10"/>
          </p:nvPr>
        </p:nvSpPr>
        <p:spPr/>
        <p:txBody>
          <a:bodyPr/>
          <a:lstStyle/>
          <a:p>
            <a:fld id="{B7D47F76-AA8E-45DA-B740-8BD6BFA3B747}" type="datetimeFigureOut">
              <a:rPr lang="it-IT" smtClean="0"/>
              <a:t>03/03/2015</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8CB7A87F-1647-40A0-94F9-5B6CABC8A052}" type="slidenum">
              <a:rPr lang="it-IT" smtClean="0"/>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it-IT" smtClean="0"/>
              <a:t>Fare clic per modificare lo stile del titolo</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B7D47F76-AA8E-45DA-B740-8BD6BFA3B747}" type="datetimeFigureOut">
              <a:rPr lang="it-IT" smtClean="0"/>
              <a:t>03/03/2015</a:t>
            </a:fld>
            <a:endParaRPr lang="it-IT"/>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it-IT"/>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8CB7A87F-1647-40A0-94F9-5B6CABC8A052}" type="slidenum">
              <a:rPr lang="it-IT" smtClean="0"/>
              <a:t>‹N›</a:t>
            </a:fld>
            <a:endParaRPr lang="it-IT"/>
          </a:p>
        </p:txBody>
      </p:sp>
    </p:spTree>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txStyles>
    <p:titleStyle>
      <a:lvl1pPr algn="ctr" defTabSz="914400" rtl="0" eaLnBrk="1" latinLnBrk="0" hangingPunct="1">
        <a:spcBef>
          <a:spcPct val="0"/>
        </a:spcBef>
        <a:buNone/>
        <a:defRPr sz="5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65760" indent="-365760" algn="l" defTabSz="914400" rtl="0"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l" defTabSz="914400" rtl="0"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l" defTabSz="914400" rtl="0"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l" defTabSz="914400" rtl="0"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l" defTabSz="914400" rtl="0"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www.nextme.it/tecnologia/robotica/5699-robot-cambieranno-futuro" TargetMode="External"/><Relationship Id="rId2" Type="http://schemas.openxmlformats.org/officeDocument/2006/relationships/hyperlink" Target="http://www.far.unito.it/tecnologie/seminari/html/lerma/cittaoggi.html" TargetMode="External"/><Relationship Id="rId1" Type="http://schemas.openxmlformats.org/officeDocument/2006/relationships/slideLayout" Target="../slideLayouts/slideLayout2.xml"/><Relationship Id="rId5" Type="http://schemas.openxmlformats.org/officeDocument/2006/relationships/hyperlink" Target="http://www.notedipastoralegiovanile.it/index.php?option=com_content&amp;view=article&amp;id=6384:leducazione-oggi-oltre-le-ideologie-al-servizio-della-persona&amp;catid=106:famiglia-ed-educazione&amp;Itemid=173" TargetMode="External"/><Relationship Id="rId4" Type="http://schemas.openxmlformats.org/officeDocument/2006/relationships/hyperlink" Target="http://www.unicef.it/doc/364/lavoro-minorile.htm"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683568" y="1387737"/>
            <a:ext cx="7704855" cy="1731982"/>
          </a:xfrm>
        </p:spPr>
        <p:txBody>
          <a:bodyPr/>
          <a:lstStyle/>
          <a:p>
            <a:r>
              <a:rPr lang="en-GB" sz="6000" smtClean="0">
                <a:latin typeface="Calibri" panose="020F0502020204030204" pitchFamily="34" charset="0"/>
              </a:rPr>
              <a:t>SIMILARITIES AND DIFFERENCES:</a:t>
            </a:r>
            <a:endParaRPr lang="it-IT" sz="6000" dirty="0">
              <a:latin typeface="Calibri" panose="020F0502020204030204" pitchFamily="34" charset="0"/>
            </a:endParaRPr>
          </a:p>
        </p:txBody>
      </p:sp>
      <p:sp>
        <p:nvSpPr>
          <p:cNvPr id="3" name="Sottotitolo 2"/>
          <p:cNvSpPr>
            <a:spLocks noGrp="1"/>
          </p:cNvSpPr>
          <p:nvPr>
            <p:ph type="subTitle" idx="1"/>
          </p:nvPr>
        </p:nvSpPr>
        <p:spPr/>
        <p:txBody>
          <a:bodyPr/>
          <a:lstStyle/>
          <a:p>
            <a:r>
              <a:rPr lang="en-GB" sz="4000" b="1" i="1" dirty="0" smtClean="0">
                <a:latin typeface="Calibri" panose="020F0502020204030204" pitchFamily="34" charset="0"/>
              </a:rPr>
              <a:t>C. Dickens’ fiction and contemporary reality.</a:t>
            </a:r>
            <a:endParaRPr lang="it-IT" sz="4000" b="1" i="1" dirty="0" smtClean="0">
              <a:latin typeface="Calibri" panose="020F0502020204030204" pitchFamily="34" charset="0"/>
            </a:endParaRPr>
          </a:p>
          <a:p>
            <a:endParaRPr lang="it-IT" dirty="0">
              <a:latin typeface="Calibri" panose="020F0502020204030204" pitchFamily="34" charset="0"/>
            </a:endParaRPr>
          </a:p>
        </p:txBody>
      </p:sp>
      <p:sp>
        <p:nvSpPr>
          <p:cNvPr id="4" name="CasellaDiTesto 3"/>
          <p:cNvSpPr txBox="1"/>
          <p:nvPr/>
        </p:nvSpPr>
        <p:spPr>
          <a:xfrm>
            <a:off x="5292080" y="5925449"/>
            <a:ext cx="3528392" cy="523220"/>
          </a:xfrm>
          <a:prstGeom prst="rect">
            <a:avLst/>
          </a:prstGeom>
          <a:noFill/>
        </p:spPr>
        <p:txBody>
          <a:bodyPr wrap="square" rtlCol="0">
            <a:spAutoFit/>
          </a:bodyPr>
          <a:lstStyle/>
          <a:p>
            <a:pPr algn="r"/>
            <a:r>
              <a:rPr lang="it-IT" sz="1400" dirty="0" err="1" smtClean="0">
                <a:latin typeface="Calibri" panose="020F0502020204030204" pitchFamily="34" charset="0"/>
              </a:rPr>
              <a:t>Scuz</a:t>
            </a:r>
            <a:r>
              <a:rPr lang="it-IT" sz="1400" dirty="0" smtClean="0">
                <a:latin typeface="Calibri" panose="020F0502020204030204" pitchFamily="34" charset="0"/>
              </a:rPr>
              <a:t> Selene 5^ALS</a:t>
            </a:r>
          </a:p>
          <a:p>
            <a:pPr algn="r"/>
            <a:r>
              <a:rPr lang="it-IT" sz="1400" dirty="0" smtClean="0">
                <a:latin typeface="Calibri" panose="020F0502020204030204" pitchFamily="34" charset="0"/>
              </a:rPr>
              <a:t>Liceo Scientifico </a:t>
            </a:r>
            <a:r>
              <a:rPr lang="it-IT" sz="1400" i="1" dirty="0" smtClean="0">
                <a:latin typeface="Calibri" panose="020F0502020204030204" pitchFamily="34" charset="0"/>
              </a:rPr>
              <a:t>A. Einstein</a:t>
            </a:r>
            <a:endParaRPr lang="en-GB" sz="1400" dirty="0">
              <a:latin typeface="Calibri" panose="020F0502020204030204" pitchFamily="34" charset="0"/>
            </a:endParaRPr>
          </a:p>
        </p:txBody>
      </p:sp>
    </p:spTree>
    <p:extLst>
      <p:ext uri="{BB962C8B-B14F-4D97-AF65-F5344CB8AC3E}">
        <p14:creationId xmlns:p14="http://schemas.microsoft.com/office/powerpoint/2010/main" val="68079322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699247" y="2248347"/>
            <a:ext cx="8049217" cy="3877815"/>
          </a:xfrm>
        </p:spPr>
        <p:txBody>
          <a:bodyPr>
            <a:noAutofit/>
          </a:bodyPr>
          <a:lstStyle/>
          <a:p>
            <a:r>
              <a:rPr lang="en-US" sz="2200" dirty="0">
                <a:latin typeface="Calibri" panose="020F0502020204030204" pitchFamily="34" charset="0"/>
              </a:rPr>
              <a:t>Children often worked, so only rich children could go to school. So, education, was just facts and it was an instrument of Utilitarism. It was mechanical and form acquired most importance than subject matter, leading to lessons whose vocabulary and content were not suited to children’s experience.</a:t>
            </a:r>
          </a:p>
          <a:p>
            <a:endParaRPr lang="en-US" sz="2200" dirty="0" smtClean="0">
              <a:latin typeface="Calibri" panose="020F0502020204030204" pitchFamily="34" charset="0"/>
            </a:endParaRPr>
          </a:p>
          <a:p>
            <a:r>
              <a:rPr lang="en-US" sz="2200" dirty="0" smtClean="0">
                <a:latin typeface="Calibri" panose="020F0502020204030204" pitchFamily="34" charset="0"/>
              </a:rPr>
              <a:t>EXAMPLE:</a:t>
            </a:r>
          </a:p>
          <a:p>
            <a:pPr marL="354013" indent="0">
              <a:buNone/>
            </a:pPr>
            <a:r>
              <a:rPr lang="en-US" sz="2200" i="1" dirty="0">
                <a:latin typeface="Calibri" panose="020F0502020204030204" pitchFamily="34" charset="0"/>
              </a:rPr>
              <a:t>Now, what I want is Facts. Teach these boys and girls nothing but Facts. Facts alone are wanted in life. Plant nothing else, and root out everything else. You can only form the mind of reasoning animals upon Facts: nothing else will ever be of any service to them. </a:t>
            </a:r>
            <a:r>
              <a:rPr lang="en-US" sz="2200" i="1" dirty="0">
                <a:latin typeface="Calibri" panose="020F0502020204030204" pitchFamily="34" charset="0"/>
              </a:rPr>
              <a:t>(Hard </a:t>
            </a:r>
            <a:r>
              <a:rPr lang="en-US" sz="2200" i="1" dirty="0" smtClean="0">
                <a:latin typeface="Calibri" panose="020F0502020204030204" pitchFamily="34" charset="0"/>
              </a:rPr>
              <a:t>Times – chapter 1)</a:t>
            </a:r>
            <a:endParaRPr lang="en-US" sz="2200" i="1" dirty="0">
              <a:latin typeface="Calibri" panose="020F0502020204030204" pitchFamily="34" charset="0"/>
            </a:endParaRPr>
          </a:p>
        </p:txBody>
      </p:sp>
      <p:sp>
        <p:nvSpPr>
          <p:cNvPr id="2" name="Titolo 1"/>
          <p:cNvSpPr>
            <a:spLocks noGrp="1"/>
          </p:cNvSpPr>
          <p:nvPr>
            <p:ph type="title"/>
          </p:nvPr>
        </p:nvSpPr>
        <p:spPr/>
        <p:txBody>
          <a:bodyPr/>
          <a:lstStyle/>
          <a:p>
            <a:r>
              <a:rPr lang="it-IT" dirty="0" smtClean="0">
                <a:latin typeface="Calibri" panose="020F0502020204030204" pitchFamily="34" charset="0"/>
              </a:rPr>
              <a:t>EDUCATION</a:t>
            </a:r>
            <a:endParaRPr lang="it-IT" dirty="0">
              <a:latin typeface="Calibri" panose="020F0502020204030204" pitchFamily="34" charset="0"/>
            </a:endParaRPr>
          </a:p>
        </p:txBody>
      </p:sp>
    </p:spTree>
    <p:extLst>
      <p:ext uri="{BB962C8B-B14F-4D97-AF65-F5344CB8AC3E}">
        <p14:creationId xmlns:p14="http://schemas.microsoft.com/office/powerpoint/2010/main" val="356321047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179512" y="2132857"/>
            <a:ext cx="8856983" cy="3993306"/>
          </a:xfrm>
        </p:spPr>
        <p:txBody>
          <a:bodyPr>
            <a:noAutofit/>
          </a:bodyPr>
          <a:lstStyle/>
          <a:p>
            <a:r>
              <a:rPr lang="en-US" sz="2200" dirty="0">
                <a:latin typeface="Calibri" panose="020F0502020204030204" pitchFamily="34" charset="0"/>
              </a:rPr>
              <a:t>Nowadays education is more attainable. It is not an instrument of Utilitarism anymore. Besides, students are closer to different realities; indeed, a class is made by students that belong to different social backgrounds. But in poor Countries there are still children who don’t have the possibility to study. Anyway it is not mechanical as during Dickens’ time.</a:t>
            </a:r>
          </a:p>
          <a:p>
            <a:endParaRPr lang="en-US" sz="2200" dirty="0" smtClean="0">
              <a:latin typeface="Calibri" panose="020F0502020204030204" pitchFamily="34" charset="0"/>
            </a:endParaRPr>
          </a:p>
          <a:p>
            <a:r>
              <a:rPr lang="en-US" sz="2200" dirty="0" smtClean="0">
                <a:latin typeface="Calibri" panose="020F0502020204030204" pitchFamily="34" charset="0"/>
              </a:rPr>
              <a:t>EXAMPLE:</a:t>
            </a:r>
          </a:p>
          <a:p>
            <a:pPr marL="354013" indent="0">
              <a:buNone/>
            </a:pPr>
            <a:r>
              <a:rPr lang="it-IT" sz="2200" i="1" dirty="0" smtClean="0">
                <a:latin typeface="Calibri" panose="020F0502020204030204" pitchFamily="34" charset="0"/>
              </a:rPr>
              <a:t>L’educazione conosce oggi una crisi che forse non ha precedenti. Venuti meno certi automatismi del passato che la rendevano una sorta di processo meccanico, visto che era chiaro a tutti – maestri, genitori, allievi – chi dovesse fare che cosa, l’educazione sembra essere sprofondata in una sorta di magma indifferenziato.</a:t>
            </a:r>
            <a:endParaRPr lang="en-US" sz="2200" i="1" dirty="0">
              <a:latin typeface="Calibri" panose="020F0502020204030204" pitchFamily="34" charset="0"/>
            </a:endParaRPr>
          </a:p>
        </p:txBody>
      </p:sp>
      <p:sp>
        <p:nvSpPr>
          <p:cNvPr id="2" name="Titolo 1"/>
          <p:cNvSpPr>
            <a:spLocks noGrp="1"/>
          </p:cNvSpPr>
          <p:nvPr>
            <p:ph type="title"/>
          </p:nvPr>
        </p:nvSpPr>
        <p:spPr/>
        <p:txBody>
          <a:bodyPr/>
          <a:lstStyle/>
          <a:p>
            <a:r>
              <a:rPr lang="it-IT" smtClean="0">
                <a:latin typeface="Calibri" panose="020F0502020204030204" pitchFamily="34" charset="0"/>
              </a:rPr>
              <a:t>PRESENT</a:t>
            </a:r>
            <a:endParaRPr lang="it-IT" dirty="0">
              <a:latin typeface="Calibri" panose="020F0502020204030204" pitchFamily="34" charset="0"/>
            </a:endParaRPr>
          </a:p>
        </p:txBody>
      </p:sp>
    </p:spTree>
    <p:extLst>
      <p:ext uri="{BB962C8B-B14F-4D97-AF65-F5344CB8AC3E}">
        <p14:creationId xmlns:p14="http://schemas.microsoft.com/office/powerpoint/2010/main" val="369773212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92500" lnSpcReduction="10000"/>
          </a:bodyPr>
          <a:lstStyle/>
          <a:p>
            <a:r>
              <a:rPr lang="it-IT" dirty="0" smtClean="0">
                <a:latin typeface="Calibri" panose="020F0502020204030204" pitchFamily="34" charset="0"/>
              </a:rPr>
              <a:t>Hard Times – Charles Dickens – PDF </a:t>
            </a:r>
            <a:r>
              <a:rPr lang="it-IT" dirty="0" err="1" smtClean="0">
                <a:latin typeface="Calibri" panose="020F0502020204030204" pitchFamily="34" charset="0"/>
              </a:rPr>
              <a:t>document</a:t>
            </a:r>
            <a:endParaRPr lang="it-IT" dirty="0" smtClean="0">
              <a:latin typeface="Calibri" panose="020F0502020204030204" pitchFamily="34" charset="0"/>
            </a:endParaRPr>
          </a:p>
          <a:p>
            <a:r>
              <a:rPr lang="it-IT" dirty="0" smtClean="0">
                <a:latin typeface="Calibri" panose="020F0502020204030204" pitchFamily="34" charset="0"/>
              </a:rPr>
              <a:t>Oliver Twist – Charles Dickens – PDF </a:t>
            </a:r>
            <a:r>
              <a:rPr lang="it-IT" dirty="0" err="1" smtClean="0">
                <a:latin typeface="Calibri" panose="020F0502020204030204" pitchFamily="34" charset="0"/>
              </a:rPr>
              <a:t>document</a:t>
            </a:r>
            <a:endParaRPr lang="it-IT" dirty="0" smtClean="0">
              <a:latin typeface="Calibri" panose="020F0502020204030204" pitchFamily="34" charset="0"/>
            </a:endParaRPr>
          </a:p>
          <a:p>
            <a:r>
              <a:rPr lang="it-IT" dirty="0">
                <a:latin typeface="Calibri" panose="020F0502020204030204" pitchFamily="34" charset="0"/>
                <a:hlinkClick r:id="rId2"/>
              </a:rPr>
              <a:t>http://</a:t>
            </a:r>
            <a:r>
              <a:rPr lang="it-IT" dirty="0" smtClean="0">
                <a:latin typeface="Calibri" panose="020F0502020204030204" pitchFamily="34" charset="0"/>
                <a:hlinkClick r:id="rId2"/>
              </a:rPr>
              <a:t>www.far.unito.it/tecnologie/seminari/html/lerma/cittaoggi.html</a:t>
            </a:r>
            <a:endParaRPr lang="it-IT" dirty="0" smtClean="0">
              <a:latin typeface="Calibri" panose="020F0502020204030204" pitchFamily="34" charset="0"/>
            </a:endParaRPr>
          </a:p>
          <a:p>
            <a:r>
              <a:rPr lang="it-IT" dirty="0">
                <a:latin typeface="Calibri" panose="020F0502020204030204" pitchFamily="34" charset="0"/>
              </a:rPr>
              <a:t> </a:t>
            </a:r>
            <a:r>
              <a:rPr lang="it-IT" dirty="0">
                <a:latin typeface="Calibri" panose="020F0502020204030204" pitchFamily="34" charset="0"/>
                <a:hlinkClick r:id="rId3"/>
              </a:rPr>
              <a:t>http://</a:t>
            </a:r>
            <a:r>
              <a:rPr lang="it-IT" dirty="0" smtClean="0">
                <a:latin typeface="Calibri" panose="020F0502020204030204" pitchFamily="34" charset="0"/>
                <a:hlinkClick r:id="rId3"/>
              </a:rPr>
              <a:t>www.nextme.it/tecnologia/robotica/5699-robot-cambieranno-futuro</a:t>
            </a:r>
            <a:endParaRPr lang="it-IT" dirty="0" smtClean="0">
              <a:latin typeface="Calibri" panose="020F0502020204030204" pitchFamily="34" charset="0"/>
            </a:endParaRPr>
          </a:p>
          <a:p>
            <a:r>
              <a:rPr lang="it-IT" dirty="0">
                <a:latin typeface="Calibri" panose="020F0502020204030204" pitchFamily="34" charset="0"/>
                <a:hlinkClick r:id="rId4"/>
              </a:rPr>
              <a:t>http://</a:t>
            </a:r>
            <a:r>
              <a:rPr lang="it-IT" dirty="0" smtClean="0">
                <a:latin typeface="Calibri" panose="020F0502020204030204" pitchFamily="34" charset="0"/>
                <a:hlinkClick r:id="rId4"/>
              </a:rPr>
              <a:t>www.unicef.it/doc/364/lavoro-minorile.htm</a:t>
            </a:r>
            <a:endParaRPr lang="it-IT" dirty="0" smtClean="0">
              <a:latin typeface="Calibri" panose="020F0502020204030204" pitchFamily="34" charset="0"/>
            </a:endParaRPr>
          </a:p>
          <a:p>
            <a:r>
              <a:rPr lang="it-IT" dirty="0">
                <a:latin typeface="Calibri" panose="020F0502020204030204" pitchFamily="34" charset="0"/>
                <a:hlinkClick r:id="rId5"/>
              </a:rPr>
              <a:t>http://</a:t>
            </a:r>
            <a:r>
              <a:rPr lang="it-IT" dirty="0" smtClean="0">
                <a:latin typeface="Calibri" panose="020F0502020204030204" pitchFamily="34" charset="0"/>
                <a:hlinkClick r:id="rId5"/>
              </a:rPr>
              <a:t>www.notedipastoralegiovanile.it/index.php?option=com_content&amp;view=article&amp;id=6384:leducazione-oggi-oltre-le-ideologie-al-servizio-della-persona&amp;catid=106:famiglia-ed-educazione&amp;Itemid=173</a:t>
            </a:r>
            <a:endParaRPr lang="it-IT" dirty="0" smtClean="0">
              <a:latin typeface="Calibri" panose="020F0502020204030204" pitchFamily="34" charset="0"/>
            </a:endParaRPr>
          </a:p>
          <a:p>
            <a:pPr marL="0" indent="0">
              <a:buNone/>
            </a:pPr>
            <a:endParaRPr lang="it-IT" dirty="0" smtClean="0">
              <a:latin typeface="Calibri" panose="020F0502020204030204" pitchFamily="34" charset="0"/>
            </a:endParaRPr>
          </a:p>
          <a:p>
            <a:endParaRPr lang="it-IT" dirty="0" smtClean="0">
              <a:latin typeface="Calibri" panose="020F0502020204030204" pitchFamily="34" charset="0"/>
            </a:endParaRPr>
          </a:p>
          <a:p>
            <a:endParaRPr lang="it-IT" dirty="0">
              <a:latin typeface="Calibri" panose="020F0502020204030204" pitchFamily="34" charset="0"/>
            </a:endParaRPr>
          </a:p>
        </p:txBody>
      </p:sp>
      <p:sp>
        <p:nvSpPr>
          <p:cNvPr id="2" name="Titolo 1"/>
          <p:cNvSpPr>
            <a:spLocks noGrp="1"/>
          </p:cNvSpPr>
          <p:nvPr>
            <p:ph type="title"/>
          </p:nvPr>
        </p:nvSpPr>
        <p:spPr/>
        <p:txBody>
          <a:bodyPr/>
          <a:lstStyle/>
          <a:p>
            <a:r>
              <a:rPr lang="it-IT" dirty="0" smtClean="0">
                <a:latin typeface="Calibri" panose="020F0502020204030204" pitchFamily="34" charset="0"/>
              </a:rPr>
              <a:t>BIBLIO-WEBOGRAPHY</a:t>
            </a:r>
            <a:endParaRPr lang="it-IT" dirty="0">
              <a:latin typeface="Calibri" panose="020F0502020204030204" pitchFamily="34" charset="0"/>
            </a:endParaRPr>
          </a:p>
        </p:txBody>
      </p:sp>
    </p:spTree>
    <p:extLst>
      <p:ext uri="{BB962C8B-B14F-4D97-AF65-F5344CB8AC3E}">
        <p14:creationId xmlns:p14="http://schemas.microsoft.com/office/powerpoint/2010/main" val="422925682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a:bodyPr>
          <a:lstStyle/>
          <a:p>
            <a:r>
              <a:rPr lang="en-US" sz="2200" dirty="0" smtClean="0">
                <a:latin typeface="Calibri" panose="020F0502020204030204" pitchFamily="34" charset="0"/>
              </a:rPr>
              <a:t>Child and proletariat exploitation. The bourgeoisie tried to redeem itself through philanthropy.</a:t>
            </a:r>
          </a:p>
          <a:p>
            <a:endParaRPr lang="en-US" sz="2200" dirty="0" smtClean="0">
              <a:latin typeface="Calibri" panose="020F0502020204030204" pitchFamily="34" charset="0"/>
            </a:endParaRPr>
          </a:p>
          <a:p>
            <a:r>
              <a:rPr lang="en-US" sz="2200" dirty="0" smtClean="0">
                <a:latin typeface="Calibri" panose="020F0502020204030204" pitchFamily="34" charset="0"/>
              </a:rPr>
              <a:t>EXAMPLE: </a:t>
            </a:r>
          </a:p>
          <a:p>
            <a:pPr marL="442913" indent="0">
              <a:buNone/>
            </a:pPr>
            <a:r>
              <a:rPr lang="en-GB" sz="2200" i="1" dirty="0">
                <a:latin typeface="Calibri" panose="020F0502020204030204" pitchFamily="34" charset="0"/>
              </a:rPr>
              <a:t>Whom none of us believe, my dear Mrs </a:t>
            </a:r>
            <a:r>
              <a:rPr lang="en-GB" sz="2200" i="1" dirty="0" err="1">
                <a:latin typeface="Calibri" panose="020F0502020204030204" pitchFamily="34" charset="0"/>
              </a:rPr>
              <a:t>Bounderby</a:t>
            </a:r>
            <a:r>
              <a:rPr lang="en-GB" sz="2200" i="1" dirty="0">
                <a:latin typeface="Calibri" panose="020F0502020204030204" pitchFamily="34" charset="0"/>
              </a:rPr>
              <a:t>, and who do not believe themselves. The only difference between us and the professors of virtue or benevolence, or philanthropy- never mind the name- is, that we know it is all meaningless, and say so; while they know it equally and will never say so. </a:t>
            </a:r>
            <a:r>
              <a:rPr lang="en-GB" sz="2200" i="1" dirty="0">
                <a:latin typeface="Calibri" panose="020F0502020204030204" pitchFamily="34" charset="0"/>
              </a:rPr>
              <a:t>(Hard </a:t>
            </a:r>
            <a:r>
              <a:rPr lang="en-GB" sz="2200" i="1" dirty="0" smtClean="0">
                <a:latin typeface="Calibri" panose="020F0502020204030204" pitchFamily="34" charset="0"/>
              </a:rPr>
              <a:t>Times – chapter 7)</a:t>
            </a:r>
            <a:endParaRPr lang="en-US" sz="2200" i="1" dirty="0">
              <a:latin typeface="Calibri" panose="020F0502020204030204" pitchFamily="34" charset="0"/>
            </a:endParaRPr>
          </a:p>
        </p:txBody>
      </p:sp>
      <p:sp>
        <p:nvSpPr>
          <p:cNvPr id="2" name="Titolo 1"/>
          <p:cNvSpPr>
            <a:spLocks noGrp="1"/>
          </p:cNvSpPr>
          <p:nvPr>
            <p:ph type="title"/>
          </p:nvPr>
        </p:nvSpPr>
        <p:spPr/>
        <p:txBody>
          <a:bodyPr>
            <a:normAutofit/>
          </a:bodyPr>
          <a:lstStyle/>
          <a:p>
            <a:r>
              <a:rPr lang="it-IT" dirty="0" smtClean="0">
                <a:latin typeface="Calibri" panose="020F0502020204030204" pitchFamily="34" charset="0"/>
              </a:rPr>
              <a:t>SOCIETY CONTRADICTIONS </a:t>
            </a:r>
            <a:endParaRPr lang="it-IT" dirty="0">
              <a:latin typeface="Calibri" panose="020F0502020204030204" pitchFamily="34" charset="0"/>
            </a:endParaRPr>
          </a:p>
        </p:txBody>
      </p:sp>
    </p:spTree>
    <p:extLst>
      <p:ext uri="{BB962C8B-B14F-4D97-AF65-F5344CB8AC3E}">
        <p14:creationId xmlns:p14="http://schemas.microsoft.com/office/powerpoint/2010/main" val="336131981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egnaposto contenuto 7"/>
          <p:cNvSpPr>
            <a:spLocks noGrp="1"/>
          </p:cNvSpPr>
          <p:nvPr>
            <p:ph idx="1"/>
          </p:nvPr>
        </p:nvSpPr>
        <p:spPr/>
        <p:txBody>
          <a:bodyPr>
            <a:normAutofit/>
          </a:bodyPr>
          <a:lstStyle/>
          <a:p>
            <a:r>
              <a:rPr lang="en-US" sz="2200" dirty="0">
                <a:latin typeface="Calibri" panose="020F0502020204030204" pitchFamily="34" charset="0"/>
              </a:rPr>
              <a:t>Wars and exploitation of poor populations. On the other side the defense of human rights</a:t>
            </a:r>
            <a:r>
              <a:rPr lang="it-IT" sz="2200" dirty="0">
                <a:latin typeface="Calibri" panose="020F0502020204030204" pitchFamily="34" charset="0"/>
              </a:rPr>
              <a:t>.</a:t>
            </a:r>
          </a:p>
          <a:p>
            <a:endParaRPr lang="it-IT" sz="2200" dirty="0" smtClean="0">
              <a:latin typeface="Calibri" panose="020F0502020204030204" pitchFamily="34" charset="0"/>
            </a:endParaRPr>
          </a:p>
          <a:p>
            <a:r>
              <a:rPr lang="it-IT" sz="2200" dirty="0" smtClean="0">
                <a:latin typeface="Calibri" panose="020F0502020204030204" pitchFamily="34" charset="0"/>
              </a:rPr>
              <a:t>EXAMPLE:</a:t>
            </a:r>
          </a:p>
          <a:p>
            <a:pPr marL="354013" indent="0">
              <a:buNone/>
            </a:pPr>
            <a:r>
              <a:rPr lang="en-US" sz="2200" i="1" dirty="0">
                <a:latin typeface="Calibri" panose="020F0502020204030204" pitchFamily="34" charset="0"/>
              </a:rPr>
              <a:t>War in general doesn’t respect human rights, but on TV people are invited to help poor people. The question of philanthropy still exists and people try to redeem theirselves through it. On the other side they keep buying products made through the exploitation of poor people.</a:t>
            </a:r>
            <a:endParaRPr lang="en-US" sz="2200" i="1" dirty="0">
              <a:latin typeface="Calibri" panose="020F0502020204030204" pitchFamily="34" charset="0"/>
            </a:endParaRPr>
          </a:p>
        </p:txBody>
      </p:sp>
      <p:sp>
        <p:nvSpPr>
          <p:cNvPr id="2" name="Titolo 1"/>
          <p:cNvSpPr>
            <a:spLocks noGrp="1"/>
          </p:cNvSpPr>
          <p:nvPr>
            <p:ph type="title"/>
          </p:nvPr>
        </p:nvSpPr>
        <p:spPr/>
        <p:txBody>
          <a:bodyPr/>
          <a:lstStyle/>
          <a:p>
            <a:r>
              <a:rPr lang="it-IT" dirty="0" smtClean="0">
                <a:latin typeface="Calibri" panose="020F0502020204030204" pitchFamily="34" charset="0"/>
              </a:rPr>
              <a:t>PRESENT</a:t>
            </a:r>
            <a:endParaRPr lang="it-IT" dirty="0">
              <a:latin typeface="Calibri" panose="020F0502020204030204" pitchFamily="34" charset="0"/>
            </a:endParaRPr>
          </a:p>
        </p:txBody>
      </p:sp>
    </p:spTree>
    <p:extLst>
      <p:ext uri="{BB962C8B-B14F-4D97-AF65-F5344CB8AC3E}">
        <p14:creationId xmlns:p14="http://schemas.microsoft.com/office/powerpoint/2010/main" val="395355172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a:bodyPr>
          <a:lstStyle/>
          <a:p>
            <a:r>
              <a:rPr lang="en-US" sz="2200" dirty="0">
                <a:latin typeface="Calibri" panose="020F0502020204030204" pitchFamily="34" charset="0"/>
              </a:rPr>
              <a:t>Cities were grey, unhealthy and gloomy. </a:t>
            </a:r>
          </a:p>
          <a:p>
            <a:endParaRPr lang="en-US" sz="2200" dirty="0">
              <a:latin typeface="Calibri" panose="020F0502020204030204" pitchFamily="34" charset="0"/>
            </a:endParaRPr>
          </a:p>
          <a:p>
            <a:r>
              <a:rPr lang="en-US" sz="2200" dirty="0">
                <a:latin typeface="Calibri" panose="020F0502020204030204" pitchFamily="34" charset="0"/>
              </a:rPr>
              <a:t>EXAMPLE: </a:t>
            </a:r>
          </a:p>
          <a:p>
            <a:pPr marL="354013" indent="0">
              <a:buNone/>
            </a:pPr>
            <a:r>
              <a:rPr lang="en-GB" sz="2200" i="1" dirty="0">
                <a:latin typeface="Calibri" panose="020F0502020204030204" pitchFamily="34" charset="0"/>
              </a:rPr>
              <a:t>It was a town of red brick, or of brick that would have been red if the smoke and ashes had allowed it; but as matters stood, it was a town of unnatural red and black like the painted face of a savage. </a:t>
            </a:r>
            <a:r>
              <a:rPr lang="en-GB" sz="2200" i="1" dirty="0">
                <a:latin typeface="Calibri" panose="020F0502020204030204" pitchFamily="34" charset="0"/>
              </a:rPr>
              <a:t>It was a town of machinery and tall chimneys, out of which interminable serpents of smoke trailed themselves for ever and ever, and never got uncoiled</a:t>
            </a:r>
            <a:r>
              <a:rPr lang="en-GB" sz="2200" i="1" dirty="0" smtClean="0">
                <a:latin typeface="Calibri" panose="020F0502020204030204" pitchFamily="34" charset="0"/>
              </a:rPr>
              <a:t>. (Hard Times – chapter 5)</a:t>
            </a:r>
            <a:endParaRPr lang="en-US" sz="2200" i="1" dirty="0">
              <a:latin typeface="Calibri" panose="020F0502020204030204" pitchFamily="34" charset="0"/>
            </a:endParaRPr>
          </a:p>
        </p:txBody>
      </p:sp>
      <p:sp>
        <p:nvSpPr>
          <p:cNvPr id="2" name="Titolo 1"/>
          <p:cNvSpPr>
            <a:spLocks noGrp="1"/>
          </p:cNvSpPr>
          <p:nvPr>
            <p:ph type="title"/>
          </p:nvPr>
        </p:nvSpPr>
        <p:spPr/>
        <p:txBody>
          <a:bodyPr/>
          <a:lstStyle/>
          <a:p>
            <a:r>
              <a:rPr lang="it-IT" dirty="0" smtClean="0">
                <a:latin typeface="Calibri" panose="020F0502020204030204" pitchFamily="34" charset="0"/>
              </a:rPr>
              <a:t>INDUSTRIALIZATION</a:t>
            </a:r>
            <a:endParaRPr lang="it-IT" dirty="0">
              <a:latin typeface="Calibri" panose="020F0502020204030204" pitchFamily="34" charset="0"/>
            </a:endParaRPr>
          </a:p>
        </p:txBody>
      </p:sp>
    </p:spTree>
    <p:extLst>
      <p:ext uri="{BB962C8B-B14F-4D97-AF65-F5344CB8AC3E}">
        <p14:creationId xmlns:p14="http://schemas.microsoft.com/office/powerpoint/2010/main" val="261616969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a:bodyPr>
          <a:lstStyle/>
          <a:p>
            <a:r>
              <a:rPr lang="en-US" sz="2200" dirty="0">
                <a:latin typeface="Calibri" panose="020F0502020204030204" pitchFamily="34" charset="0"/>
              </a:rPr>
              <a:t>Industrialization is now a fact and it is not a problem deeply felt such as during Dickens’ time. Big cities doesn’t impress people like during Dickens’ period because people are now used to it.</a:t>
            </a:r>
          </a:p>
          <a:p>
            <a:endParaRPr lang="en-US" sz="2200" dirty="0" smtClean="0">
              <a:latin typeface="Calibri" panose="020F0502020204030204" pitchFamily="34" charset="0"/>
            </a:endParaRPr>
          </a:p>
          <a:p>
            <a:r>
              <a:rPr lang="en-US" sz="2200" dirty="0" smtClean="0">
                <a:latin typeface="Calibri" panose="020F0502020204030204" pitchFamily="34" charset="0"/>
              </a:rPr>
              <a:t>EXAMPLE:</a:t>
            </a:r>
          </a:p>
          <a:p>
            <a:pPr marL="354013" indent="0">
              <a:buNone/>
            </a:pPr>
            <a:r>
              <a:rPr lang="it-IT" sz="2200" i="1" dirty="0">
                <a:latin typeface="Calibri" panose="020F0502020204030204" pitchFamily="34" charset="0"/>
              </a:rPr>
              <a:t>Oggi in città vive 1/3 della popolazione mondiale, anche se le città occupano uno spazio ridotto della superficie terrestre. </a:t>
            </a:r>
            <a:r>
              <a:rPr lang="it-IT" sz="2200" i="1" dirty="0">
                <a:latin typeface="Calibri" panose="020F0502020204030204" pitchFamily="34" charset="0"/>
              </a:rPr>
              <a:t>Una caratteristica delle città di oggi è proprio la grande concentrazione di persone: esse, infatti, devono vivere insieme per scambiarsi prodotti, servizi e idee. </a:t>
            </a:r>
            <a:endParaRPr lang="en-US" sz="2200" i="1" dirty="0">
              <a:latin typeface="Calibri" panose="020F0502020204030204" pitchFamily="34" charset="0"/>
            </a:endParaRPr>
          </a:p>
        </p:txBody>
      </p:sp>
      <p:sp>
        <p:nvSpPr>
          <p:cNvPr id="2" name="Titolo 1"/>
          <p:cNvSpPr>
            <a:spLocks noGrp="1"/>
          </p:cNvSpPr>
          <p:nvPr>
            <p:ph type="title"/>
          </p:nvPr>
        </p:nvSpPr>
        <p:spPr/>
        <p:txBody>
          <a:bodyPr/>
          <a:lstStyle/>
          <a:p>
            <a:r>
              <a:rPr lang="it-IT" dirty="0" smtClean="0">
                <a:latin typeface="Calibri" panose="020F0502020204030204" pitchFamily="34" charset="0"/>
              </a:rPr>
              <a:t>PRESENT</a:t>
            </a:r>
            <a:endParaRPr lang="it-IT" dirty="0">
              <a:latin typeface="Calibri" panose="020F0502020204030204" pitchFamily="34" charset="0"/>
            </a:endParaRPr>
          </a:p>
        </p:txBody>
      </p:sp>
    </p:spTree>
    <p:extLst>
      <p:ext uri="{BB962C8B-B14F-4D97-AF65-F5344CB8AC3E}">
        <p14:creationId xmlns:p14="http://schemas.microsoft.com/office/powerpoint/2010/main" val="53239232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699247" y="2248347"/>
            <a:ext cx="8121225" cy="4060973"/>
          </a:xfrm>
        </p:spPr>
        <p:txBody>
          <a:bodyPr>
            <a:noAutofit/>
          </a:bodyPr>
          <a:lstStyle/>
          <a:p>
            <a:r>
              <a:rPr lang="en-US" sz="2200" dirty="0">
                <a:latin typeface="Calibri" panose="020F0502020204030204" pitchFamily="34" charset="0"/>
              </a:rPr>
              <a:t>During Dickens’ period, men were treated like machines: they lost their craftsmen skills.</a:t>
            </a:r>
          </a:p>
          <a:p>
            <a:endParaRPr lang="en-US" sz="2200" dirty="0" smtClean="0">
              <a:latin typeface="Calibri" panose="020F0502020204030204" pitchFamily="34" charset="0"/>
            </a:endParaRPr>
          </a:p>
          <a:p>
            <a:r>
              <a:rPr lang="en-US" sz="2200" dirty="0" smtClean="0">
                <a:latin typeface="Calibri" panose="020F0502020204030204" pitchFamily="34" charset="0"/>
              </a:rPr>
              <a:t>EXAMPLE:</a:t>
            </a:r>
          </a:p>
          <a:p>
            <a:pPr marL="354013" indent="0">
              <a:buNone/>
            </a:pPr>
            <a:r>
              <a:rPr lang="en-GB" sz="2200" i="1" dirty="0" smtClean="0">
                <a:latin typeface="Calibri" panose="020F0502020204030204" pitchFamily="34" charset="0"/>
              </a:rPr>
              <a:t>Most </a:t>
            </a:r>
            <a:r>
              <a:rPr lang="en-GB" sz="2200" i="1" dirty="0">
                <a:latin typeface="Calibri" panose="020F0502020204030204" pitchFamily="34" charset="0"/>
              </a:rPr>
              <a:t>o’ aw, </a:t>
            </a:r>
            <a:r>
              <a:rPr lang="en-GB" sz="2200" i="1" dirty="0" err="1">
                <a:latin typeface="Calibri" panose="020F0502020204030204" pitchFamily="34" charset="0"/>
              </a:rPr>
              <a:t>ratin</a:t>
            </a:r>
            <a:r>
              <a:rPr lang="en-GB" sz="2200" i="1" dirty="0">
                <a:latin typeface="Calibri" panose="020F0502020204030204" pitchFamily="34" charset="0"/>
              </a:rPr>
              <a:t> ‘</a:t>
            </a:r>
            <a:r>
              <a:rPr lang="en-GB" sz="2200" i="1" dirty="0" err="1">
                <a:latin typeface="Calibri" panose="020F0502020204030204" pitchFamily="34" charset="0"/>
              </a:rPr>
              <a:t>em</a:t>
            </a:r>
            <a:r>
              <a:rPr lang="en-GB" sz="2200" i="1" dirty="0">
                <a:latin typeface="Calibri" panose="020F0502020204030204" pitchFamily="34" charset="0"/>
              </a:rPr>
              <a:t> as so much Power, and </a:t>
            </a:r>
            <a:r>
              <a:rPr lang="en-GB" sz="2200" i="1" dirty="0" err="1">
                <a:latin typeface="Calibri" panose="020F0502020204030204" pitchFamily="34" charset="0"/>
              </a:rPr>
              <a:t>reg’latin</a:t>
            </a:r>
            <a:r>
              <a:rPr lang="en-GB" sz="2200" i="1" dirty="0">
                <a:latin typeface="Calibri" panose="020F0502020204030204" pitchFamily="34" charset="0"/>
              </a:rPr>
              <a:t> ‘</a:t>
            </a:r>
            <a:r>
              <a:rPr lang="en-GB" sz="2200" i="1" dirty="0" err="1">
                <a:latin typeface="Calibri" panose="020F0502020204030204" pitchFamily="34" charset="0"/>
              </a:rPr>
              <a:t>em</a:t>
            </a:r>
            <a:r>
              <a:rPr lang="en-GB" sz="2200" i="1" dirty="0">
                <a:latin typeface="Calibri" panose="020F0502020204030204" pitchFamily="34" charset="0"/>
              </a:rPr>
              <a:t> as if they was figures in a </a:t>
            </a:r>
            <a:r>
              <a:rPr lang="en-GB" sz="2200" i="1" dirty="0" err="1">
                <a:latin typeface="Calibri" panose="020F0502020204030204" pitchFamily="34" charset="0"/>
              </a:rPr>
              <a:t>soom</a:t>
            </a:r>
            <a:r>
              <a:rPr lang="en-GB" sz="2200" i="1" dirty="0">
                <a:latin typeface="Calibri" panose="020F0502020204030204" pitchFamily="34" charset="0"/>
              </a:rPr>
              <a:t>, or machines: </a:t>
            </a:r>
            <a:r>
              <a:rPr lang="en-GB" sz="2200" i="1" dirty="0" err="1">
                <a:latin typeface="Calibri" panose="020F0502020204030204" pitchFamily="34" charset="0"/>
              </a:rPr>
              <a:t>wi’out</a:t>
            </a:r>
            <a:r>
              <a:rPr lang="en-GB" sz="2200" i="1" dirty="0">
                <a:latin typeface="Calibri" panose="020F0502020204030204" pitchFamily="34" charset="0"/>
              </a:rPr>
              <a:t> loves and </a:t>
            </a:r>
            <a:r>
              <a:rPr lang="en-GB" sz="2200" i="1" dirty="0" err="1">
                <a:latin typeface="Calibri" panose="020F0502020204030204" pitchFamily="34" charset="0"/>
              </a:rPr>
              <a:t>likeins</a:t>
            </a:r>
            <a:r>
              <a:rPr lang="en-GB" sz="2200" i="1" dirty="0">
                <a:latin typeface="Calibri" panose="020F0502020204030204" pitchFamily="34" charset="0"/>
              </a:rPr>
              <a:t>, </a:t>
            </a:r>
            <a:r>
              <a:rPr lang="en-GB" sz="2200" i="1" dirty="0" err="1">
                <a:latin typeface="Calibri" panose="020F0502020204030204" pitchFamily="34" charset="0"/>
              </a:rPr>
              <a:t>wi’out</a:t>
            </a:r>
            <a:r>
              <a:rPr lang="en-GB" sz="2200" i="1" dirty="0">
                <a:latin typeface="Calibri" panose="020F0502020204030204" pitchFamily="34" charset="0"/>
              </a:rPr>
              <a:t> memories and inclinations, </a:t>
            </a:r>
            <a:r>
              <a:rPr lang="en-GB" sz="2200" i="1" dirty="0" err="1">
                <a:latin typeface="Calibri" panose="020F0502020204030204" pitchFamily="34" charset="0"/>
              </a:rPr>
              <a:t>wi’out</a:t>
            </a:r>
            <a:r>
              <a:rPr lang="en-GB" sz="2200" i="1" dirty="0">
                <a:latin typeface="Calibri" panose="020F0502020204030204" pitchFamily="34" charset="0"/>
              </a:rPr>
              <a:t> souls to weary and souls to hope- when aw goes quiet, </a:t>
            </a:r>
            <a:r>
              <a:rPr lang="en-GB" sz="2200" i="1" dirty="0" err="1">
                <a:latin typeface="Calibri" panose="020F0502020204030204" pitchFamily="34" charset="0"/>
              </a:rPr>
              <a:t>draggin</a:t>
            </a:r>
            <a:r>
              <a:rPr lang="en-GB" sz="2200" i="1" dirty="0">
                <a:latin typeface="Calibri" panose="020F0502020204030204" pitchFamily="34" charset="0"/>
              </a:rPr>
              <a:t> on </a:t>
            </a:r>
            <a:r>
              <a:rPr lang="en-GB" sz="2200" i="1" dirty="0" err="1">
                <a:latin typeface="Calibri" panose="020F0502020204030204" pitchFamily="34" charset="0"/>
              </a:rPr>
              <a:t>wi</a:t>
            </a:r>
            <a:r>
              <a:rPr lang="en-GB" sz="2200" i="1" dirty="0">
                <a:latin typeface="Calibri" panose="020F0502020204030204" pitchFamily="34" charset="0"/>
              </a:rPr>
              <a:t>’ ‘</a:t>
            </a:r>
            <a:r>
              <a:rPr lang="en-GB" sz="2200" i="1" dirty="0" err="1">
                <a:latin typeface="Calibri" panose="020F0502020204030204" pitchFamily="34" charset="0"/>
              </a:rPr>
              <a:t>em</a:t>
            </a:r>
            <a:r>
              <a:rPr lang="en-GB" sz="2200" i="1" dirty="0">
                <a:latin typeface="Calibri" panose="020F0502020204030204" pitchFamily="34" charset="0"/>
              </a:rPr>
              <a:t> as if they’d </a:t>
            </a:r>
            <a:r>
              <a:rPr lang="en-GB" sz="2200" i="1" dirty="0" err="1">
                <a:latin typeface="Calibri" panose="020F0502020204030204" pitchFamily="34" charset="0"/>
              </a:rPr>
              <a:t>nowt</a:t>
            </a:r>
            <a:r>
              <a:rPr lang="en-GB" sz="2200" i="1" dirty="0">
                <a:latin typeface="Calibri" panose="020F0502020204030204" pitchFamily="34" charset="0"/>
              </a:rPr>
              <a:t> o’ </a:t>
            </a:r>
            <a:r>
              <a:rPr lang="en-GB" sz="2200" i="1" dirty="0" err="1">
                <a:latin typeface="Calibri" panose="020F0502020204030204" pitchFamily="34" charset="0"/>
              </a:rPr>
              <a:t>th</a:t>
            </a:r>
            <a:r>
              <a:rPr lang="en-GB" sz="2200" i="1" dirty="0">
                <a:latin typeface="Calibri" panose="020F0502020204030204" pitchFamily="34" charset="0"/>
              </a:rPr>
              <a:t>’ kind, an when aw goes </a:t>
            </a:r>
            <a:r>
              <a:rPr lang="en-GB" sz="2200" i="1" dirty="0" err="1">
                <a:latin typeface="Calibri" panose="020F0502020204030204" pitchFamily="34" charset="0"/>
              </a:rPr>
              <a:t>onquiet</a:t>
            </a:r>
            <a:r>
              <a:rPr lang="en-GB" sz="2200" i="1" dirty="0">
                <a:latin typeface="Calibri" panose="020F0502020204030204" pitchFamily="34" charset="0"/>
              </a:rPr>
              <a:t>, </a:t>
            </a:r>
            <a:r>
              <a:rPr lang="en-GB" sz="2200" i="1" dirty="0" err="1">
                <a:latin typeface="Calibri" panose="020F0502020204030204" pitchFamily="34" charset="0"/>
              </a:rPr>
              <a:t>reproachin</a:t>
            </a:r>
            <a:r>
              <a:rPr lang="en-GB" sz="2200" i="1" dirty="0">
                <a:latin typeface="Calibri" panose="020F0502020204030204" pitchFamily="34" charset="0"/>
              </a:rPr>
              <a:t> ‘e, for their want o’ </a:t>
            </a:r>
            <a:r>
              <a:rPr lang="en-GB" sz="2200" i="1" dirty="0" err="1">
                <a:latin typeface="Calibri" panose="020F0502020204030204" pitchFamily="34" charset="0"/>
              </a:rPr>
              <a:t>sitch</a:t>
            </a:r>
            <a:r>
              <a:rPr lang="en-GB" sz="2200" i="1" dirty="0">
                <a:latin typeface="Calibri" panose="020F0502020204030204" pitchFamily="34" charset="0"/>
              </a:rPr>
              <a:t> humanly </a:t>
            </a:r>
            <a:r>
              <a:rPr lang="en-GB" sz="2200" i="1" dirty="0" err="1">
                <a:latin typeface="Calibri" panose="020F0502020204030204" pitchFamily="34" charset="0"/>
              </a:rPr>
              <a:t>feelins</a:t>
            </a:r>
            <a:r>
              <a:rPr lang="en-GB" sz="2200" i="1" dirty="0">
                <a:latin typeface="Calibri" panose="020F0502020204030204" pitchFamily="34" charset="0"/>
              </a:rPr>
              <a:t> in their </a:t>
            </a:r>
            <a:r>
              <a:rPr lang="en-GB" sz="2200" i="1" dirty="0" err="1">
                <a:latin typeface="Calibri" panose="020F0502020204030204" pitchFamily="34" charset="0"/>
              </a:rPr>
              <a:t>dealins</a:t>
            </a:r>
            <a:r>
              <a:rPr lang="en-GB" sz="2200" i="1" dirty="0">
                <a:latin typeface="Calibri" panose="020F0502020204030204" pitchFamily="34" charset="0"/>
              </a:rPr>
              <a:t> </a:t>
            </a:r>
            <a:r>
              <a:rPr lang="en-GB" sz="2200" i="1" dirty="0" err="1">
                <a:latin typeface="Calibri" panose="020F0502020204030204" pitchFamily="34" charset="0"/>
              </a:rPr>
              <a:t>wi</a:t>
            </a:r>
            <a:r>
              <a:rPr lang="en-GB" sz="2200" i="1" dirty="0">
                <a:latin typeface="Calibri" panose="020F0502020204030204" pitchFamily="34" charset="0"/>
              </a:rPr>
              <a:t>’ </a:t>
            </a:r>
            <a:r>
              <a:rPr lang="en-GB" sz="2200" i="1" dirty="0" err="1">
                <a:latin typeface="Calibri" panose="020F0502020204030204" pitchFamily="34" charset="0"/>
              </a:rPr>
              <a:t>yo</a:t>
            </a:r>
            <a:r>
              <a:rPr lang="en-GB" sz="2200" i="1" dirty="0">
                <a:latin typeface="Calibri" panose="020F0502020204030204" pitchFamily="34" charset="0"/>
              </a:rPr>
              <a:t>- this will never </a:t>
            </a:r>
            <a:r>
              <a:rPr lang="en-GB" sz="2200" i="1" dirty="0" err="1">
                <a:latin typeface="Calibri" panose="020F0502020204030204" pitchFamily="34" charset="0"/>
              </a:rPr>
              <a:t>do’t</a:t>
            </a:r>
            <a:r>
              <a:rPr lang="en-GB" sz="2200" i="1" dirty="0">
                <a:latin typeface="Calibri" panose="020F0502020204030204" pitchFamily="34" charset="0"/>
              </a:rPr>
              <a:t>, sir, till God’s work is </a:t>
            </a:r>
            <a:r>
              <a:rPr lang="en-GB" sz="2200" i="1" dirty="0" err="1">
                <a:latin typeface="Calibri" panose="020F0502020204030204" pitchFamily="34" charset="0"/>
              </a:rPr>
              <a:t>onmade</a:t>
            </a:r>
            <a:r>
              <a:rPr lang="en-GB" sz="2200" i="1" dirty="0">
                <a:latin typeface="Calibri" panose="020F0502020204030204" pitchFamily="34" charset="0"/>
              </a:rPr>
              <a:t>. </a:t>
            </a:r>
            <a:r>
              <a:rPr lang="en-GB" sz="2200" i="1" dirty="0">
                <a:latin typeface="Calibri" panose="020F0502020204030204" pitchFamily="34" charset="0"/>
              </a:rPr>
              <a:t>(Hard </a:t>
            </a:r>
            <a:r>
              <a:rPr lang="en-GB" sz="2200" i="1" dirty="0" smtClean="0">
                <a:latin typeface="Calibri" panose="020F0502020204030204" pitchFamily="34" charset="0"/>
              </a:rPr>
              <a:t>Times – 2</a:t>
            </a:r>
            <a:r>
              <a:rPr lang="en-GB" sz="2200" i="1" baseline="30000" dirty="0" smtClean="0">
                <a:latin typeface="Calibri" panose="020F0502020204030204" pitchFamily="34" charset="0"/>
              </a:rPr>
              <a:t>nd</a:t>
            </a:r>
            <a:r>
              <a:rPr lang="en-GB" sz="2200" i="1" dirty="0" smtClean="0">
                <a:latin typeface="Calibri" panose="020F0502020204030204" pitchFamily="34" charset="0"/>
              </a:rPr>
              <a:t> book – chapter 5)</a:t>
            </a:r>
            <a:endParaRPr lang="en-US" sz="2200" i="1" dirty="0">
              <a:latin typeface="Calibri" panose="020F0502020204030204" pitchFamily="34" charset="0"/>
            </a:endParaRPr>
          </a:p>
        </p:txBody>
      </p:sp>
      <p:sp>
        <p:nvSpPr>
          <p:cNvPr id="2" name="Titolo 1"/>
          <p:cNvSpPr>
            <a:spLocks noGrp="1"/>
          </p:cNvSpPr>
          <p:nvPr>
            <p:ph type="title"/>
          </p:nvPr>
        </p:nvSpPr>
        <p:spPr/>
        <p:txBody>
          <a:bodyPr/>
          <a:lstStyle/>
          <a:p>
            <a:r>
              <a:rPr lang="it-IT" dirty="0" smtClean="0">
                <a:latin typeface="Calibri" panose="020F0502020204030204" pitchFamily="34" charset="0"/>
              </a:rPr>
              <a:t>MEN AS MACHINES</a:t>
            </a:r>
            <a:endParaRPr lang="it-IT" dirty="0">
              <a:latin typeface="Calibri" panose="020F0502020204030204" pitchFamily="34" charset="0"/>
            </a:endParaRPr>
          </a:p>
        </p:txBody>
      </p:sp>
    </p:spTree>
    <p:extLst>
      <p:ext uri="{BB962C8B-B14F-4D97-AF65-F5344CB8AC3E}">
        <p14:creationId xmlns:p14="http://schemas.microsoft.com/office/powerpoint/2010/main" val="259154708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179512" y="2248347"/>
            <a:ext cx="8964487" cy="3877815"/>
          </a:xfrm>
        </p:spPr>
        <p:txBody>
          <a:bodyPr>
            <a:noAutofit/>
          </a:bodyPr>
          <a:lstStyle/>
          <a:p>
            <a:r>
              <a:rPr lang="en-US" sz="2200" dirty="0">
                <a:latin typeface="Calibri" panose="020F0502020204030204" pitchFamily="34" charset="0"/>
              </a:rPr>
              <a:t>Nowadays the risk is that men could become machines. In future men could be identified with androids. But, at the time, men still work besides machines; anyway this fact doesn’t create the same problems such as during Dickens’ times, because it is settled in society.</a:t>
            </a:r>
          </a:p>
          <a:p>
            <a:pPr marL="0" indent="0">
              <a:buNone/>
            </a:pPr>
            <a:endParaRPr lang="en-US" sz="2200" dirty="0" smtClean="0">
              <a:latin typeface="Calibri" panose="020F0502020204030204" pitchFamily="34" charset="0"/>
            </a:endParaRPr>
          </a:p>
          <a:p>
            <a:r>
              <a:rPr lang="en-US" sz="2200" dirty="0" smtClean="0">
                <a:latin typeface="Calibri" panose="020F0502020204030204" pitchFamily="34" charset="0"/>
              </a:rPr>
              <a:t>EXAMPLE:</a:t>
            </a:r>
          </a:p>
          <a:p>
            <a:pPr marL="354013" indent="0">
              <a:buNone/>
            </a:pPr>
            <a:r>
              <a:rPr lang="it-IT" sz="2200" i="1" dirty="0">
                <a:latin typeface="Calibri" panose="020F0502020204030204" pitchFamily="34" charset="0"/>
              </a:rPr>
              <a:t>Gli umani non terranno il passo della macchina. Lo abbiamo visto: il robot sta prendendo il sopravvento in una miriade di mestieri e mansioni. E se tra qualche decennio ci troveremo a lavorare fianco a fianco con macchine più intelligenti di noi, pensiamo a quanti operai nelle fabbriche potrebbero essere sostituiti da bracci robotici e macchine più sofisticate e precise. Tempi moderni, avrebbe raccontato Charlie </a:t>
            </a:r>
            <a:r>
              <a:rPr lang="it-IT" sz="2200" i="1" dirty="0">
                <a:latin typeface="Calibri" panose="020F0502020204030204" pitchFamily="34" charset="0"/>
              </a:rPr>
              <a:t>Chaplin</a:t>
            </a:r>
            <a:r>
              <a:rPr lang="it-IT" sz="2200" i="1" dirty="0">
                <a:latin typeface="Calibri" panose="020F0502020204030204" pitchFamily="34" charset="0"/>
              </a:rPr>
              <a:t>.</a:t>
            </a:r>
            <a:endParaRPr lang="en-US" sz="2200" i="1" dirty="0">
              <a:latin typeface="Calibri" panose="020F0502020204030204" pitchFamily="34" charset="0"/>
            </a:endParaRPr>
          </a:p>
        </p:txBody>
      </p:sp>
      <p:sp>
        <p:nvSpPr>
          <p:cNvPr id="2" name="Titolo 1"/>
          <p:cNvSpPr>
            <a:spLocks noGrp="1"/>
          </p:cNvSpPr>
          <p:nvPr>
            <p:ph type="title"/>
          </p:nvPr>
        </p:nvSpPr>
        <p:spPr/>
        <p:txBody>
          <a:bodyPr/>
          <a:lstStyle/>
          <a:p>
            <a:r>
              <a:rPr lang="it-IT" dirty="0" smtClean="0">
                <a:latin typeface="Calibri" panose="020F0502020204030204" pitchFamily="34" charset="0"/>
              </a:rPr>
              <a:t>PRESENT</a:t>
            </a:r>
            <a:endParaRPr lang="it-IT" dirty="0">
              <a:latin typeface="Calibri" panose="020F0502020204030204" pitchFamily="34" charset="0"/>
            </a:endParaRPr>
          </a:p>
        </p:txBody>
      </p:sp>
    </p:spTree>
    <p:extLst>
      <p:ext uri="{BB962C8B-B14F-4D97-AF65-F5344CB8AC3E}">
        <p14:creationId xmlns:p14="http://schemas.microsoft.com/office/powerpoint/2010/main" val="14764668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a:bodyPr>
          <a:lstStyle/>
          <a:p>
            <a:r>
              <a:rPr lang="en-US" sz="2200" dirty="0">
                <a:latin typeface="Calibri" panose="020F0502020204030204" pitchFamily="34" charset="0"/>
              </a:rPr>
              <a:t>During Dickens’ time children were used to work in factories. They were paid little and they didn’t work safely.</a:t>
            </a:r>
          </a:p>
          <a:p>
            <a:endParaRPr lang="en-US" sz="2200" dirty="0" smtClean="0">
              <a:latin typeface="Calibri" panose="020F0502020204030204" pitchFamily="34" charset="0"/>
            </a:endParaRPr>
          </a:p>
          <a:p>
            <a:r>
              <a:rPr lang="en-US" sz="2200" dirty="0" smtClean="0">
                <a:latin typeface="Calibri" panose="020F0502020204030204" pitchFamily="34" charset="0"/>
              </a:rPr>
              <a:t>EXAMPLE:</a:t>
            </a:r>
          </a:p>
          <a:p>
            <a:pPr marL="354013" indent="0">
              <a:buNone/>
            </a:pPr>
            <a:r>
              <a:rPr lang="en-GB" sz="2200" i="1" dirty="0">
                <a:latin typeface="Calibri" panose="020F0502020204030204" pitchFamily="34" charset="0"/>
              </a:rPr>
              <a:t>In other words, five pounds and Oliver Twist were offered to any man or woman who wanted an apprentice to any trade, business, or calling. </a:t>
            </a:r>
            <a:r>
              <a:rPr lang="en-GB" sz="2200" i="1" dirty="0">
                <a:latin typeface="Calibri" panose="020F0502020204030204" pitchFamily="34" charset="0"/>
              </a:rPr>
              <a:t>(Oliver </a:t>
            </a:r>
            <a:r>
              <a:rPr lang="en-GB" sz="2200" i="1" smtClean="0">
                <a:latin typeface="Calibri" panose="020F0502020204030204" pitchFamily="34" charset="0"/>
              </a:rPr>
              <a:t>Twist – chapter 2)</a:t>
            </a:r>
            <a:endParaRPr lang="en-US" sz="2200" i="1" dirty="0">
              <a:latin typeface="Calibri" panose="020F0502020204030204" pitchFamily="34" charset="0"/>
            </a:endParaRPr>
          </a:p>
        </p:txBody>
      </p:sp>
      <p:sp>
        <p:nvSpPr>
          <p:cNvPr id="2" name="Titolo 1"/>
          <p:cNvSpPr>
            <a:spLocks noGrp="1"/>
          </p:cNvSpPr>
          <p:nvPr>
            <p:ph type="title"/>
          </p:nvPr>
        </p:nvSpPr>
        <p:spPr/>
        <p:txBody>
          <a:bodyPr/>
          <a:lstStyle/>
          <a:p>
            <a:r>
              <a:rPr lang="it-IT" dirty="0" smtClean="0">
                <a:latin typeface="Calibri" panose="020F0502020204030204" pitchFamily="34" charset="0"/>
              </a:rPr>
              <a:t>CHILDREN LABOUR</a:t>
            </a:r>
            <a:endParaRPr lang="it-IT" dirty="0">
              <a:latin typeface="Calibri" panose="020F0502020204030204" pitchFamily="34" charset="0"/>
            </a:endParaRPr>
          </a:p>
        </p:txBody>
      </p:sp>
    </p:spTree>
    <p:extLst>
      <p:ext uri="{BB962C8B-B14F-4D97-AF65-F5344CB8AC3E}">
        <p14:creationId xmlns:p14="http://schemas.microsoft.com/office/powerpoint/2010/main" val="348514969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107505" y="2132856"/>
            <a:ext cx="8928992" cy="4320479"/>
          </a:xfrm>
        </p:spPr>
        <p:txBody>
          <a:bodyPr>
            <a:noAutofit/>
          </a:bodyPr>
          <a:lstStyle/>
          <a:p>
            <a:r>
              <a:rPr lang="en-US" sz="2200" dirty="0">
                <a:latin typeface="Calibri" panose="020F0502020204030204" pitchFamily="34" charset="0"/>
              </a:rPr>
              <a:t>Nowadays children labour is more controlled than in the past. But in poor Countries it is still a big problem: children work in mines or other places without any form of protection. Children labour is widespread in cities which are developing, such as during Dickens’ time.</a:t>
            </a:r>
          </a:p>
          <a:p>
            <a:endParaRPr lang="en-US" sz="2200" dirty="0" smtClean="0">
              <a:latin typeface="Calibri" panose="020F0502020204030204" pitchFamily="34" charset="0"/>
            </a:endParaRPr>
          </a:p>
          <a:p>
            <a:r>
              <a:rPr lang="en-US" sz="2200" dirty="0" smtClean="0">
                <a:latin typeface="Calibri" panose="020F0502020204030204" pitchFamily="34" charset="0"/>
              </a:rPr>
              <a:t>EXAMPLE:</a:t>
            </a:r>
          </a:p>
          <a:p>
            <a:pPr marL="354013" indent="0">
              <a:buNone/>
            </a:pPr>
            <a:r>
              <a:rPr lang="it-IT" sz="2200" i="1" dirty="0">
                <a:latin typeface="Calibri" panose="020F0502020204030204" pitchFamily="34" charset="0"/>
              </a:rPr>
              <a:t>Secondo i dati dell'ILO, nel mondo 74 milioni di bambini sono impiegati in varie forme di lavoro pericoloso, come il lavoro in miniera, a contatto con sostanze chimiche e pesticidi agricoli o con macchinari pericolosi. Tra le peggiori forme di lavoro minorile rientra anche il lavoro di strada, ovvero l'impiego di tutti qui bambini che, visibili nelle metropoli asiatiche, latino-americane e africane, cercano di sopravvivere raccogliendo rifiuti da riciclare o vendendo cibo e bevande. </a:t>
            </a:r>
            <a:endParaRPr lang="en-US" sz="2200" i="1" dirty="0">
              <a:latin typeface="Calibri" panose="020F0502020204030204" pitchFamily="34" charset="0"/>
            </a:endParaRPr>
          </a:p>
          <a:p>
            <a:pPr marL="354013" indent="0">
              <a:buNone/>
              <a:tabLst>
                <a:tab pos="88900" algn="l"/>
              </a:tabLst>
            </a:pPr>
            <a:endParaRPr lang="en-US" sz="2200" dirty="0">
              <a:latin typeface="Calibri" panose="020F0502020204030204" pitchFamily="34" charset="0"/>
            </a:endParaRPr>
          </a:p>
        </p:txBody>
      </p:sp>
      <p:sp>
        <p:nvSpPr>
          <p:cNvPr id="2" name="Titolo 1"/>
          <p:cNvSpPr>
            <a:spLocks noGrp="1"/>
          </p:cNvSpPr>
          <p:nvPr>
            <p:ph type="title"/>
          </p:nvPr>
        </p:nvSpPr>
        <p:spPr/>
        <p:txBody>
          <a:bodyPr/>
          <a:lstStyle/>
          <a:p>
            <a:r>
              <a:rPr lang="it-IT" dirty="0" smtClean="0">
                <a:latin typeface="Calibri" panose="020F0502020204030204" pitchFamily="34" charset="0"/>
              </a:rPr>
              <a:t>PRESENT</a:t>
            </a:r>
            <a:endParaRPr lang="it-IT" dirty="0">
              <a:latin typeface="Calibri" panose="020F0502020204030204" pitchFamily="34" charset="0"/>
            </a:endParaRPr>
          </a:p>
        </p:txBody>
      </p:sp>
    </p:spTree>
    <p:extLst>
      <p:ext uri="{BB962C8B-B14F-4D97-AF65-F5344CB8AC3E}">
        <p14:creationId xmlns:p14="http://schemas.microsoft.com/office/powerpoint/2010/main" val="328466557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opertina">
  <a:themeElements>
    <a:clrScheme name="Copertina">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Copertina">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opertina">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Hardcover</Template>
  <TotalTime>682</TotalTime>
  <Words>963</Words>
  <Application>Microsoft Office PowerPoint</Application>
  <PresentationFormat>Presentazione su schermo (4:3)</PresentationFormat>
  <Paragraphs>62</Paragraphs>
  <Slides>12</Slides>
  <Notes>0</Notes>
  <HiddenSlides>0</HiddenSlides>
  <MMClips>0</MMClips>
  <ScaleCrop>false</ScaleCrop>
  <HeadingPairs>
    <vt:vector size="4" baseType="variant">
      <vt:variant>
        <vt:lpstr>Tema</vt:lpstr>
      </vt:variant>
      <vt:variant>
        <vt:i4>1</vt:i4>
      </vt:variant>
      <vt:variant>
        <vt:lpstr>Titoli diapositive</vt:lpstr>
      </vt:variant>
      <vt:variant>
        <vt:i4>12</vt:i4>
      </vt:variant>
    </vt:vector>
  </HeadingPairs>
  <TitlesOfParts>
    <vt:vector size="13" baseType="lpstr">
      <vt:lpstr>Copertina</vt:lpstr>
      <vt:lpstr>SIMILARITIES AND DIFFERENCES:</vt:lpstr>
      <vt:lpstr>SOCIETY CONTRADICTIONS </vt:lpstr>
      <vt:lpstr>PRESENT</vt:lpstr>
      <vt:lpstr>INDUSTRIALIZATION</vt:lpstr>
      <vt:lpstr>PRESENT</vt:lpstr>
      <vt:lpstr>MEN AS MACHINES</vt:lpstr>
      <vt:lpstr>PRESENT</vt:lpstr>
      <vt:lpstr>CHILDREN LABOUR</vt:lpstr>
      <vt:lpstr>PRESENT</vt:lpstr>
      <vt:lpstr>EDUCATION</vt:lpstr>
      <vt:lpstr>PRESENT</vt:lpstr>
      <vt:lpstr>BIBLIO-WEBOGRAPHY</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Sally</dc:creator>
  <cp:lastModifiedBy>Sally</cp:lastModifiedBy>
  <cp:revision>34</cp:revision>
  <dcterms:created xsi:type="dcterms:W3CDTF">2015-03-01T16:45:52Z</dcterms:created>
  <dcterms:modified xsi:type="dcterms:W3CDTF">2015-03-03T20:34:21Z</dcterms:modified>
</cp:coreProperties>
</file>