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4" r:id="rId5"/>
    <p:sldId id="260" r:id="rId6"/>
    <p:sldId id="259" r:id="rId7"/>
    <p:sldId id="261" r:id="rId8"/>
    <p:sldId id="265" r:id="rId9"/>
    <p:sldId id="262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BB69644-129F-4D9D-931F-B19B588D2373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937BADF-F528-4B5B-88E8-D17E8A0EAD90}" type="slidenum">
              <a:rPr lang="en-US" smtClean="0"/>
              <a:t>‹N›</a:t>
            </a:fld>
            <a:endParaRPr lang="en-US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MODERN AGE</a:t>
            </a:r>
            <a:br>
              <a:rPr lang="en-US" dirty="0" smtClean="0"/>
            </a:br>
            <a:r>
              <a:rPr lang="en-US" dirty="0" smtClean="0"/>
              <a:t>1890-1930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7406640" cy="1752600"/>
          </a:xfrm>
        </p:spPr>
        <p:txBody>
          <a:bodyPr/>
          <a:lstStyle/>
          <a:p>
            <a:r>
              <a:rPr lang="en-US" dirty="0" smtClean="0"/>
              <a:t>Cultural , political, economical and historical background .</a:t>
            </a:r>
          </a:p>
          <a:p>
            <a:r>
              <a:rPr lang="en-US" dirty="0" smtClean="0"/>
              <a:t>New dramatic novel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background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/>
              <a:t>Economic depression in the 1870’s and 1880’s had caused serious unemployment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By 1890 modernization brought to Europe an atmosphere of tension</a:t>
            </a:r>
          </a:p>
          <a:p>
            <a:endParaRPr lang="en-US" sz="1800" dirty="0" smtClean="0"/>
          </a:p>
          <a:p>
            <a:r>
              <a:rPr lang="en-US" sz="1800" dirty="0" smtClean="0"/>
              <a:t>1914-1918:  World War One</a:t>
            </a:r>
          </a:p>
          <a:p>
            <a:pPr marL="82296" indent="0">
              <a:buNone/>
            </a:pPr>
            <a:r>
              <a:rPr lang="en-US" sz="1800" dirty="0" smtClean="0"/>
              <a:t> </a:t>
            </a:r>
          </a:p>
          <a:p>
            <a:r>
              <a:rPr lang="en-US" sz="1800" dirty="0"/>
              <a:t> Great Britain is not anymore the only economic power, USA, Japan and Russia have developed </a:t>
            </a:r>
            <a:r>
              <a:rPr lang="en-US" sz="1800" dirty="0" smtClean="0"/>
              <a:t>industrialization</a:t>
            </a:r>
          </a:p>
          <a:p>
            <a:endParaRPr lang="en-US" sz="1800" dirty="0" smtClean="0"/>
          </a:p>
          <a:p>
            <a:r>
              <a:rPr lang="en-US" sz="1800" dirty="0"/>
              <a:t>1917 </a:t>
            </a:r>
            <a:r>
              <a:rPr lang="en-US" sz="1800" dirty="0" smtClean="0"/>
              <a:t>Lenin </a:t>
            </a:r>
            <a:r>
              <a:rPr lang="en-US" sz="1800" dirty="0"/>
              <a:t>and the Bolshevik party took control of the Russian state in the name of the Russian working </a:t>
            </a:r>
            <a:r>
              <a:rPr lang="en-US" sz="1800" dirty="0" smtClean="0"/>
              <a:t>class</a:t>
            </a:r>
          </a:p>
          <a:p>
            <a:endParaRPr lang="en-US" sz="1800" dirty="0" smtClean="0"/>
          </a:p>
          <a:p>
            <a:r>
              <a:rPr lang="en-US" sz="1800" dirty="0"/>
              <a:t> 1929 : The Wall Street </a:t>
            </a:r>
            <a:r>
              <a:rPr lang="en-US" sz="1800" dirty="0" smtClean="0"/>
              <a:t>Crash</a:t>
            </a:r>
            <a:r>
              <a:rPr lang="en-US" sz="1800" dirty="0"/>
              <a:t>, signaled the beginning of the 10-year Great Depression</a:t>
            </a:r>
          </a:p>
        </p:txBody>
      </p:sp>
    </p:spTree>
    <p:extLst>
      <p:ext uri="{BB962C8B-B14F-4D97-AF65-F5344CB8AC3E}">
        <p14:creationId xmlns:p14="http://schemas.microsoft.com/office/powerpoint/2010/main" val="114106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 and policy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People lost believes </a:t>
            </a:r>
            <a:r>
              <a:rPr lang="en-US" sz="2000" dirty="0"/>
              <a:t>in democracy, capitalism and the Victorian idea of </a:t>
            </a:r>
            <a:r>
              <a:rPr lang="en-US" sz="2000" dirty="0" smtClean="0"/>
              <a:t>progress.</a:t>
            </a:r>
          </a:p>
          <a:p>
            <a:endParaRPr lang="en-US" sz="2000" dirty="0"/>
          </a:p>
          <a:p>
            <a:r>
              <a:rPr lang="en-US" sz="2000" dirty="0" smtClean="0"/>
              <a:t>People don’t believe anymore in the “laissez-faire” doctrine.</a:t>
            </a:r>
          </a:p>
          <a:p>
            <a:endParaRPr lang="en-US" sz="2000" dirty="0" smtClean="0"/>
          </a:p>
          <a:p>
            <a:r>
              <a:rPr lang="en-US" sz="2000" dirty="0" smtClean="0"/>
              <a:t>Government introduced trade unions,  </a:t>
            </a:r>
            <a:r>
              <a:rPr lang="en-US" sz="2000" dirty="0"/>
              <a:t>national insurance for old-age pensions, unemployment pay and medical </a:t>
            </a:r>
            <a:r>
              <a:rPr lang="en-US" sz="2000" dirty="0" smtClean="0"/>
              <a:t>treatment</a:t>
            </a:r>
          </a:p>
          <a:p>
            <a:endParaRPr lang="en-US" sz="2000" dirty="0" smtClean="0"/>
          </a:p>
          <a:p>
            <a:r>
              <a:rPr lang="en-US" sz="2000" dirty="0"/>
              <a:t>Marxism offered an optimistic secure view of the future 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People have to fight the inflation of the market.</a:t>
            </a:r>
          </a:p>
          <a:p>
            <a:endParaRPr lang="en-US" sz="2000" dirty="0" smtClean="0"/>
          </a:p>
          <a:p>
            <a:r>
              <a:rPr lang="en-US" sz="2000" dirty="0" smtClean="0"/>
              <a:t>Many states create alliances with other countries.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6752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Morality and religion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are no more true values , man are completely lost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Fear </a:t>
            </a:r>
            <a:r>
              <a:rPr lang="en-US" sz="2000" dirty="0"/>
              <a:t>of living a life without a meaning and without God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People experienced sense of man’s isolation and of his spiritual vulnerability 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/>
              <a:t>only sure point of reference that any individual had was himself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6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Poets and writers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Writers  </a:t>
            </a:r>
            <a:r>
              <a:rPr lang="en-US" sz="1800" dirty="0"/>
              <a:t>left their characters to speak for themselves, to present their own version of </a:t>
            </a:r>
            <a:r>
              <a:rPr lang="en-US" sz="1800" dirty="0" smtClean="0"/>
              <a:t>reality.</a:t>
            </a:r>
          </a:p>
          <a:p>
            <a:endParaRPr lang="en-US" sz="1800" dirty="0"/>
          </a:p>
          <a:p>
            <a:r>
              <a:rPr lang="en-US" sz="1800" dirty="0" smtClean="0"/>
              <a:t>T</a:t>
            </a:r>
            <a:r>
              <a:rPr lang="en-US" sz="1800" dirty="0"/>
              <a:t>. Hardy and J. Conrad </a:t>
            </a:r>
            <a:r>
              <a:rPr lang="en-US" sz="1800" dirty="0" smtClean="0"/>
              <a:t>wrote about the difficulty of being alive</a:t>
            </a:r>
          </a:p>
          <a:p>
            <a:r>
              <a:rPr lang="en-US" sz="1800" dirty="0" smtClean="0"/>
              <a:t>V</a:t>
            </a:r>
            <a:r>
              <a:rPr lang="en-US" sz="1800" dirty="0"/>
              <a:t>. Woolf, D. H. Lawrence and E. M.  </a:t>
            </a:r>
            <a:r>
              <a:rPr lang="en-US" sz="1800" dirty="0" smtClean="0"/>
              <a:t>Forster advocated the need for altruism and compassion between man.</a:t>
            </a:r>
          </a:p>
          <a:p>
            <a:endParaRPr lang="en-U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/>
              <a:t>Hilaire</a:t>
            </a:r>
            <a:r>
              <a:rPr lang="en-US" sz="1800" dirty="0"/>
              <a:t> Belloc, G. K. Chesterton and T. S. Eliot decided to ignore their rational doubts and became Christians.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G</a:t>
            </a:r>
            <a:r>
              <a:rPr lang="en-US" sz="1800" dirty="0"/>
              <a:t>. B. Show and H. G. Wells found purpose and direction in trying to improve society and dedicated themselves to social reform.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/>
              <a:t>Moral criticism and humorous observation </a:t>
            </a:r>
            <a:r>
              <a:rPr lang="en-US" sz="1800" dirty="0" smtClean="0"/>
              <a:t>are </a:t>
            </a:r>
            <a:r>
              <a:rPr lang="en-US" sz="1800" dirty="0"/>
              <a:t>completely </a:t>
            </a:r>
            <a:r>
              <a:rPr lang="en-US" sz="1800" dirty="0" smtClean="0"/>
              <a:t>absent</a:t>
            </a:r>
          </a:p>
          <a:p>
            <a:pPr marL="82296" indent="0">
              <a:buNone/>
            </a:pP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357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scientific and psychological discoveries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>
            <a:normAutofit/>
          </a:bodyPr>
          <a:lstStyle/>
          <a:p>
            <a:r>
              <a:rPr lang="en-US" sz="1800" dirty="0"/>
              <a:t>Euclidean geometry and Newtonian physics - the very basis of traditional science - were shown </a:t>
            </a:r>
            <a:r>
              <a:rPr lang="en-US" sz="1800" dirty="0" smtClean="0"/>
              <a:t>to </a:t>
            </a:r>
            <a:r>
              <a:rPr lang="en-US" sz="1800" dirty="0"/>
              <a:t>rest on false assumptions.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/>
              <a:t>1906 Albert Einstein’s </a:t>
            </a:r>
            <a:r>
              <a:rPr lang="en-US" sz="1800" dirty="0" smtClean="0"/>
              <a:t>General </a:t>
            </a:r>
            <a:r>
              <a:rPr lang="en-US" sz="1800" dirty="0"/>
              <a:t>Theory of </a:t>
            </a:r>
            <a:r>
              <a:rPr lang="en-US" sz="1800" dirty="0" smtClean="0"/>
              <a:t>Relativity</a:t>
            </a:r>
          </a:p>
          <a:p>
            <a:endParaRPr lang="en-US" sz="1800" dirty="0" smtClean="0"/>
          </a:p>
          <a:p>
            <a:r>
              <a:rPr lang="en-US" sz="1800" dirty="0" smtClean="0"/>
              <a:t>According to Bergson past </a:t>
            </a:r>
            <a:r>
              <a:rPr lang="en-US" sz="1800" dirty="0"/>
              <a:t>and future (as memory and anticipation) exist together with the present in people’s </a:t>
            </a:r>
            <a:r>
              <a:rPr lang="en-US" sz="1800" dirty="0" smtClean="0"/>
              <a:t>mind.</a:t>
            </a:r>
          </a:p>
          <a:p>
            <a:endParaRPr lang="en-US" sz="1800" dirty="0" smtClean="0"/>
          </a:p>
          <a:p>
            <a:r>
              <a:rPr lang="en-US" sz="1800" dirty="0" smtClean="0"/>
              <a:t> Interpretation of dreams: Freud thought that people are </a:t>
            </a:r>
            <a:r>
              <a:rPr lang="en-US" sz="1800" dirty="0"/>
              <a:t>motivated by their instincts (Id) and controlled by their social conditioning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Carl Jung: man’s life operated on symbolic levels.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320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Writers and Poets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Symbolist poets influenced the writers of the </a:t>
            </a:r>
            <a:r>
              <a:rPr lang="en-US" sz="1800" dirty="0" smtClean="0"/>
              <a:t>Aesthetic Movement.</a:t>
            </a:r>
          </a:p>
          <a:p>
            <a:endParaRPr lang="en-US" sz="1800" dirty="0" smtClean="0"/>
          </a:p>
          <a:p>
            <a:r>
              <a:rPr lang="en-US" sz="1800" dirty="0" smtClean="0"/>
              <a:t>English poetry </a:t>
            </a:r>
            <a:r>
              <a:rPr lang="en-US" sz="1800" dirty="0"/>
              <a:t>was still sentimental, elegiac and often </a:t>
            </a:r>
            <a:r>
              <a:rPr lang="en-US" sz="1800" dirty="0" smtClean="0"/>
              <a:t>pastoral.</a:t>
            </a:r>
          </a:p>
          <a:p>
            <a:endParaRPr lang="en-US" sz="1800" dirty="0" smtClean="0"/>
          </a:p>
          <a:p>
            <a:r>
              <a:rPr lang="en-US" sz="1800" dirty="0"/>
              <a:t>Edward Thomas </a:t>
            </a:r>
            <a:r>
              <a:rPr lang="en-US" sz="1800" dirty="0" smtClean="0"/>
              <a:t>,Walter </a:t>
            </a:r>
            <a:r>
              <a:rPr lang="en-US" sz="1800" dirty="0"/>
              <a:t>De La Mare </a:t>
            </a:r>
            <a:r>
              <a:rPr lang="en-US" sz="1800" dirty="0" smtClean="0"/>
              <a:t>and </a:t>
            </a:r>
            <a:r>
              <a:rPr lang="en-US" sz="1800" dirty="0"/>
              <a:t>A. E. Housman </a:t>
            </a:r>
            <a:r>
              <a:rPr lang="en-US" sz="1800" dirty="0" smtClean="0"/>
              <a:t>expressed </a:t>
            </a:r>
            <a:r>
              <a:rPr lang="en-US" sz="1800" dirty="0"/>
              <a:t>instead a regret for a world which would not </a:t>
            </a:r>
            <a:r>
              <a:rPr lang="en-US" sz="1800" dirty="0" smtClean="0"/>
              <a:t>return.</a:t>
            </a:r>
          </a:p>
          <a:p>
            <a:endParaRPr lang="en-US" sz="1800" dirty="0" smtClean="0"/>
          </a:p>
          <a:p>
            <a:r>
              <a:rPr lang="en-US" sz="1800" dirty="0"/>
              <a:t>T. S. Eliot and Ezra </a:t>
            </a:r>
            <a:r>
              <a:rPr lang="en-US" sz="1800" dirty="0" smtClean="0"/>
              <a:t>Pound produced a new form of poetry.</a:t>
            </a:r>
          </a:p>
          <a:p>
            <a:endParaRPr lang="en-US" sz="1800" dirty="0" smtClean="0"/>
          </a:p>
          <a:p>
            <a:r>
              <a:rPr lang="en-US" sz="1800" dirty="0" err="1"/>
              <a:t>Hulme</a:t>
            </a:r>
            <a:r>
              <a:rPr lang="en-US" sz="1800" dirty="0"/>
              <a:t> condemned the Romantic idea that art was only a </a:t>
            </a:r>
            <a:r>
              <a:rPr lang="en-US" sz="1800" dirty="0" smtClean="0"/>
              <a:t>matter </a:t>
            </a:r>
            <a:r>
              <a:rPr lang="en-US" sz="1800" dirty="0"/>
              <a:t>of self-expression on the part of the artist: he believed it should be impersonal in the way that Neo-Classicism had </a:t>
            </a:r>
            <a:r>
              <a:rPr lang="en-US" sz="1800" dirty="0" smtClean="0"/>
              <a:t>been.</a:t>
            </a:r>
          </a:p>
          <a:p>
            <a:pPr marL="82296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240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404664"/>
            <a:ext cx="7498080" cy="4800600"/>
          </a:xfrm>
        </p:spPr>
        <p:txBody>
          <a:bodyPr/>
          <a:lstStyle/>
          <a:p>
            <a:r>
              <a:rPr lang="en-US" sz="2000" dirty="0"/>
              <a:t>The Imagists wanted poetic language to be dry and hard, with clear and precise images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They tried to produce poetry which reflected the cold, mechanical reality of the modern </a:t>
            </a:r>
            <a:r>
              <a:rPr lang="en-US" sz="2000" dirty="0" smtClean="0"/>
              <a:t>world</a:t>
            </a:r>
          </a:p>
          <a:p>
            <a:endParaRPr lang="en-US" sz="2000" dirty="0"/>
          </a:p>
          <a:p>
            <a:r>
              <a:rPr lang="en-US" sz="2000" dirty="0" smtClean="0"/>
              <a:t>Both </a:t>
            </a:r>
            <a:r>
              <a:rPr lang="en-US" sz="2000" dirty="0"/>
              <a:t>W. B.  Yeats and D. H. </a:t>
            </a:r>
            <a:r>
              <a:rPr lang="en-US" sz="2000" dirty="0" err="1"/>
              <a:t>Hulme</a:t>
            </a:r>
            <a:r>
              <a:rPr lang="en-US" sz="2000" dirty="0"/>
              <a:t> were desperately looking for a new order that they felt Western society so desperately 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900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Dramatic Novel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The </a:t>
            </a:r>
            <a:r>
              <a:rPr lang="en-US" sz="1800" dirty="0"/>
              <a:t>narrator is always there, but he is </a:t>
            </a:r>
            <a:r>
              <a:rPr lang="en-US" sz="1800" dirty="0" smtClean="0"/>
              <a:t>invisible.</a:t>
            </a:r>
          </a:p>
          <a:p>
            <a:endParaRPr lang="en-US" sz="1800" dirty="0" smtClean="0"/>
          </a:p>
          <a:p>
            <a:r>
              <a:rPr lang="en-US" sz="1800" dirty="0"/>
              <a:t>C</a:t>
            </a:r>
            <a:r>
              <a:rPr lang="en-US" sz="1800" dirty="0" smtClean="0"/>
              <a:t>haracters </a:t>
            </a:r>
            <a:r>
              <a:rPr lang="en-US" sz="1800" dirty="0"/>
              <a:t>tell and represents the story.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/>
              <a:t>The reader has the task to discover the meaning and the judgment is left to </a:t>
            </a:r>
            <a:r>
              <a:rPr lang="en-US" sz="1800" dirty="0" smtClean="0"/>
              <a:t>him.</a:t>
            </a:r>
          </a:p>
          <a:p>
            <a:endParaRPr lang="en-US" sz="1800" dirty="0" smtClean="0"/>
          </a:p>
          <a:p>
            <a:r>
              <a:rPr lang="en-US" sz="1800" dirty="0"/>
              <a:t>Aesthetic values have taken the place of moral values in modern </a:t>
            </a:r>
            <a:r>
              <a:rPr lang="en-US" sz="1800" dirty="0" smtClean="0"/>
              <a:t>novelists.</a:t>
            </a:r>
          </a:p>
          <a:p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author turns inside people’s consciences to explore the flux of his mental </a:t>
            </a:r>
            <a:r>
              <a:rPr lang="en-US" sz="1800" dirty="0" smtClean="0"/>
              <a:t>experience</a:t>
            </a:r>
          </a:p>
          <a:p>
            <a:endParaRPr lang="en-US" sz="1800" dirty="0" smtClean="0"/>
          </a:p>
          <a:p>
            <a:r>
              <a:rPr lang="en-US" sz="1800" dirty="0"/>
              <a:t>The interior monologue appears where there is no perception for logical </a:t>
            </a:r>
            <a:r>
              <a:rPr lang="en-US" sz="1800" dirty="0" smtClean="0"/>
              <a:t>connection.</a:t>
            </a:r>
          </a:p>
          <a:p>
            <a:endParaRPr lang="en-US" sz="1800" dirty="0" smtClean="0"/>
          </a:p>
          <a:p>
            <a:r>
              <a:rPr lang="en-US" sz="1800" dirty="0" smtClean="0"/>
              <a:t>The rider identifies himself with the characters.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74688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403</TotalTime>
  <Words>675</Words>
  <Application>Microsoft Office PowerPoint</Application>
  <PresentationFormat>Presentazione su schermo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Solstizio</vt:lpstr>
      <vt:lpstr>THE MODERN AGE 1890-1930</vt:lpstr>
      <vt:lpstr>Historical background</vt:lpstr>
      <vt:lpstr>Economy and policy</vt:lpstr>
      <vt:lpstr>Morality and religion</vt:lpstr>
      <vt:lpstr>Poets and writers</vt:lpstr>
      <vt:lpstr>New scientific and psychological discoveries</vt:lpstr>
      <vt:lpstr>Writers and Poets</vt:lpstr>
      <vt:lpstr>Presentazione standard di PowerPoint</vt:lpstr>
      <vt:lpstr>New Dramatic Novel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MNODERN AGE 1890-1930</dc:title>
  <dc:creator>Utente</dc:creator>
  <cp:lastModifiedBy>Utente</cp:lastModifiedBy>
  <cp:revision>11</cp:revision>
  <dcterms:created xsi:type="dcterms:W3CDTF">2015-04-13T14:27:13Z</dcterms:created>
  <dcterms:modified xsi:type="dcterms:W3CDTF">2015-04-13T21:10:47Z</dcterms:modified>
</cp:coreProperties>
</file>