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04/03/2015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Charles  Dickens </a:t>
            </a:r>
            <a:r>
              <a:rPr lang="it-IT" b="1" dirty="0" smtClean="0"/>
              <a:t>and </a:t>
            </a:r>
            <a:r>
              <a:rPr lang="it-IT" b="1" dirty="0" smtClean="0"/>
              <a:t> </a:t>
            </a:r>
            <a:r>
              <a:rPr lang="it-IT" b="1" dirty="0" err="1" smtClean="0"/>
              <a:t>actuality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35696" y="458112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it-IT" sz="2000" dirty="0" err="1" smtClean="0"/>
              <a:t>Lenarduzzi</a:t>
            </a:r>
            <a:r>
              <a:rPr lang="it-IT" sz="2000" dirty="0" smtClean="0"/>
              <a:t> Camilla</a:t>
            </a:r>
          </a:p>
          <a:p>
            <a:pPr algn="r"/>
            <a:r>
              <a:rPr lang="it-IT" sz="2000" dirty="0" err="1" smtClean="0"/>
              <a:t>a.s.</a:t>
            </a:r>
            <a:r>
              <a:rPr lang="it-IT" sz="2000" dirty="0" smtClean="0"/>
              <a:t> 2014/2015</a:t>
            </a:r>
          </a:p>
          <a:p>
            <a:pPr algn="r"/>
            <a:r>
              <a:rPr lang="it-IT" sz="2000" dirty="0" smtClean="0"/>
              <a:t>cl. 5°BLS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1727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BIBLIOGRAPHY and SITOGRAPHY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1800" dirty="0" smtClean="0"/>
              <a:t>Charles Dickens «Oliver Twist»</a:t>
            </a:r>
          </a:p>
          <a:p>
            <a:r>
              <a:rPr lang="it-IT" sz="1800" dirty="0" smtClean="0"/>
              <a:t>School notes</a:t>
            </a:r>
          </a:p>
          <a:p>
            <a:r>
              <a:rPr lang="it-IT" sz="1800" dirty="0" err="1" smtClean="0"/>
              <a:t>Schoolbook</a:t>
            </a:r>
            <a:r>
              <a:rPr lang="it-IT" sz="1800" dirty="0" smtClean="0"/>
              <a:t> </a:t>
            </a:r>
          </a:p>
          <a:p>
            <a:r>
              <a:rPr lang="it-IT" sz="1800" dirty="0" smtClean="0"/>
              <a:t>www.marilenabeltramini.it</a:t>
            </a:r>
          </a:p>
          <a:p>
            <a:r>
              <a:rPr lang="it-IT" sz="1800" dirty="0"/>
              <a:t>http://</a:t>
            </a:r>
            <a:r>
              <a:rPr lang="it-IT" sz="1800" dirty="0" smtClean="0"/>
              <a:t>www.slideshare.net/Tarkena94/the-victorian-period-and-charles-dickens-13329017</a:t>
            </a:r>
          </a:p>
          <a:p>
            <a:r>
              <a:rPr lang="it-IT" sz="1800" dirty="0"/>
              <a:t>https://problemsbusters.wordpress.com/about/project-matters/crime-and-punishment</a:t>
            </a:r>
            <a:r>
              <a:rPr lang="it-IT" sz="1800" dirty="0" smtClean="0"/>
              <a:t>/</a:t>
            </a:r>
          </a:p>
          <a:p>
            <a:r>
              <a:rPr lang="it-IT" sz="1800" dirty="0"/>
              <a:t>http://www.italiansinfuga.com/2014/10/05/i-paesi-con-piu-criminalita</a:t>
            </a:r>
            <a:r>
              <a:rPr lang="it-IT" sz="1800" dirty="0" smtClean="0"/>
              <a:t>/</a:t>
            </a:r>
          </a:p>
          <a:p>
            <a:r>
              <a:rPr lang="it-IT" sz="1800" dirty="0"/>
              <a:t>http://doc.studenti.it/appunti/ricerche/condizione-minori-mondo.html</a:t>
            </a:r>
            <a:endParaRPr lang="it-IT" sz="1800" dirty="0" smtClean="0"/>
          </a:p>
          <a:p>
            <a:r>
              <a:rPr lang="it-IT" sz="1800" dirty="0"/>
              <a:t>http://lab.senatoperiragazzi.it/post/11/le-condizioni-dei-bambini-e-delle-bambine-del-terzo-mondo</a:t>
            </a:r>
            <a:endParaRPr lang="it-IT" sz="18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767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INDEX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490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dirty="0" smtClean="0"/>
              <a:t>Charles </a:t>
            </a:r>
            <a:r>
              <a:rPr lang="it-IT" sz="2800" dirty="0" smtClean="0"/>
              <a:t>Dickens’ time</a:t>
            </a:r>
            <a:endParaRPr lang="it-IT" sz="2800" dirty="0"/>
          </a:p>
          <a:p>
            <a:pPr>
              <a:lnSpc>
                <a:spcPct val="150000"/>
              </a:lnSpc>
            </a:pPr>
            <a:r>
              <a:rPr lang="it-IT" sz="2800" dirty="0" smtClean="0"/>
              <a:t>Charles Dickens’ </a:t>
            </a:r>
            <a:r>
              <a:rPr lang="it-IT" sz="2800" dirty="0" err="1" smtClean="0"/>
              <a:t>poetry</a:t>
            </a:r>
            <a:endParaRPr lang="it-IT" sz="2800" dirty="0" smtClean="0"/>
          </a:p>
          <a:p>
            <a:pPr>
              <a:lnSpc>
                <a:spcPct val="150000"/>
              </a:lnSpc>
            </a:pPr>
            <a:r>
              <a:rPr lang="it-IT" sz="2800" dirty="0" err="1" smtClean="0"/>
              <a:t>Most</a:t>
            </a:r>
            <a:r>
              <a:rPr lang="it-IT" sz="2800" dirty="0" smtClean="0"/>
              <a:t> </a:t>
            </a:r>
            <a:r>
              <a:rPr lang="it-IT" sz="2800" dirty="0" err="1" smtClean="0"/>
              <a:t>relevant</a:t>
            </a:r>
            <a:r>
              <a:rPr lang="it-IT" sz="2800" dirty="0" smtClean="0"/>
              <a:t> </a:t>
            </a:r>
            <a:r>
              <a:rPr lang="it-IT" sz="2800" dirty="0" err="1" smtClean="0"/>
              <a:t>problems</a:t>
            </a:r>
            <a:r>
              <a:rPr lang="it-IT" sz="2800" dirty="0" smtClean="0"/>
              <a:t>: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it-IT" sz="2800" dirty="0" err="1" smtClean="0"/>
              <a:t>Children</a:t>
            </a:r>
            <a:r>
              <a:rPr lang="it-IT" sz="2800" dirty="0" smtClean="0"/>
              <a:t> living </a:t>
            </a:r>
            <a:r>
              <a:rPr lang="it-IT" sz="2800" dirty="0" err="1" smtClean="0"/>
              <a:t>conditions</a:t>
            </a:r>
            <a:endParaRPr lang="it-IT" sz="2800" dirty="0" smtClean="0"/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it-IT" sz="2800" dirty="0" smtClean="0"/>
              <a:t>High crime rate</a:t>
            </a:r>
          </a:p>
        </p:txBody>
      </p:sp>
    </p:spTree>
    <p:extLst>
      <p:ext uri="{BB962C8B-B14F-4D97-AF65-F5344CB8AC3E}">
        <p14:creationId xmlns:p14="http://schemas.microsoft.com/office/powerpoint/2010/main" val="37416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/>
              <a:t>CHARLES </a:t>
            </a:r>
            <a:r>
              <a:rPr lang="it-IT" b="1" dirty="0" smtClean="0"/>
              <a:t>DICKENS’ </a:t>
            </a:r>
            <a:r>
              <a:rPr lang="it-IT" b="1" dirty="0" smtClean="0"/>
              <a:t>TIME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65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666666"/>
                </a:solidFill>
                <a:latin typeface="georgia"/>
              </a:rPr>
              <a:t>Charles Dickens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was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born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is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1812 in the start of the Victorian era;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it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was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a </a:t>
            </a:r>
            <a:br>
              <a:rPr lang="it-IT" dirty="0" smtClean="0">
                <a:solidFill>
                  <a:srgbClr val="666666"/>
                </a:solidFill>
                <a:latin typeface="georgia"/>
              </a:rPr>
            </a:b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period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characterised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by </a:t>
            </a:r>
            <a:br>
              <a:rPr lang="it-IT" dirty="0" smtClean="0">
                <a:solidFill>
                  <a:srgbClr val="666666"/>
                </a:solidFill>
                <a:latin typeface="georgia"/>
              </a:rPr>
            </a:br>
            <a:r>
              <a:rPr lang="it-IT" dirty="0" smtClean="0">
                <a:solidFill>
                  <a:srgbClr val="666666"/>
                </a:solidFill>
                <a:latin typeface="georgia"/>
              </a:rPr>
              <a:t>moral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responsability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and </a:t>
            </a:r>
            <a:br>
              <a:rPr lang="it-IT" dirty="0" smtClean="0">
                <a:solidFill>
                  <a:srgbClr val="666666"/>
                </a:solidFill>
                <a:latin typeface="georgia"/>
              </a:rPr>
            </a:br>
            <a:r>
              <a:rPr lang="it-IT" dirty="0" smtClean="0">
                <a:solidFill>
                  <a:srgbClr val="666666"/>
                </a:solidFill>
                <a:latin typeface="georgia"/>
              </a:rPr>
              <a:t>by the industrial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revolution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</a:t>
            </a:r>
            <a:br>
              <a:rPr lang="it-IT" dirty="0" smtClean="0">
                <a:solidFill>
                  <a:srgbClr val="666666"/>
                </a:solidFill>
                <a:latin typeface="georgia"/>
              </a:rPr>
            </a:b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effects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.</a:t>
            </a:r>
          </a:p>
          <a:p>
            <a:pPr marL="0" indent="0">
              <a:buNone/>
            </a:pPr>
            <a:endParaRPr lang="it-IT" dirty="0" smtClean="0">
              <a:solidFill>
                <a:srgbClr val="666666"/>
              </a:solidFill>
              <a:latin typeface="georgia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666666"/>
                </a:solidFill>
                <a:latin typeface="georgia"/>
              </a:rPr>
              <a:t>In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this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period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of progress </a:t>
            </a:r>
            <a:br>
              <a:rPr lang="it-IT" dirty="0" smtClean="0">
                <a:solidFill>
                  <a:srgbClr val="666666"/>
                </a:solidFill>
                <a:latin typeface="georgia"/>
              </a:rPr>
            </a:b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occurred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however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difficulties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,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specially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for the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lower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dirty="0" err="1" smtClean="0">
                <a:solidFill>
                  <a:srgbClr val="666666"/>
                </a:solidFill>
                <a:latin typeface="georgia"/>
              </a:rPr>
              <a:t>classes</a:t>
            </a:r>
            <a:r>
              <a:rPr lang="it-IT" dirty="0" smtClean="0">
                <a:solidFill>
                  <a:srgbClr val="666666"/>
                </a:solidFill>
                <a:latin typeface="georgia"/>
              </a:rPr>
              <a:t>.</a:t>
            </a:r>
            <a:br>
              <a:rPr lang="it-IT" dirty="0" smtClean="0">
                <a:solidFill>
                  <a:srgbClr val="666666"/>
                </a:solidFill>
                <a:latin typeface="georgia"/>
              </a:rPr>
            </a:br>
            <a:endParaRPr lang="it-IT" dirty="0" smtClean="0">
              <a:solidFill>
                <a:srgbClr val="666666"/>
              </a:solidFill>
              <a:latin typeface="georgia"/>
            </a:endParaRPr>
          </a:p>
          <a:p>
            <a:pPr lvl="0">
              <a:buClr>
                <a:srgbClr val="93A299"/>
              </a:buClr>
            </a:pPr>
            <a:endParaRPr lang="it-IT" dirty="0">
              <a:solidFill>
                <a:srgbClr val="292934"/>
              </a:solidFill>
              <a:latin typeface="Calibri"/>
              <a:ea typeface="Calibri"/>
              <a:cs typeface="Times New Roman"/>
            </a:endParaRPr>
          </a:p>
          <a:p>
            <a:endParaRPr lang="it-IT" dirty="0">
              <a:latin typeface="Calibri"/>
              <a:cs typeface="Times New Roman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808" y="2492896"/>
            <a:ext cx="407676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9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CHARLES DICKENS POERTY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200" dirty="0">
              <a:solidFill>
                <a:srgbClr val="666666"/>
              </a:solidFill>
              <a:latin typeface="georgia"/>
            </a:endParaRPr>
          </a:p>
          <a:p>
            <a:pPr marL="0" lvl="0" indent="0">
              <a:buClr>
                <a:srgbClr val="93A299"/>
              </a:buClr>
              <a:buNone/>
            </a:pPr>
            <a:r>
              <a:rPr lang="en-US" dirty="0" smtClean="0">
                <a:solidFill>
                  <a:srgbClr val="666666"/>
                </a:solidFill>
                <a:latin typeface="georgia"/>
              </a:rPr>
              <a:t>Charles </a:t>
            </a:r>
            <a:r>
              <a:rPr lang="en-US" dirty="0">
                <a:solidFill>
                  <a:srgbClr val="666666"/>
                </a:solidFill>
                <a:latin typeface="georgia"/>
              </a:rPr>
              <a:t>Dickens in his novel wants </a:t>
            </a:r>
            <a:r>
              <a:rPr lang="en-US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dirty="0" smtClean="0">
                <a:solidFill>
                  <a:srgbClr val="666666"/>
                </a:solidFill>
                <a:latin typeface="georgia"/>
              </a:rPr>
            </a:br>
            <a:r>
              <a:rPr lang="en-US" dirty="0" smtClean="0">
                <a:solidFill>
                  <a:srgbClr val="666666"/>
                </a:solidFill>
                <a:latin typeface="georgia"/>
              </a:rPr>
              <a:t>to </a:t>
            </a:r>
            <a:r>
              <a:rPr lang="en-US" dirty="0">
                <a:solidFill>
                  <a:srgbClr val="666666"/>
                </a:solidFill>
                <a:latin typeface="georgia"/>
              </a:rPr>
              <a:t>denounce the </a:t>
            </a:r>
            <a:r>
              <a:rPr lang="en-US" dirty="0">
                <a:solidFill>
                  <a:srgbClr val="666666"/>
                </a:solidFill>
                <a:latin typeface="georgia"/>
              </a:rPr>
              <a:t>children’s living </a:t>
            </a:r>
            <a:r>
              <a:rPr lang="en-US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dirty="0" smtClean="0">
                <a:solidFill>
                  <a:srgbClr val="666666"/>
                </a:solidFill>
                <a:latin typeface="georgia"/>
              </a:rPr>
            </a:br>
            <a:r>
              <a:rPr lang="en-US" dirty="0" smtClean="0">
                <a:solidFill>
                  <a:srgbClr val="666666"/>
                </a:solidFill>
                <a:latin typeface="georgia"/>
              </a:rPr>
              <a:t>conditions </a:t>
            </a:r>
            <a:r>
              <a:rPr lang="en-US" dirty="0">
                <a:solidFill>
                  <a:srgbClr val="666666"/>
                </a:solidFill>
                <a:latin typeface="georgia"/>
              </a:rPr>
              <a:t>at </a:t>
            </a:r>
            <a:r>
              <a:rPr lang="en-US" dirty="0">
                <a:solidFill>
                  <a:srgbClr val="666666"/>
                </a:solidFill>
                <a:latin typeface="georgia"/>
              </a:rPr>
              <a:t>the time and the high </a:t>
            </a:r>
            <a:r>
              <a:rPr lang="en-US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dirty="0" smtClean="0">
                <a:solidFill>
                  <a:srgbClr val="666666"/>
                </a:solidFill>
                <a:latin typeface="georgia"/>
              </a:rPr>
            </a:br>
            <a:r>
              <a:rPr lang="en-US" dirty="0" smtClean="0">
                <a:solidFill>
                  <a:srgbClr val="666666"/>
                </a:solidFill>
                <a:latin typeface="georgia"/>
              </a:rPr>
              <a:t>crime </a:t>
            </a:r>
            <a:r>
              <a:rPr lang="en-US" dirty="0">
                <a:solidFill>
                  <a:srgbClr val="666666"/>
                </a:solidFill>
                <a:latin typeface="georgia"/>
              </a:rPr>
              <a:t>rate.</a:t>
            </a:r>
          </a:p>
          <a:p>
            <a:pPr marL="1051560" lvl="4" indent="0">
              <a:buClr>
                <a:srgbClr val="93A299"/>
              </a:buClr>
              <a:buNone/>
            </a:pPr>
            <a:r>
              <a:rPr lang="en-US" sz="2400" dirty="0">
                <a:solidFill>
                  <a:srgbClr val="666666"/>
                </a:solidFill>
                <a:latin typeface="georgia"/>
              </a:rPr>
              <a:t>		</a:t>
            </a:r>
          </a:p>
          <a:p>
            <a:pPr marL="1051560" lvl="4" indent="0">
              <a:buClr>
                <a:srgbClr val="93A299"/>
              </a:buClr>
              <a:buNone/>
            </a:pPr>
            <a:r>
              <a:rPr lang="en-US" sz="2400" dirty="0" smtClean="0">
                <a:solidFill>
                  <a:srgbClr val="666666"/>
                </a:solidFill>
                <a:latin typeface="georgia"/>
              </a:rPr>
              <a:t>		With </a:t>
            </a:r>
            <a:r>
              <a:rPr lang="en-US" sz="2400" dirty="0">
                <a:solidFill>
                  <a:srgbClr val="666666"/>
                </a:solidFill>
                <a:latin typeface="georgia"/>
              </a:rPr>
              <a:t>the use of the narrative strategy </a:t>
            </a:r>
            <a:r>
              <a:rPr lang="en-US" sz="2400" dirty="0">
                <a:solidFill>
                  <a:srgbClr val="666666"/>
                </a:solidFill>
                <a:latin typeface="georgia"/>
              </a:rPr>
              <a:t>	</a:t>
            </a:r>
            <a:r>
              <a:rPr lang="en-US" sz="2400" dirty="0" smtClean="0">
                <a:solidFill>
                  <a:srgbClr val="666666"/>
                </a:solidFill>
                <a:latin typeface="georgia"/>
              </a:rPr>
              <a:t>	of </a:t>
            </a:r>
            <a:r>
              <a:rPr lang="en-US" sz="2400" dirty="0">
                <a:solidFill>
                  <a:srgbClr val="666666"/>
                </a:solidFill>
                <a:latin typeface="georgia"/>
              </a:rPr>
              <a:t>the grotesque and the further elicit </a:t>
            </a:r>
            <a:r>
              <a:rPr lang="en-US" sz="2400" dirty="0" smtClean="0">
                <a:solidFill>
                  <a:srgbClr val="666666"/>
                </a:solidFill>
                <a:latin typeface="georgia"/>
              </a:rPr>
              <a:t>		of </a:t>
            </a:r>
            <a:r>
              <a:rPr lang="en-US" sz="2400" dirty="0">
                <a:solidFill>
                  <a:srgbClr val="666666"/>
                </a:solidFill>
                <a:latin typeface="georgia"/>
              </a:rPr>
              <a:t>“</a:t>
            </a:r>
            <a:r>
              <a:rPr lang="en-US" sz="2400" dirty="0" err="1">
                <a:solidFill>
                  <a:srgbClr val="666666"/>
                </a:solidFill>
                <a:latin typeface="georgia"/>
              </a:rPr>
              <a:t>phatos</a:t>
            </a:r>
            <a:r>
              <a:rPr lang="en-US" sz="2400" dirty="0">
                <a:solidFill>
                  <a:srgbClr val="666666"/>
                </a:solidFill>
                <a:latin typeface="georgia"/>
              </a:rPr>
              <a:t>” Dickens highlights the </a:t>
            </a:r>
            <a:r>
              <a:rPr lang="en-US" sz="2400" dirty="0" smtClean="0">
                <a:solidFill>
                  <a:srgbClr val="666666"/>
                </a:solidFill>
                <a:latin typeface="georgia"/>
              </a:rPr>
              <a:t>		moral </a:t>
            </a:r>
            <a:r>
              <a:rPr lang="en-US" sz="2400" dirty="0">
                <a:solidFill>
                  <a:srgbClr val="666666"/>
                </a:solidFill>
                <a:latin typeface="georgia"/>
              </a:rPr>
              <a:t>characterization of the </a:t>
            </a:r>
            <a:r>
              <a:rPr lang="en-US" sz="2400" dirty="0" smtClean="0">
                <a:solidFill>
                  <a:srgbClr val="666666"/>
                </a:solidFill>
                <a:latin typeface="georgia"/>
              </a:rPr>
              <a:t>			Victorians</a:t>
            </a:r>
            <a:r>
              <a:rPr lang="en-US" sz="2400" dirty="0">
                <a:solidFill>
                  <a:srgbClr val="666666"/>
                </a:solidFill>
                <a:latin typeface="georgia"/>
              </a:rPr>
              <a:t>.</a:t>
            </a:r>
          </a:p>
          <a:p>
            <a:pPr lvl="0">
              <a:buClr>
                <a:srgbClr val="93A299"/>
              </a:buClr>
            </a:pPr>
            <a:endParaRPr lang="en-US" dirty="0">
              <a:solidFill>
                <a:srgbClr val="666666"/>
              </a:solidFill>
              <a:latin typeface="georgia"/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078905" cy="239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149080"/>
            <a:ext cx="2167944" cy="173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1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MOST RELEVANT PROBLEMS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3A299"/>
              </a:buClr>
            </a:pPr>
            <a:endParaRPr lang="it-IT" sz="2200" dirty="0" smtClean="0">
              <a:solidFill>
                <a:srgbClr val="666666"/>
              </a:solidFill>
              <a:latin typeface="georgia"/>
            </a:endParaRPr>
          </a:p>
          <a:p>
            <a:pPr marL="0" lvl="0" indent="0">
              <a:buClr>
                <a:srgbClr val="93A299"/>
              </a:buClr>
              <a:buNone/>
            </a:pP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The first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half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of the 19°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century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was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a time of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troubles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: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it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was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characterised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by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unemployment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, 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poverty</a:t>
            </a:r>
            <a:r>
              <a:rPr lang="it-IT" sz="22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and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terrible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working</a:t>
            </a:r>
            <a:r>
              <a:rPr lang="it-IT" sz="22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conditions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for woman and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children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.</a:t>
            </a:r>
            <a:br>
              <a:rPr lang="it-IT" sz="2200" dirty="0" smtClean="0">
                <a:solidFill>
                  <a:srgbClr val="666666"/>
                </a:solidFill>
                <a:latin typeface="georgia"/>
              </a:rPr>
            </a:br>
            <a:endParaRPr lang="it-IT" sz="2200" dirty="0" smtClean="0">
              <a:solidFill>
                <a:srgbClr val="666666"/>
              </a:solidFill>
              <a:latin typeface="georgia"/>
            </a:endParaRPr>
          </a:p>
          <a:p>
            <a:pPr marL="0" lvl="0" indent="0">
              <a:buClr>
                <a:srgbClr val="93A299"/>
              </a:buClr>
              <a:buNone/>
            </a:pP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The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lower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classes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were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compeld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to</a:t>
            </a:r>
            <a:br>
              <a:rPr lang="it-IT" sz="2200" dirty="0" smtClean="0">
                <a:solidFill>
                  <a:srgbClr val="666666"/>
                </a:solidFill>
                <a:latin typeface="georgia"/>
              </a:rPr>
            </a:b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split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their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families to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move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near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it-IT" sz="2200" dirty="0" smtClean="0">
                <a:solidFill>
                  <a:srgbClr val="666666"/>
                </a:solidFill>
                <a:latin typeface="georgia"/>
              </a:rPr>
            </a:b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coal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mines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;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their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living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conditions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it-IT" sz="2200" dirty="0" smtClean="0">
                <a:solidFill>
                  <a:srgbClr val="666666"/>
                </a:solidFill>
                <a:latin typeface="georgia"/>
              </a:rPr>
            </a:b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were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err="1">
                <a:solidFill>
                  <a:srgbClr val="666666"/>
                </a:solidFill>
                <a:latin typeface="georgia"/>
              </a:rPr>
              <a:t>squalid</a:t>
            </a:r>
            <a:r>
              <a:rPr lang="it-IT" sz="2200" dirty="0">
                <a:solidFill>
                  <a:srgbClr val="666666"/>
                </a:solidFill>
                <a:latin typeface="georgia"/>
              </a:rPr>
              <a:t> and </a:t>
            </a: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hygienically</a:t>
            </a:r>
            <a:r>
              <a:rPr lang="it-IT" sz="22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it-IT" sz="2200" dirty="0" smtClean="0">
                <a:solidFill>
                  <a:srgbClr val="666666"/>
                </a:solidFill>
                <a:latin typeface="georgia"/>
              </a:rPr>
            </a:br>
            <a:r>
              <a:rPr lang="it-IT" sz="2200" dirty="0" err="1" smtClean="0">
                <a:solidFill>
                  <a:srgbClr val="666666"/>
                </a:solidFill>
                <a:latin typeface="georgia"/>
              </a:rPr>
              <a:t>deplorable</a:t>
            </a:r>
            <a:r>
              <a:rPr lang="it-IT" sz="2200" dirty="0" smtClean="0">
                <a:solidFill>
                  <a:srgbClr val="666666"/>
                </a:solidFill>
                <a:latin typeface="georgia"/>
              </a:rPr>
              <a:t>, with </a:t>
            </a:r>
            <a:r>
              <a:rPr lang="en-US" sz="2200" dirty="0" smtClean="0">
                <a:solidFill>
                  <a:srgbClr val="666666"/>
                </a:solidFill>
                <a:latin typeface="georgia"/>
              </a:rPr>
              <a:t>harsh schedule</a:t>
            </a:r>
            <a:br>
              <a:rPr lang="en-US" sz="2200" dirty="0" smtClean="0">
                <a:solidFill>
                  <a:srgbClr val="666666"/>
                </a:solidFill>
                <a:latin typeface="georgia"/>
              </a:rPr>
            </a:br>
            <a:r>
              <a:rPr lang="en-US" sz="2200" dirty="0" smtClean="0">
                <a:solidFill>
                  <a:srgbClr val="666666"/>
                </a:solidFill>
                <a:latin typeface="georgia"/>
              </a:rPr>
              <a:t>and </a:t>
            </a:r>
            <a:r>
              <a:rPr lang="en-US" sz="2200" dirty="0">
                <a:solidFill>
                  <a:srgbClr val="666666"/>
                </a:solidFill>
                <a:latin typeface="georgia"/>
              </a:rPr>
              <a:t>no protection for women </a:t>
            </a:r>
            <a:r>
              <a:rPr lang="en-US" sz="22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200" dirty="0" smtClean="0">
                <a:solidFill>
                  <a:srgbClr val="666666"/>
                </a:solidFill>
                <a:latin typeface="georgia"/>
              </a:rPr>
            </a:br>
            <a:r>
              <a:rPr lang="en-US" sz="2200" dirty="0" smtClean="0">
                <a:solidFill>
                  <a:srgbClr val="666666"/>
                </a:solidFill>
                <a:latin typeface="georgia"/>
              </a:rPr>
              <a:t>and children.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333552" cy="267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4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533400"/>
            <a:ext cx="8363272" cy="990600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CHILDREN LIVING CONDITIONS </a:t>
            </a:r>
            <a:r>
              <a:rPr lang="it-IT" sz="3200" dirty="0" smtClean="0"/>
              <a:t>– </a:t>
            </a:r>
            <a:r>
              <a:rPr lang="it-IT" sz="3200" dirty="0" err="1" smtClean="0"/>
              <a:t>at</a:t>
            </a:r>
            <a:r>
              <a:rPr lang="it-IT" sz="3200" dirty="0" smtClean="0"/>
              <a:t> the time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2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Dickens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,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underlines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strongly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the 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it-IT" sz="2000" dirty="0" smtClean="0">
                <a:solidFill>
                  <a:srgbClr val="666666"/>
                </a:solidFill>
                <a:latin typeface="georgia"/>
              </a:rPr>
            </a:b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children’s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living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conditions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;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theose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br>
              <a:rPr lang="it-IT" sz="2000" dirty="0" smtClean="0">
                <a:solidFill>
                  <a:srgbClr val="666666"/>
                </a:solidFill>
                <a:latin typeface="georgia"/>
              </a:rPr>
            </a:b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of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lower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classes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of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who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lived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in 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it-IT" sz="2000" dirty="0" smtClean="0">
                <a:solidFill>
                  <a:srgbClr val="666666"/>
                </a:solidFill>
                <a:latin typeface="georgia"/>
              </a:rPr>
            </a:b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workhouses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where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often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employed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it-IT" sz="2000" dirty="0" smtClean="0">
                <a:solidFill>
                  <a:srgbClr val="666666"/>
                </a:solidFill>
                <a:latin typeface="georgia"/>
              </a:rPr>
            </a:b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under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dreadfull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conditions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for 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it-IT" sz="2000" dirty="0" smtClean="0">
                <a:solidFill>
                  <a:srgbClr val="666666"/>
                </a:solidFill>
                <a:latin typeface="georgia"/>
              </a:rPr>
            </a:b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harsh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works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because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of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their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it-IT" sz="2000" dirty="0" smtClean="0">
                <a:solidFill>
                  <a:srgbClr val="666666"/>
                </a:solidFill>
                <a:latin typeface="georgia"/>
              </a:rPr>
            </a:b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malleability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and fast </a:t>
            </a:r>
            <a:r>
              <a:rPr lang="it-IT" sz="2000" dirty="0" err="1">
                <a:solidFill>
                  <a:srgbClr val="666666"/>
                </a:solidFill>
                <a:latin typeface="georgia"/>
              </a:rPr>
              <a:t>learning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skills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.</a:t>
            </a:r>
            <a:br>
              <a:rPr lang="it-IT" sz="2000" dirty="0" smtClean="0">
                <a:solidFill>
                  <a:srgbClr val="666666"/>
                </a:solidFill>
                <a:latin typeface="georgia"/>
              </a:rPr>
            </a:b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it-IT" sz="2000" dirty="0" smtClean="0">
                <a:solidFill>
                  <a:srgbClr val="666666"/>
                </a:solidFill>
                <a:latin typeface="georgia"/>
              </a:rPr>
            </a:br>
            <a:endParaRPr lang="it-IT" sz="1050" dirty="0" smtClean="0">
              <a:solidFill>
                <a:srgbClr val="666666"/>
              </a:solidFill>
              <a:latin typeface="georgia"/>
            </a:endParaRPr>
          </a:p>
          <a:p>
            <a:endParaRPr lang="it-IT" sz="1050" dirty="0">
              <a:solidFill>
                <a:srgbClr val="666666"/>
              </a:solidFill>
              <a:latin typeface="georgia"/>
            </a:endParaRPr>
          </a:p>
          <a:p>
            <a:pPr marL="0" indent="0">
              <a:buNone/>
            </a:pP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Children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were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compelled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to live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away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from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their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families,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they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were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less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or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not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paid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and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forced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to work for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many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hours under the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stricht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control of the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exploiters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.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A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clear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example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of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children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w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ay of living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is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«Oliver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Trwist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»,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it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is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mostry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focused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on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children</a:t>
            </a:r>
            <a:r>
              <a:rPr lang="it-IT" sz="2000" dirty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orrible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and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shamefull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conditions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 in </a:t>
            </a:r>
            <a:r>
              <a:rPr lang="it-IT" sz="2000" dirty="0" err="1" smtClean="0">
                <a:solidFill>
                  <a:srgbClr val="666666"/>
                </a:solidFill>
                <a:latin typeface="georgia"/>
              </a:rPr>
              <a:t>workhauses</a:t>
            </a:r>
            <a:r>
              <a:rPr lang="it-IT" sz="2000" dirty="0" smtClean="0">
                <a:solidFill>
                  <a:srgbClr val="666666"/>
                </a:solidFill>
                <a:latin typeface="georgia"/>
              </a:rPr>
              <a:t>. </a:t>
            </a:r>
            <a:endParaRPr lang="it-IT" sz="2200" dirty="0">
              <a:solidFill>
                <a:srgbClr val="666666"/>
              </a:solidFill>
              <a:latin typeface="georgi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457173" cy="263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CHILDREN LIVING CONDITIONS </a:t>
            </a:r>
            <a:r>
              <a:rPr lang="it-IT" sz="3200" dirty="0" smtClean="0"/>
              <a:t>- </a:t>
            </a:r>
            <a:r>
              <a:rPr lang="it-IT" sz="3200" dirty="0" err="1" smtClean="0"/>
              <a:t>now</a:t>
            </a: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georgia"/>
              </a:rPr>
              <a:t>Every day in the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world thousands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of children die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due to lack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of food , water and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health care; many are marginalized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and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does not have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the chance to go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to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school.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Other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children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are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involved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in the worst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forms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of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exploitation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(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as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military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campaigns),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some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of them are banned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to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attend school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and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are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economically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exploited in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works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with dreadful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healthy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conditions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and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daily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risking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their live.</a:t>
            </a:r>
            <a:endParaRPr lang="it-IT" sz="2200" dirty="0">
              <a:solidFill>
                <a:srgbClr val="666666"/>
              </a:solidFill>
              <a:latin typeface="georgia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781" y="2708920"/>
            <a:ext cx="4528551" cy="302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64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HIGH CRIME RATE </a:t>
            </a:r>
            <a:r>
              <a:rPr lang="it-IT" sz="3600" dirty="0" smtClean="0"/>
              <a:t>– </a:t>
            </a:r>
            <a:r>
              <a:rPr lang="it-IT" sz="3600" dirty="0" err="1" smtClean="0"/>
              <a:t>at</a:t>
            </a:r>
            <a:r>
              <a:rPr lang="it-IT" sz="3600" dirty="0" smtClean="0"/>
              <a:t> the time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georgia"/>
              </a:rPr>
              <a:t>The crime rates during the Victorian era were very high as many people had no other choice than turning to crime.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Harsh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punishments didn’t have any great effect upon crime as those who were breaking the law only did it because they had no other choice. Prisons were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constantly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overcrowded,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them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were never cleaned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and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many prisoners died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before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they could be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trialed. </a:t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As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an alternative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to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hanging,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the government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started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sending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criminals to the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colonies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to serve their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sentences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. </a:t>
            </a:r>
            <a:endParaRPr lang="it-IT" sz="2000" dirty="0">
              <a:solidFill>
                <a:srgbClr val="666666"/>
              </a:solidFill>
              <a:latin typeface="georgia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02422"/>
            <a:ext cx="4616152" cy="306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9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/>
              <a:t>HIGH CRIME RATE </a:t>
            </a:r>
            <a:r>
              <a:rPr lang="it-IT" sz="3600" dirty="0" smtClean="0"/>
              <a:t>- </a:t>
            </a:r>
            <a:r>
              <a:rPr lang="it-IT" sz="3600" dirty="0" err="1" smtClean="0"/>
              <a:t>now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20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In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some Caribbean countries and in central and south America there is a significant increase in the murder rate and this could be due to the rise of organized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crime,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drug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trafficking,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the activity of the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bands but also the lack of work and the absent of the family. </a:t>
            </a:r>
            <a:endParaRPr lang="en-US" sz="2000" dirty="0" smtClean="0">
              <a:solidFill>
                <a:srgbClr val="666666"/>
              </a:solidFill>
              <a:latin typeface="georgia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/>
            </a:r>
            <a:br>
              <a:rPr lang="en-US" sz="2000" dirty="0" smtClean="0">
                <a:solidFill>
                  <a:srgbClr val="666666"/>
                </a:solidFill>
                <a:latin typeface="georgia"/>
              </a:rPr>
            </a:b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Not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only in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Latin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America 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but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also in the African continent the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				</a:t>
            </a:r>
            <a:r>
              <a:rPr lang="en-US" sz="2000" dirty="0" smtClean="0">
                <a:solidFill>
                  <a:srgbClr val="666666"/>
                </a:solidFill>
                <a:latin typeface="georgia"/>
              </a:rPr>
              <a:t>	situation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regarding the crime rate has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				worsened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georgia"/>
              </a:rPr>
              <a:t>				The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living conditions of detainees in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				prisons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, in most cases overcrowded,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				are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too often intolerable and 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					unsustainable</a:t>
            </a:r>
            <a:r>
              <a:rPr lang="en-US" sz="2000" dirty="0">
                <a:solidFill>
                  <a:srgbClr val="666666"/>
                </a:solidFill>
                <a:latin typeface="georgia"/>
              </a:rPr>
              <a:t>.</a:t>
            </a:r>
            <a:endParaRPr lang="it-IT" sz="2000" dirty="0">
              <a:solidFill>
                <a:srgbClr val="666666"/>
              </a:solidFill>
              <a:latin typeface="georgi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2" y="3645024"/>
            <a:ext cx="3528392" cy="234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75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235</TotalTime>
  <Words>289</Words>
  <Application>Microsoft Office PowerPoint</Application>
  <PresentationFormat>Presentazione su schermo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Chiaro</vt:lpstr>
      <vt:lpstr>Charles  Dickens and  actuality</vt:lpstr>
      <vt:lpstr>INDEX</vt:lpstr>
      <vt:lpstr>CHARLES DICKENS’ TIME</vt:lpstr>
      <vt:lpstr>CHARLES DICKENS POERTY</vt:lpstr>
      <vt:lpstr>MOST RELEVANT PROBLEMS</vt:lpstr>
      <vt:lpstr>CHILDREN LIVING CONDITIONS – at the time</vt:lpstr>
      <vt:lpstr>CHILDREN LIVING CONDITIONS - now</vt:lpstr>
      <vt:lpstr>HIGH CRIME RATE – at the time</vt:lpstr>
      <vt:lpstr>HIGH CRIME RATE - now</vt:lpstr>
      <vt:lpstr>BIBLIOGRAPHY and SITOGRAPHY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Charls Dickens and actuality</dc:title>
  <dc:creator>Camilla</dc:creator>
  <cp:lastModifiedBy>Camilla Lenarduzzi</cp:lastModifiedBy>
  <cp:revision>23</cp:revision>
  <dcterms:created xsi:type="dcterms:W3CDTF">2015-03-03T17:10:30Z</dcterms:created>
  <dcterms:modified xsi:type="dcterms:W3CDTF">2015-03-04T19:45:56Z</dcterms:modified>
</cp:coreProperties>
</file>