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56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61510-AD0D-4B4B-8DC1-A87B89449FB2}" type="datetimeFigureOut">
              <a:rPr lang="it-IT" smtClean="0"/>
              <a:t>13/04/2015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8DBD8-58CB-40DF-A905-4625C1D6A82B}" type="slidenum">
              <a:rPr lang="it-IT" smtClean="0"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61510-AD0D-4B4B-8DC1-A87B89449FB2}" type="datetimeFigureOut">
              <a:rPr lang="it-IT" smtClean="0"/>
              <a:t>13/04/2015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8DBD8-58CB-40DF-A905-4625C1D6A82B}" type="slidenum">
              <a:rPr lang="it-IT" smtClean="0"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61510-AD0D-4B4B-8DC1-A87B89449FB2}" type="datetimeFigureOut">
              <a:rPr lang="it-IT" smtClean="0"/>
              <a:t>13/04/2015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8DBD8-58CB-40DF-A905-4625C1D6A82B}" type="slidenum">
              <a:rPr lang="it-IT" smtClean="0"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61510-AD0D-4B4B-8DC1-A87B89449FB2}" type="datetimeFigureOut">
              <a:rPr lang="it-IT" smtClean="0"/>
              <a:t>13/04/2015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8DBD8-58CB-40DF-A905-4625C1D6A82B}" type="slidenum">
              <a:rPr lang="it-IT" smtClean="0"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61510-AD0D-4B4B-8DC1-A87B89449FB2}" type="datetimeFigureOut">
              <a:rPr lang="it-IT" smtClean="0"/>
              <a:t>13/04/2015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8DBD8-58CB-40DF-A905-4625C1D6A82B}" type="slidenum">
              <a:rPr lang="it-IT" smtClean="0"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61510-AD0D-4B4B-8DC1-A87B89449FB2}" type="datetimeFigureOut">
              <a:rPr lang="it-IT" smtClean="0"/>
              <a:t>13/04/2015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8DBD8-58CB-40DF-A905-4625C1D6A82B}" type="slidenum">
              <a:rPr lang="it-IT" smtClean="0"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61510-AD0D-4B4B-8DC1-A87B89449FB2}" type="datetimeFigureOut">
              <a:rPr lang="it-IT" smtClean="0"/>
              <a:t>13/04/2015</a:t>
            </a:fld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8DBD8-58CB-40DF-A905-4625C1D6A82B}" type="slidenum">
              <a:rPr lang="it-IT" smtClean="0"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61510-AD0D-4B4B-8DC1-A87B89449FB2}" type="datetimeFigureOut">
              <a:rPr lang="it-IT" smtClean="0"/>
              <a:t>13/04/2015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8DBD8-58CB-40DF-A905-4625C1D6A82B}" type="slidenum">
              <a:rPr lang="it-IT" smtClean="0"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61510-AD0D-4B4B-8DC1-A87B89449FB2}" type="datetimeFigureOut">
              <a:rPr lang="it-IT" smtClean="0"/>
              <a:t>13/04/2015</a:t>
            </a:fld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8DBD8-58CB-40DF-A905-4625C1D6A82B}" type="slidenum">
              <a:rPr lang="it-IT" smtClean="0"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61510-AD0D-4B4B-8DC1-A87B89449FB2}" type="datetimeFigureOut">
              <a:rPr lang="it-IT" smtClean="0"/>
              <a:t>13/04/2015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8DBD8-58CB-40DF-A905-4625C1D6A82B}" type="slidenum">
              <a:rPr lang="it-IT" smtClean="0"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61510-AD0D-4B4B-8DC1-A87B89449FB2}" type="datetimeFigureOut">
              <a:rPr lang="it-IT" smtClean="0"/>
              <a:t>13/04/2015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8DBD8-58CB-40DF-A905-4625C1D6A82B}" type="slidenum">
              <a:rPr lang="it-IT" smtClean="0"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C61510-AD0D-4B4B-8DC1-A87B89449FB2}" type="datetimeFigureOut">
              <a:rPr lang="it-IT" smtClean="0"/>
              <a:t>13/04/2015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8DBD8-58CB-40DF-A905-4625C1D6A82B}" type="slidenum">
              <a:rPr lang="it-IT" smtClean="0"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Spartacist_uprising" TargetMode="External"/><Relationship Id="rId2" Type="http://schemas.openxmlformats.org/officeDocument/2006/relationships/hyperlink" Target="http://en.wikipedia.org/wiki/Bolshevik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en.wikipedia.org/wiki/Hungarian_Soviet_Republic" TargetMode="External"/><Relationship Id="rId4" Type="http://schemas.openxmlformats.org/officeDocument/2006/relationships/hyperlink" Target="http://en.wikipedia.org/wiki/Italian_Communist_Party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Symbolism_(arts)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Montserrat" pitchFamily="2" charset="0"/>
              </a:rPr>
              <a:t>The Modern Age</a:t>
            </a:r>
            <a:endParaRPr lang="en-US" dirty="0">
              <a:latin typeface="Montserrat" pitchFamily="2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03648" y="3140968"/>
            <a:ext cx="6400800" cy="2425824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Montserrat" pitchFamily="2" charset="0"/>
              </a:rPr>
              <a:t>1890 - 1930</a:t>
            </a:r>
            <a:endParaRPr lang="en-US" dirty="0">
              <a:solidFill>
                <a:schemeClr val="tx1"/>
              </a:solidFill>
              <a:latin typeface="Montserrat" pitchFamily="2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J. Fraser and anthropology</a:t>
            </a:r>
            <a:endParaRPr lang="en-IE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The golden bough</a:t>
            </a:r>
          </a:p>
          <a:p>
            <a:r>
              <a:rPr lang="en-IE" dirty="0" smtClean="0"/>
              <a:t>New interest on mythology and pre-history </a:t>
            </a:r>
          </a:p>
          <a:p>
            <a:pPr>
              <a:buNone/>
            </a:pPr>
            <a:r>
              <a:rPr lang="en-IE" dirty="0" smtClean="0">
                <a:sym typeface="Wingdings" pitchFamily="2" charset="2"/>
              </a:rPr>
              <a:t>     Symbolist movement and Darwin’s theories</a:t>
            </a:r>
          </a:p>
          <a:p>
            <a:r>
              <a:rPr lang="en-IE" dirty="0" smtClean="0">
                <a:sym typeface="Wingdings" pitchFamily="2" charset="2"/>
              </a:rPr>
              <a:t>Art is an </a:t>
            </a:r>
            <a:r>
              <a:rPr lang="en-IE" dirty="0">
                <a:sym typeface="Wingdings" pitchFamily="2" charset="2"/>
              </a:rPr>
              <a:t>u</a:t>
            </a:r>
            <a:r>
              <a:rPr lang="en-IE" dirty="0" smtClean="0">
                <a:sym typeface="Wingdings" pitchFamily="2" charset="2"/>
              </a:rPr>
              <a:t>nconscious thing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Victorians’ doubts and fears</a:t>
            </a:r>
            <a:endParaRPr lang="en-IE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In the </a:t>
            </a:r>
            <a:r>
              <a:rPr lang="it-IT" dirty="0" smtClean="0"/>
              <a:t>early</a:t>
            </a:r>
            <a:r>
              <a:rPr lang="it-IT" dirty="0" smtClean="0"/>
              <a:t> 20th Century </a:t>
            </a:r>
            <a:r>
              <a:rPr lang="it-IT" dirty="0" err="1" smtClean="0"/>
              <a:t>Victorians</a:t>
            </a:r>
            <a:r>
              <a:rPr lang="it-IT" dirty="0" smtClean="0"/>
              <a:t> </a:t>
            </a:r>
            <a:r>
              <a:rPr lang="it-IT" dirty="0" err="1" smtClean="0"/>
              <a:t>doubts</a:t>
            </a:r>
            <a:r>
              <a:rPr lang="it-IT" dirty="0" smtClean="0"/>
              <a:t> and </a:t>
            </a:r>
            <a:r>
              <a:rPr lang="it-IT" dirty="0" err="1" smtClean="0"/>
              <a:t>fears</a:t>
            </a:r>
            <a:r>
              <a:rPr lang="it-IT" dirty="0" smtClean="0"/>
              <a:t> </a:t>
            </a:r>
            <a:r>
              <a:rPr lang="it-IT" dirty="0" err="1" smtClean="0"/>
              <a:t>about</a:t>
            </a:r>
            <a:r>
              <a:rPr lang="it-IT" dirty="0" smtClean="0"/>
              <a:t> society</a:t>
            </a:r>
          </a:p>
          <a:p>
            <a:r>
              <a:rPr lang="it-IT" dirty="0" err="1" smtClean="0"/>
              <a:t>Optimistic</a:t>
            </a:r>
            <a:r>
              <a:rPr lang="it-IT" dirty="0" smtClean="0"/>
              <a:t> </a:t>
            </a:r>
            <a:r>
              <a:rPr lang="it-IT" dirty="0" err="1" smtClean="0"/>
              <a:t>hopes</a:t>
            </a:r>
            <a:r>
              <a:rPr lang="it-IT" dirty="0" smtClean="0"/>
              <a:t> </a:t>
            </a:r>
            <a:r>
              <a:rPr lang="it-IT" dirty="0" err="1" smtClean="0"/>
              <a:t>were</a:t>
            </a:r>
            <a:r>
              <a:rPr lang="it-IT" dirty="0" smtClean="0"/>
              <a:t> </a:t>
            </a:r>
            <a:r>
              <a:rPr lang="it-IT" dirty="0" err="1" smtClean="0"/>
              <a:t>disappointed</a:t>
            </a:r>
            <a:endParaRPr lang="it-IT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British situation in 1890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 1890 many countries, like the USA, France, Germany and Japan became competitive </a:t>
            </a:r>
          </a:p>
          <a:p>
            <a:r>
              <a:rPr lang="en-US" dirty="0" smtClean="0"/>
              <a:t>It generated an economic and social crises in the UK </a:t>
            </a:r>
            <a:r>
              <a:rPr lang="en-US" dirty="0" smtClean="0">
                <a:sym typeface="Wingdings" pitchFamily="2" charset="2"/>
              </a:rPr>
              <a:t> loss of economic and political supremacy</a:t>
            </a:r>
          </a:p>
          <a:p>
            <a:r>
              <a:rPr lang="en-US" dirty="0" smtClean="0">
                <a:sym typeface="Wingdings" pitchFamily="2" charset="2"/>
              </a:rPr>
              <a:t>Workers started to demand welfare and reforms  Welfare State and social politics</a:t>
            </a:r>
          </a:p>
          <a:p>
            <a:r>
              <a:rPr lang="en-US" dirty="0" smtClean="0">
                <a:sym typeface="Wingdings" pitchFamily="2" charset="2"/>
              </a:rPr>
              <a:t>Trade Unions became stronger  creation of the </a:t>
            </a:r>
            <a:r>
              <a:rPr lang="en-US" dirty="0" err="1" smtClean="0">
                <a:sym typeface="Wingdings" pitchFamily="2" charset="2"/>
              </a:rPr>
              <a:t>Labour</a:t>
            </a:r>
            <a:r>
              <a:rPr lang="en-US" dirty="0" smtClean="0">
                <a:sym typeface="Wingdings" pitchFamily="2" charset="2"/>
              </a:rPr>
              <a:t> Party (1900)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orld_map_1900.PNG (4500×2234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7384"/>
            <a:ext cx="9144000" cy="4509120"/>
          </a:xfrm>
          <a:prstGeom prst="rect">
            <a:avLst/>
          </a:prstGeom>
          <a:noFill/>
        </p:spPr>
      </p:pic>
      <p:sp>
        <p:nvSpPr>
          <p:cNvPr id="5" name="CasellaDiTesto 4"/>
          <p:cNvSpPr txBox="1"/>
          <p:nvPr/>
        </p:nvSpPr>
        <p:spPr>
          <a:xfrm>
            <a:off x="0" y="4509120"/>
            <a:ext cx="9144000" cy="356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/>
              <a:t>At the beginning of the 20th century, UK was the stronger state in the World;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/>
              <a:t>In fact, British Empire lost </a:t>
            </a:r>
            <a:r>
              <a:rPr lang="en-US" sz="2800" dirty="0" smtClean="0"/>
              <a:t>its economical </a:t>
            </a:r>
            <a:r>
              <a:rPr lang="en-US" sz="2800" dirty="0"/>
              <a:t>supremacy on the World after the WWI, when dollar became more economically  stronger than British Pound.</a:t>
            </a:r>
            <a:endParaRPr lang="en-US" sz="2800" dirty="0"/>
          </a:p>
          <a:p>
            <a:pPr algn="ctr"/>
            <a:endParaRPr lang="en-US" sz="2000" dirty="0"/>
          </a:p>
          <a:p>
            <a:pPr algn="ctr"/>
            <a:endParaRPr lang="en-US" sz="2000" dirty="0" smtClean="0"/>
          </a:p>
          <a:p>
            <a:pPr algn="ctr"/>
            <a:endParaRPr lang="en-US" sz="2000" dirty="0"/>
          </a:p>
          <a:p>
            <a:pPr algn="ctr"/>
            <a:endParaRPr lang="en-US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Socialism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substantial part of European workers believed in Marxist optimistic view of the society </a:t>
            </a:r>
            <a:r>
              <a:rPr lang="en-US" dirty="0" smtClean="0">
                <a:sym typeface="Wingdings" pitchFamily="2" charset="2"/>
              </a:rPr>
              <a:t> </a:t>
            </a:r>
            <a:r>
              <a:rPr lang="en-US" i="1" dirty="0" smtClean="0">
                <a:sym typeface="Wingdings" pitchFamily="2" charset="2"/>
              </a:rPr>
              <a:t>The Communist Manifesto (1848)</a:t>
            </a:r>
          </a:p>
          <a:p>
            <a:r>
              <a:rPr lang="en-US" dirty="0" smtClean="0">
                <a:sym typeface="Wingdings" pitchFamily="2" charset="2"/>
              </a:rPr>
              <a:t>1917: Lenin and the </a:t>
            </a:r>
            <a:r>
              <a:rPr lang="en-US" dirty="0" smtClean="0">
                <a:sym typeface="Wingdings" pitchFamily="2" charset="2"/>
                <a:hlinkClick r:id="rId2"/>
              </a:rPr>
              <a:t>Bolsheviks </a:t>
            </a:r>
            <a:r>
              <a:rPr lang="en-US" dirty="0" smtClean="0">
                <a:sym typeface="Wingdings" pitchFamily="2" charset="2"/>
              </a:rPr>
              <a:t>toke the control of the former Russian Republic creation of the USSR</a:t>
            </a:r>
          </a:p>
          <a:p>
            <a:r>
              <a:rPr lang="en-US" dirty="0" smtClean="0">
                <a:sym typeface="Wingdings" pitchFamily="2" charset="2"/>
              </a:rPr>
              <a:t>Creation of more important communist movements in Europe (particularly in </a:t>
            </a:r>
            <a:r>
              <a:rPr lang="en-US" dirty="0" smtClean="0">
                <a:sym typeface="Wingdings" pitchFamily="2" charset="2"/>
                <a:hlinkClick r:id="rId3"/>
              </a:rPr>
              <a:t>Germany</a:t>
            </a:r>
            <a:r>
              <a:rPr lang="en-US" dirty="0" smtClean="0">
                <a:sym typeface="Wingdings" pitchFamily="2" charset="2"/>
              </a:rPr>
              <a:t>, </a:t>
            </a:r>
            <a:r>
              <a:rPr lang="en-US" dirty="0" smtClean="0">
                <a:sym typeface="Wingdings" pitchFamily="2" charset="2"/>
                <a:hlinkClick r:id="rId4"/>
              </a:rPr>
              <a:t>Italy </a:t>
            </a:r>
            <a:r>
              <a:rPr lang="en-US" dirty="0" smtClean="0">
                <a:sym typeface="Wingdings" pitchFamily="2" charset="2"/>
              </a:rPr>
              <a:t>and </a:t>
            </a:r>
            <a:r>
              <a:rPr lang="en-US" dirty="0">
                <a:sym typeface="Wingdings" pitchFamily="2" charset="2"/>
                <a:hlinkClick r:id="rId5"/>
              </a:rPr>
              <a:t>Hungary</a:t>
            </a:r>
            <a:r>
              <a:rPr lang="en-US" dirty="0" smtClean="0">
                <a:sym typeface="Wingdings" pitchFamily="2" charset="2"/>
              </a:rPr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Victorian religious fear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Sense of isolation </a:t>
            </a:r>
            <a:r>
              <a:rPr lang="en-US" dirty="0" smtClean="0">
                <a:sym typeface="Wingdings" pitchFamily="2" charset="2"/>
              </a:rPr>
              <a:t> T. Hardy and J. Conrad</a:t>
            </a:r>
            <a:endParaRPr lang="en-US" dirty="0" smtClean="0"/>
          </a:p>
          <a:p>
            <a:r>
              <a:rPr lang="en-US" dirty="0" smtClean="0"/>
              <a:t>Indifferent mechanical universe;</a:t>
            </a:r>
          </a:p>
          <a:p>
            <a:r>
              <a:rPr lang="en-US" dirty="0" smtClean="0"/>
              <a:t>Life without God;</a:t>
            </a:r>
          </a:p>
          <a:p>
            <a:r>
              <a:rPr lang="en-US" dirty="0" smtClean="0"/>
              <a:t>Spiritual vulnerability;</a:t>
            </a:r>
          </a:p>
          <a:p>
            <a:r>
              <a:rPr lang="en-US" dirty="0" smtClean="0">
                <a:sym typeface="Wingdings" pitchFamily="2" charset="2"/>
              </a:rPr>
              <a:t> The only sure point of reference was himself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New dramatic novel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a new type of novel, developed in later 19</a:t>
            </a:r>
            <a:r>
              <a:rPr lang="en-US" baseline="30000" dirty="0" smtClean="0"/>
              <a:t>th</a:t>
            </a:r>
            <a:r>
              <a:rPr lang="en-US" dirty="0" smtClean="0"/>
              <a:t> century, where:</a:t>
            </a:r>
          </a:p>
          <a:p>
            <a:pPr marL="914400" lvl="1" indent="-514350"/>
            <a:r>
              <a:rPr lang="en-US" dirty="0" smtClean="0"/>
              <a:t>The narrator is invisible</a:t>
            </a:r>
          </a:p>
          <a:p>
            <a:pPr marL="914400" lvl="1" indent="-514350"/>
            <a:r>
              <a:rPr lang="en-US" dirty="0" smtClean="0"/>
              <a:t>Characters tells and represents the story</a:t>
            </a:r>
          </a:p>
          <a:p>
            <a:pPr marL="914400" lvl="1" indent="-514350"/>
            <a:r>
              <a:rPr lang="en-US" dirty="0" smtClean="0"/>
              <a:t>Absence of comments , judgments </a:t>
            </a:r>
            <a:r>
              <a:rPr lang="en-US" dirty="0" smtClean="0">
                <a:sym typeface="Wingdings" pitchFamily="2" charset="2"/>
              </a:rPr>
              <a:t> novel became ambiguous</a:t>
            </a:r>
          </a:p>
          <a:p>
            <a:pPr marL="914400" lvl="1" indent="-514350"/>
            <a:r>
              <a:rPr lang="en-US" dirty="0" smtClean="0">
                <a:sym typeface="Wingdings" pitchFamily="2" charset="2"/>
              </a:rPr>
              <a:t>Absence of moral </a:t>
            </a:r>
            <a:r>
              <a:rPr lang="en-US" dirty="0" err="1" smtClean="0">
                <a:sym typeface="Wingdings" pitchFamily="2" charset="2"/>
              </a:rPr>
              <a:t>convintions</a:t>
            </a:r>
            <a:endParaRPr lang="en-US" dirty="0">
              <a:sym typeface="Wingdings" pitchFamily="2" charset="2"/>
            </a:endParaRPr>
          </a:p>
          <a:p>
            <a:pPr marL="914400" lvl="1" indent="-514350"/>
            <a:r>
              <a:rPr lang="en-US" dirty="0" smtClean="0">
                <a:sym typeface="Wingdings" pitchFamily="2" charset="2"/>
              </a:rPr>
              <a:t>Aesthetic values have taken the place of moral values </a:t>
            </a:r>
            <a:r>
              <a:rPr lang="en-US" dirty="0" smtClean="0">
                <a:sym typeface="Wingdings" pitchFamily="2" charset="2"/>
              </a:rPr>
              <a:t> H. James, J. Conrad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Philosophy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Sigmund</a:t>
            </a:r>
            <a:r>
              <a:rPr lang="en-US" dirty="0" smtClean="0"/>
              <a:t> Freud </a:t>
            </a:r>
            <a:r>
              <a:rPr lang="en-US" dirty="0" smtClean="0">
                <a:sym typeface="Wingdings" pitchFamily="2" charset="2"/>
              </a:rPr>
              <a:t>people’s behavior depends from unconscious part of their minds</a:t>
            </a:r>
          </a:p>
          <a:p>
            <a:r>
              <a:rPr lang="en-US" dirty="0" smtClean="0">
                <a:sym typeface="Wingdings" pitchFamily="2" charset="2"/>
              </a:rPr>
              <a:t>Carl Jung </a:t>
            </a:r>
            <a:r>
              <a:rPr lang="en-US" dirty="0" smtClean="0">
                <a:sym typeface="Wingdings" pitchFamily="2" charset="2"/>
              </a:rPr>
              <a:t> basic elements of man’s unconscious mind was formed by his racial memory (the primitive memory preserved by each individual)</a:t>
            </a:r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Symbolism</a:t>
            </a:r>
            <a:endParaRPr lang="en-IE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hlinkClick r:id="rId2"/>
              </a:rPr>
              <a:t>Symbolism </a:t>
            </a:r>
            <a:r>
              <a:rPr lang="en-IE" dirty="0" smtClean="0"/>
              <a:t>was a literal current that rejected the realism </a:t>
            </a:r>
            <a:r>
              <a:rPr lang="en-IE" dirty="0" smtClean="0">
                <a:sym typeface="Wingdings" pitchFamily="2" charset="2"/>
              </a:rPr>
              <a:t> mystical significance of the World</a:t>
            </a:r>
          </a:p>
          <a:p>
            <a:r>
              <a:rPr lang="en-IE" dirty="0" smtClean="0">
                <a:sym typeface="Wingdings" pitchFamily="2" charset="2"/>
              </a:rPr>
              <a:t>The movement influenced works of Ezra Pound and T.S. Eliot</a:t>
            </a:r>
          </a:p>
          <a:p>
            <a:r>
              <a:rPr lang="en-IE" dirty="0" smtClean="0">
                <a:sym typeface="Wingdings" pitchFamily="2" charset="2"/>
              </a:rPr>
              <a:t>It broke completely with the Victorian tradition</a:t>
            </a:r>
            <a:endParaRPr lang="en-I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383</Words>
  <Application>Microsoft Office PowerPoint</Application>
  <PresentationFormat>Presentazione su schermo (4:3)</PresentationFormat>
  <Paragraphs>44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Tema di Office</vt:lpstr>
      <vt:lpstr>The Modern Age</vt:lpstr>
      <vt:lpstr>Victorians’ doubts and fears</vt:lpstr>
      <vt:lpstr>British situation in 1890</vt:lpstr>
      <vt:lpstr>Diapositiva 4</vt:lpstr>
      <vt:lpstr>Socialism</vt:lpstr>
      <vt:lpstr>The Victorian religious fear</vt:lpstr>
      <vt:lpstr>The New dramatic novel</vt:lpstr>
      <vt:lpstr>Philosophy</vt:lpstr>
      <vt:lpstr>Symbolism</vt:lpstr>
      <vt:lpstr>J. Fraser and anthropology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Modern Age</dc:title>
  <dc:creator>Giorgio Bordignon</dc:creator>
  <cp:lastModifiedBy>Giorgio Bordignon</cp:lastModifiedBy>
  <cp:revision>8</cp:revision>
  <dcterms:created xsi:type="dcterms:W3CDTF">2015-04-13T16:45:06Z</dcterms:created>
  <dcterms:modified xsi:type="dcterms:W3CDTF">2015-04-13T17:34:41Z</dcterms:modified>
</cp:coreProperties>
</file>