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73" r:id="rId10"/>
    <p:sldId id="268" r:id="rId11"/>
    <p:sldId id="269" r:id="rId12"/>
    <p:sldId id="270" r:id="rId13"/>
    <p:sldId id="274" r:id="rId14"/>
    <p:sldId id="272" r:id="rId15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096947-F116-4CA1-B65A-16CC1425AD91}" type="slidenum">
              <a:t>‹#›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8653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6BDDDCA-866C-4468-BC15-033C07B6BC95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48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11A55896-0197-423D-995D-D9E0824A40F2}" type="datetime1">
              <a:rPr lang="it-IT" smtClean="0"/>
              <a:pPr lvl="0"/>
              <a:t>03/12/14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B5D491D8-1B61-4DA3-BE64-14C1A30F84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268760"/>
            <a:ext cx="6876256" cy="1728192"/>
          </a:xfrm>
        </p:spPr>
        <p:txBody>
          <a:bodyPr anchorCtr="1"/>
          <a:lstStyle/>
          <a:p>
            <a:pPr lvl="0" algn="ctr"/>
            <a:r>
              <a:rPr lang="it-IT" sz="5400" b="1" dirty="0" smtClean="0">
                <a:solidFill>
                  <a:schemeClr val="tx1"/>
                </a:solidFill>
                <a:latin typeface="Cambria"/>
                <a:cs typeface="Cambria"/>
              </a:rPr>
              <a:t>il Diritto </a:t>
            </a:r>
            <a:r>
              <a:rPr lang="it-IT" sz="5400" b="1" dirty="0">
                <a:solidFill>
                  <a:schemeClr val="tx1"/>
                </a:solidFill>
                <a:latin typeface="Cambria"/>
                <a:cs typeface="Cambria"/>
              </a:rPr>
              <a:t>I</a:t>
            </a:r>
            <a:r>
              <a:rPr lang="it-IT" sz="5400" b="1" dirty="0" smtClean="0">
                <a:solidFill>
                  <a:schemeClr val="tx1"/>
                </a:solidFill>
                <a:latin typeface="Cambria"/>
                <a:cs typeface="Cambria"/>
              </a:rPr>
              <a:t>slamico</a:t>
            </a:r>
            <a:endParaRPr lang="it-IT" sz="54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F:\diritto islamico\imagesCABF0VV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39752" y="2420888"/>
            <a:ext cx="6477170" cy="414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3"/>
          <p:cNvSpPr txBox="1">
            <a:spLocks noGrp="1"/>
          </p:cNvSpPr>
          <p:nvPr>
            <p:ph type="subTitle" idx="4294967295"/>
          </p:nvPr>
        </p:nvSpPr>
        <p:spPr>
          <a:xfrm>
            <a:off x="467544" y="2060848"/>
            <a:ext cx="8064896" cy="4311437"/>
          </a:xfrm>
        </p:spPr>
        <p:txBody>
          <a:bodyPr wrap="square" lIns="0" tIns="0" rIns="0" bIns="0" anchor="ctr" anchorCtr="1">
            <a:spAutoFit/>
          </a:bodyPr>
          <a:lstStyle/>
          <a:p>
            <a:pPr marL="0" lvl="0" indent="0" hangingPunct="0">
              <a:lnSpc>
                <a:spcPct val="110000"/>
              </a:lnSpc>
              <a:buNone/>
            </a:pPr>
            <a:r>
              <a:rPr lang="it-IT" sz="3000" dirty="0">
                <a:solidFill>
                  <a:srgbClr val="000000"/>
                </a:solidFill>
                <a:latin typeface="Calibri"/>
                <a:cs typeface="Calibri"/>
              </a:rPr>
              <a:t>Bisogna distinguere i paesi islamici retti da un diritto consuetudinario non islamico (come l'Indonesia) e i paesi di diritto islamico in cui la consuetudine (</a:t>
            </a:r>
            <a:r>
              <a:rPr lang="it-IT" sz="3000" dirty="0" err="1">
                <a:solidFill>
                  <a:srgbClr val="000000"/>
                </a:solidFill>
                <a:latin typeface="Calibri"/>
                <a:cs typeface="Calibri"/>
              </a:rPr>
              <a:t>urf</a:t>
            </a:r>
            <a:r>
              <a:rPr lang="it-IT" sz="3000" dirty="0">
                <a:solidFill>
                  <a:srgbClr val="000000"/>
                </a:solidFill>
                <a:latin typeface="Calibri"/>
                <a:cs typeface="Calibri"/>
              </a:rPr>
              <a:t>) sembra essere esclusa dalle fonti del diritto.</a:t>
            </a:r>
          </a:p>
          <a:p>
            <a:pPr marL="0" lvl="0" indent="0" hangingPunct="0">
              <a:lnSpc>
                <a:spcPct val="110000"/>
              </a:lnSpc>
              <a:buNone/>
            </a:pPr>
            <a:r>
              <a:rPr lang="it-IT" sz="3000" dirty="0">
                <a:solidFill>
                  <a:srgbClr val="000000"/>
                </a:solidFill>
                <a:latin typeface="Calibri"/>
                <a:cs typeface="Calibri"/>
              </a:rPr>
              <a:t>L'</a:t>
            </a:r>
            <a:r>
              <a:rPr lang="it-IT" sz="3000" dirty="0" err="1">
                <a:solidFill>
                  <a:srgbClr val="000000"/>
                </a:solidFill>
                <a:latin typeface="Calibri"/>
                <a:cs typeface="Calibri"/>
              </a:rPr>
              <a:t>urf</a:t>
            </a:r>
            <a:r>
              <a:rPr lang="it-IT" sz="3000" dirty="0">
                <a:solidFill>
                  <a:srgbClr val="000000"/>
                </a:solidFill>
                <a:latin typeface="Calibri"/>
                <a:cs typeface="Calibri"/>
              </a:rPr>
              <a:t>, tuttavia, ha una sua esistenza non ufficiale, legata a </a:t>
            </a:r>
            <a:r>
              <a:rPr lang="it-IT" sz="3000" dirty="0" err="1" smtClean="0">
                <a:solidFill>
                  <a:srgbClr val="000000"/>
                </a:solidFill>
                <a:latin typeface="Calibri"/>
                <a:cs typeface="Calibri"/>
              </a:rPr>
              <a:t>situazioani</a:t>
            </a:r>
            <a:r>
              <a:rPr lang="it-IT" sz="3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sz="3000" dirty="0">
                <a:solidFill>
                  <a:srgbClr val="000000"/>
                </a:solidFill>
                <a:latin typeface="Calibri"/>
                <a:cs typeface="Calibri"/>
              </a:rPr>
              <a:t>anteriori all'islamizzazione di un certo territorio, e contribuisce a integrare il diritto islamico.</a:t>
            </a:r>
          </a:p>
        </p:txBody>
      </p:sp>
      <p:sp>
        <p:nvSpPr>
          <p:cNvPr id="3" name="CasellaDiTesto 4"/>
          <p:cNvSpPr txBox="1"/>
          <p:nvPr/>
        </p:nvSpPr>
        <p:spPr>
          <a:xfrm>
            <a:off x="1259632" y="692696"/>
            <a:ext cx="3096344" cy="11521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5000" b="1" i="0" u="none" strike="noStrike" kern="0" cap="none" spc="0" baseline="0">
                <a:solidFill>
                  <a:srgbClr val="FF3333"/>
                </a:solidFill>
                <a:uFillTx/>
              </a:defRPr>
            </a:pPr>
            <a:r>
              <a:rPr lang="it-IT" sz="6600" b="1" dirty="0" err="1">
                <a:ln w="11430"/>
                <a:solidFill>
                  <a:srgbClr val="B7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ourier" pitchFamily="2"/>
                <a:cs typeface="Cambria"/>
              </a:rPr>
              <a:t>Urf</a:t>
            </a:r>
            <a:endParaRPr lang="it-IT" sz="6600" b="1" dirty="0">
              <a:ln w="11430"/>
              <a:solidFill>
                <a:srgbClr val="B7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/>
              <a:ea typeface="Courier" pitchFamily="2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3"/>
          <p:cNvSpPr txBox="1">
            <a:spLocks noGrp="1"/>
          </p:cNvSpPr>
          <p:nvPr>
            <p:ph type="subTitle" idx="4294967295"/>
          </p:nvPr>
        </p:nvSpPr>
        <p:spPr>
          <a:xfrm>
            <a:off x="1115616" y="3140968"/>
            <a:ext cx="7812360" cy="3272691"/>
          </a:xfrm>
        </p:spPr>
        <p:txBody>
          <a:bodyPr wrap="square" lIns="0" tIns="0" rIns="0" bIns="0" anchor="ctr" anchorCtr="1">
            <a:spAutoFit/>
          </a:bodyPr>
          <a:lstStyle/>
          <a:p>
            <a:pPr marL="0" lvl="0" indent="0" algn="r" hangingPunct="0">
              <a:buNone/>
            </a:pP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Anch'esse tendono ad integrare questo diritto: i </a:t>
            </a:r>
            <a:r>
              <a:rPr lang="it-IT" sz="2800" dirty="0" err="1">
                <a:solidFill>
                  <a:srgbClr val="000000"/>
                </a:solidFill>
                <a:latin typeface="Calibri"/>
                <a:cs typeface="Calibri"/>
              </a:rPr>
              <a:t>malikiti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 seguivano le pronunce di Medina, gli hanbaliti e hanafiti quelle irachene e gli shafiiti quelle della Mecca.</a:t>
            </a:r>
          </a:p>
          <a:p>
            <a:pPr marL="0" lvl="0" indent="0" algn="r" hangingPunct="0">
              <a:buNone/>
            </a:pP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Infatti la fuga di Maometto a Medina divide il suo insegnamento in due parti, una più adatta ad una società di mercanti, l'altra ad una di beduini.</a:t>
            </a:r>
          </a:p>
        </p:txBody>
      </p:sp>
      <p:sp>
        <p:nvSpPr>
          <p:cNvPr id="3" name="CasellaDiTesto 4"/>
          <p:cNvSpPr txBox="1"/>
          <p:nvPr/>
        </p:nvSpPr>
        <p:spPr>
          <a:xfrm>
            <a:off x="0" y="188640"/>
            <a:ext cx="6084168" cy="2564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5000" b="1" i="0" u="none" strike="noStrike" kern="0" cap="none" spc="0" baseline="0">
                <a:solidFill>
                  <a:srgbClr val="FF3333"/>
                </a:solidFill>
                <a:uFillTx/>
              </a:defRPr>
            </a:pPr>
            <a:r>
              <a:rPr lang="it-IT" sz="6600" b="1" kern="0" dirty="0">
                <a:ln w="11430"/>
                <a:solidFill>
                  <a:srgbClr val="B7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ourier" pitchFamily="2"/>
                <a:cs typeface="Cambria"/>
              </a:rPr>
              <a:t>Decisioni</a:t>
            </a:r>
            <a:r>
              <a:rPr lang="it-IT" sz="5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 </a:t>
            </a: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5000" b="1" i="0" u="none" strike="noStrike" kern="0" cap="none" spc="0" baseline="0">
                <a:solidFill>
                  <a:srgbClr val="FF3333"/>
                </a:solidFill>
                <a:uFillTx/>
              </a:defRPr>
            </a:pPr>
            <a:r>
              <a:rPr lang="it-IT" sz="5000" b="1" kern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          </a:t>
            </a:r>
            <a:r>
              <a:rPr lang="it-IT" sz="6600" b="1" kern="0" dirty="0" smtClean="0">
                <a:ln w="11430"/>
                <a:solidFill>
                  <a:srgbClr val="B7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ourier" pitchFamily="2"/>
                <a:cs typeface="Cambria"/>
              </a:rPr>
              <a:t>giuridiche</a:t>
            </a:r>
            <a:endParaRPr lang="it-IT" sz="6600" b="1" kern="0" dirty="0">
              <a:ln w="11430"/>
              <a:solidFill>
                <a:srgbClr val="B7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/>
              <a:ea typeface="Courier" pitchFamily="2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3"/>
          <p:cNvSpPr txBox="1">
            <a:spLocks noGrp="1"/>
          </p:cNvSpPr>
          <p:nvPr>
            <p:ph type="subTitle" idx="4294967295"/>
          </p:nvPr>
        </p:nvSpPr>
        <p:spPr>
          <a:xfrm>
            <a:off x="251520" y="1240160"/>
            <a:ext cx="4392488" cy="5206553"/>
          </a:xfrm>
        </p:spPr>
        <p:txBody>
          <a:bodyPr wrap="square" lIns="0" tIns="0" rIns="0" bIns="0" anchor="ctr" anchorCtr="1">
            <a:spAutoFit/>
          </a:bodyPr>
          <a:lstStyle/>
          <a:p>
            <a:pPr marL="0" lvl="0" indent="0" hangingPunct="0">
              <a:lnSpc>
                <a:spcPct val="110000"/>
              </a:lnSpc>
              <a:spcBef>
                <a:spcPts val="800"/>
              </a:spcBef>
              <a:buNone/>
            </a:pPr>
            <a:r>
              <a:rPr lang="it-IT" sz="2800" dirty="0" smtClean="0">
                <a:solidFill>
                  <a:srgbClr val="000000"/>
                </a:solidFill>
                <a:latin typeface="Calibri"/>
                <a:cs typeface="Calibri"/>
              </a:rPr>
              <a:t>Nei primi 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tempi dell'impero </a:t>
            </a:r>
            <a:r>
              <a:rPr lang="it-IT" sz="2800" dirty="0" smtClean="0">
                <a:solidFill>
                  <a:srgbClr val="000000"/>
                </a:solidFill>
                <a:latin typeface="Calibri"/>
                <a:cs typeface="Calibri"/>
              </a:rPr>
              <a:t>islamico, i 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detentori del </a:t>
            </a:r>
            <a:r>
              <a:rPr lang="it-IT" sz="2800" dirty="0" smtClean="0">
                <a:solidFill>
                  <a:srgbClr val="000000"/>
                </a:solidFill>
                <a:latin typeface="Calibri"/>
                <a:cs typeface="Calibri"/>
              </a:rPr>
              <a:t>potere – 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soprattutto i governatori delle provincie senza specifica competenza </a:t>
            </a:r>
            <a:r>
              <a:rPr lang="it-IT" sz="2800" dirty="0" smtClean="0">
                <a:solidFill>
                  <a:srgbClr val="000000"/>
                </a:solidFill>
                <a:latin typeface="Calibri"/>
                <a:cs typeface="Calibri"/>
              </a:rPr>
              <a:t>legislativa – 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emanarono varie leggi nel campo del diritto pubblico e penale in cui il </a:t>
            </a:r>
            <a:r>
              <a:rPr lang="it-IT" sz="2800" i="1" dirty="0" err="1">
                <a:solidFill>
                  <a:srgbClr val="000000"/>
                </a:solidFill>
                <a:latin typeface="Calibri"/>
                <a:cs typeface="Calibri"/>
              </a:rPr>
              <a:t>Fiqh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 appariva insufficiente o, nel caso delle pene coraniche troppo rigido</a:t>
            </a:r>
            <a:r>
              <a:rPr lang="it-IT" sz="28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it-IT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CasellaDiTesto 4"/>
          <p:cNvSpPr txBox="1"/>
          <p:nvPr/>
        </p:nvSpPr>
        <p:spPr>
          <a:xfrm>
            <a:off x="2699792" y="116632"/>
            <a:ext cx="3419872" cy="1115997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5000" b="1" i="0" u="none" strike="noStrike" kern="0" cap="none" spc="0" baseline="0">
                <a:solidFill>
                  <a:srgbClr val="FF3333"/>
                </a:solidFill>
                <a:uFillTx/>
              </a:defRPr>
            </a:pPr>
            <a:r>
              <a:rPr lang="it-IT" sz="6600" b="1" kern="0" dirty="0" err="1">
                <a:ln w="11430"/>
                <a:solidFill>
                  <a:srgbClr val="B7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ourier" pitchFamily="2"/>
                <a:cs typeface="Cambria"/>
              </a:rPr>
              <a:t>Qanun</a:t>
            </a:r>
            <a:endParaRPr lang="it-IT" sz="6600" b="1" kern="0" dirty="0">
              <a:ln w="11430"/>
              <a:solidFill>
                <a:srgbClr val="B7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/>
              <a:ea typeface="Courier" pitchFamily="2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5508104" y="404664"/>
            <a:ext cx="3419872" cy="1115997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5000" b="1" i="0" u="none" strike="noStrike" kern="0" cap="none" spc="0" baseline="0">
                <a:solidFill>
                  <a:srgbClr val="FF3333"/>
                </a:solidFill>
                <a:uFillTx/>
              </a:defRPr>
            </a:pPr>
            <a:r>
              <a:rPr lang="it-IT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/>
                <a:ea typeface="+mj-ea"/>
                <a:cs typeface="Cambria"/>
              </a:rPr>
              <a:t>Qanun</a:t>
            </a:r>
            <a:endParaRPr lang="it-IT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/>
              <a:ea typeface="+mj-e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988840"/>
            <a:ext cx="3744416" cy="41436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  <a:latin typeface="Calibri"/>
                <a:cs typeface="Calibri"/>
              </a:rPr>
              <a:t>Nei primi tempi dell'impero islamico, i detentori del potere – soprattutto i governatori delle provincie senza specifica competenza legislativa – emanarono varie leggi nel campo del diritto pubblico e penale in cui il </a:t>
            </a:r>
            <a:r>
              <a:rPr lang="it-IT" sz="2200" i="1" dirty="0" err="1">
                <a:solidFill>
                  <a:srgbClr val="000000"/>
                </a:solidFill>
                <a:latin typeface="Calibri"/>
                <a:cs typeface="Calibri"/>
              </a:rPr>
              <a:t>Fiqh</a:t>
            </a:r>
            <a:r>
              <a:rPr lang="it-IT" sz="2200" dirty="0">
                <a:solidFill>
                  <a:srgbClr val="000000"/>
                </a:solidFill>
                <a:latin typeface="Calibri"/>
                <a:cs typeface="Calibri"/>
              </a:rPr>
              <a:t> appariva insufficiente o, nel caso delle pene coraniche troppo rigido</a:t>
            </a:r>
            <a:r>
              <a:rPr lang="it-IT" sz="22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4464496" cy="576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  <a:latin typeface="Calibri"/>
                <a:cs typeface="Calibri"/>
              </a:rPr>
              <a:t>In epoca moderna e contemporanea</a:t>
            </a:r>
            <a:r>
              <a:rPr lang="it-IT" sz="2200" u="sng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it-IT" sz="2200" dirty="0">
                <a:solidFill>
                  <a:srgbClr val="000000"/>
                </a:solidFill>
                <a:latin typeface="Calibri"/>
                <a:cs typeface="Calibri"/>
              </a:rPr>
              <a:t> il </a:t>
            </a:r>
            <a:r>
              <a:rPr lang="it-IT" sz="2200" dirty="0" err="1">
                <a:solidFill>
                  <a:srgbClr val="000000"/>
                </a:solidFill>
                <a:latin typeface="Calibri"/>
                <a:cs typeface="Calibri"/>
              </a:rPr>
              <a:t>Qanun</a:t>
            </a:r>
            <a:r>
              <a:rPr lang="it-IT" sz="2200" dirty="0">
                <a:solidFill>
                  <a:srgbClr val="000000"/>
                </a:solidFill>
                <a:latin typeface="Calibri"/>
                <a:cs typeface="Calibri"/>
              </a:rPr>
              <a:t> indica sia le leggi e i codici ispirati alle legislazioni occidentali (diritto civile, commerciale, amministrativo, penale ecc. ecc.) sia i codici che riproducono le norme semplificate della Sharia, come ad esempio alcuni codici dello statuto personale (Siria, Iraq). La procedura del </a:t>
            </a:r>
            <a:r>
              <a:rPr lang="it-IT" sz="2200" dirty="0" err="1">
                <a:solidFill>
                  <a:srgbClr val="000000"/>
                </a:solidFill>
                <a:latin typeface="Calibri"/>
                <a:cs typeface="Calibri"/>
              </a:rPr>
              <a:t>Qanun</a:t>
            </a:r>
            <a:r>
              <a:rPr lang="it-IT" sz="2200" dirty="0">
                <a:solidFill>
                  <a:srgbClr val="000000"/>
                </a:solidFill>
                <a:latin typeface="Calibri"/>
                <a:cs typeface="Calibri"/>
              </a:rPr>
              <a:t> attuale prevede </a:t>
            </a:r>
            <a:r>
              <a:rPr lang="it-IT" sz="2200" dirty="0" smtClean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lang="it-IT" sz="2200" dirty="0">
                <a:solidFill>
                  <a:srgbClr val="000000"/>
                </a:solidFill>
                <a:latin typeface="Calibri"/>
                <a:cs typeface="Calibri"/>
              </a:rPr>
              <a:t>preparazione delle norme in commissione, la votazione in assemblea e la promulgazione nel potere esecutivo</a:t>
            </a:r>
            <a:r>
              <a:rPr lang="it-IT" sz="22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it-IT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35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907704" y="260648"/>
            <a:ext cx="5436096" cy="1143000"/>
          </a:xfrm>
        </p:spPr>
        <p:txBody>
          <a:bodyPr lIns="0" tIns="0" rIns="0" bIns="0"/>
          <a:lstStyle/>
          <a:p>
            <a:pPr lvl="0"/>
            <a:r>
              <a:rPr lang="it-IT" sz="5400" b="1" kern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/>
                <a:cs typeface="Cambria"/>
              </a:rPr>
              <a:t>Maslaba</a:t>
            </a:r>
            <a:endParaRPr lang="it-IT" sz="5400" b="1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611560" y="1844824"/>
            <a:ext cx="7775575" cy="3960439"/>
          </a:xfrm>
        </p:spPr>
        <p:txBody>
          <a:bodyPr lIns="0" tIns="0" rIns="0" bIns="0" anchorCtr="1">
            <a:normAutofit lnSpcReduction="10000"/>
          </a:bodyPr>
          <a:lstStyle/>
          <a:p>
            <a:pPr marL="108000" indent="0">
              <a:lnSpc>
                <a:spcPct val="120000"/>
              </a:lnSpc>
              <a:spcBef>
                <a:spcPts val="0"/>
              </a:spcBef>
              <a:spcAft>
                <a:spcPts val="1415"/>
              </a:spcAft>
              <a:buNone/>
            </a:pPr>
            <a:r>
              <a:rPr lang="it-IT" sz="2800" dirty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In tempi recenti, si fece ricorso al concetto di pubblico interesse, inteso in senso </a:t>
            </a:r>
            <a:r>
              <a:rPr lang="it-IT" sz="2800" dirty="0" smtClean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lato. In Tunisia, ad esempio, </a:t>
            </a:r>
            <a:r>
              <a:rPr lang="it-IT" sz="2800" dirty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si introdusse un limite alla poligamia sottolineando che un uomo non può comportarsi in modo eguale verso tutte le mogli e che questa ineguaglianza di trattamento (soprattutto economico), oltre a essere contraria al dettame coranico, è contraria anche al pubblico interesse.</a:t>
            </a:r>
          </a:p>
          <a:p>
            <a:pPr marL="108000" indent="0">
              <a:lnSpc>
                <a:spcPct val="120000"/>
              </a:lnSpc>
              <a:spcBef>
                <a:spcPts val="0"/>
              </a:spcBef>
              <a:spcAft>
                <a:spcPts val="1415"/>
              </a:spcAft>
              <a:buNone/>
            </a:pPr>
            <a:endParaRPr lang="it-IT" sz="2800" dirty="0" smtClean="0">
              <a:solidFill>
                <a:srgbClr val="000000"/>
              </a:solidFill>
              <a:latin typeface="Calibri"/>
              <a:ea typeface="Microsoft YaHei" pitchFamily="2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048" y="908720"/>
            <a:ext cx="6229200" cy="1143000"/>
          </a:xfrm>
        </p:spPr>
        <p:txBody>
          <a:bodyPr/>
          <a:lstStyle/>
          <a:p>
            <a:pPr lvl="0"/>
            <a:r>
              <a:rPr lang="it-IT" dirty="0" smtClean="0">
                <a:solidFill>
                  <a:schemeClr val="tx1"/>
                </a:solidFill>
              </a:rPr>
              <a:t>Cos’è </a:t>
            </a:r>
            <a:r>
              <a:rPr lang="it-IT" dirty="0">
                <a:solidFill>
                  <a:schemeClr val="tx1"/>
                </a:solidFill>
              </a:rPr>
              <a:t>il diritto islamico?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251520" y="1844824"/>
            <a:ext cx="8712968" cy="4824536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640"/>
              </a:spcBef>
              <a:spcAft>
                <a:spcPts val="1415"/>
              </a:spcAft>
              <a:buSzPct val="45000"/>
              <a:buNone/>
            </a:pPr>
            <a:endParaRPr lang="it-IT" sz="3000" dirty="0" smtClean="0">
              <a:solidFill>
                <a:srgbClr val="000000"/>
              </a:solidFill>
              <a:latin typeface="Calibri"/>
              <a:ea typeface="Microsoft YaHei" pitchFamily="2"/>
              <a:cs typeface="Calibri"/>
            </a:endParaRPr>
          </a:p>
          <a:p>
            <a:pPr marL="0" indent="0">
              <a:spcBef>
                <a:spcPts val="640"/>
              </a:spcBef>
              <a:spcAft>
                <a:spcPts val="1415"/>
              </a:spcAft>
              <a:buSzPct val="45000"/>
              <a:buNone/>
            </a:pPr>
            <a:r>
              <a:rPr lang="it-IT" sz="3000" dirty="0" smtClean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Il </a:t>
            </a:r>
            <a:r>
              <a:rPr lang="it-IT" sz="3000" dirty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diritto islamico è il terzo grande sistema giuridico </a:t>
            </a:r>
            <a:r>
              <a:rPr lang="it-IT" sz="3000" dirty="0" smtClean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mondiale.</a:t>
            </a:r>
          </a:p>
          <a:p>
            <a:pPr marL="0" indent="0">
              <a:spcBef>
                <a:spcPts val="640"/>
              </a:spcBef>
              <a:spcAft>
                <a:spcPts val="1415"/>
              </a:spcAft>
              <a:buSzPct val="45000"/>
              <a:buNone/>
            </a:pPr>
            <a:r>
              <a:rPr lang="it-IT" sz="3000" dirty="0" smtClean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Il </a:t>
            </a:r>
            <a:r>
              <a:rPr lang="it-IT" sz="3000" dirty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diritto viene applicato a comportamenti contemporaneamente religiosi e </a:t>
            </a:r>
            <a:r>
              <a:rPr lang="it-IT" sz="3000" dirty="0" smtClean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sociali.</a:t>
            </a:r>
          </a:p>
          <a:p>
            <a:pPr marL="0" indent="0">
              <a:spcBef>
                <a:spcPts val="640"/>
              </a:spcBef>
              <a:spcAft>
                <a:spcPts val="1415"/>
              </a:spcAft>
              <a:buSzPct val="45000"/>
              <a:buNone/>
            </a:pPr>
            <a:r>
              <a:rPr lang="it-IT" sz="3000" dirty="0" smtClean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Esso </a:t>
            </a:r>
            <a:r>
              <a:rPr lang="it-IT" sz="3000" dirty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comprende sia le norme che riguardano il culto e i riti, sia le leggi politiche, sia le norme giuridiche in senso stretto, e costituisce la sintesi e il nucleo essenziale del pensiero islamico.</a:t>
            </a:r>
          </a:p>
          <a:p>
            <a:pPr marL="0" lvl="0" indent="0">
              <a:spcBef>
                <a:spcPts val="640"/>
              </a:spcBef>
              <a:spcAft>
                <a:spcPts val="1415"/>
              </a:spcAft>
              <a:buNone/>
            </a:pPr>
            <a:endParaRPr lang="it-IT" sz="2400" dirty="0">
              <a:solidFill>
                <a:srgbClr val="000000"/>
              </a:solidFill>
              <a:latin typeface="Calibri"/>
              <a:ea typeface="Microsoft YaHei" pitchFamily="2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79512" y="620688"/>
            <a:ext cx="2843808" cy="1143000"/>
          </a:xfrm>
        </p:spPr>
        <p:txBody>
          <a:bodyPr/>
          <a:lstStyle/>
          <a:p>
            <a:pPr lvl="0"/>
            <a:r>
              <a:rPr lang="it-IT" sz="5400" b="1" kern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/>
                <a:cs typeface="Cambria"/>
              </a:rPr>
              <a:t>Shariʿah</a:t>
            </a:r>
            <a:endParaRPr lang="it-IT" sz="5400" b="1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525152" y="1988840"/>
            <a:ext cx="8602579" cy="4725144"/>
          </a:xfrm>
        </p:spPr>
        <p:txBody>
          <a:bodyPr>
            <a:normAutofit/>
          </a:bodyPr>
          <a:lstStyle/>
          <a:p>
            <a:pPr marL="0" lvl="0" indent="0">
              <a:spcBef>
                <a:spcPts val="640"/>
              </a:spcBef>
              <a:spcAft>
                <a:spcPts val="1415"/>
              </a:spcAft>
              <a:buSzPct val="45000"/>
              <a:buNone/>
            </a:pPr>
            <a:r>
              <a:rPr lang="it-IT" sz="2400" dirty="0">
                <a:latin typeface="Calibri" pitchFamily="18"/>
                <a:ea typeface="Microsoft YaHei" pitchFamily="2"/>
                <a:cs typeface="Mangal" pitchFamily="2"/>
              </a:rPr>
              <a:t>Nel significato metafisico, la </a:t>
            </a:r>
            <a:r>
              <a:rPr lang="it-IT" sz="2400" i="1" dirty="0" err="1">
                <a:latin typeface="Calibri" pitchFamily="18"/>
                <a:ea typeface="Microsoft YaHei" pitchFamily="2"/>
                <a:cs typeface="Mangal" pitchFamily="2"/>
              </a:rPr>
              <a:t>sharīʿah</a:t>
            </a:r>
            <a:r>
              <a:rPr lang="it-IT" sz="2400" dirty="0">
                <a:latin typeface="Calibri" pitchFamily="18"/>
                <a:ea typeface="Microsoft YaHei" pitchFamily="2"/>
                <a:cs typeface="Mangal" pitchFamily="2"/>
              </a:rPr>
              <a:t> è la </a:t>
            </a:r>
            <a:r>
              <a:rPr lang="it-IT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Legge di Dio</a:t>
            </a:r>
            <a:r>
              <a:rPr lang="it-IT" sz="2400" dirty="0">
                <a:latin typeface="Calibri" pitchFamily="18"/>
                <a:ea typeface="Microsoft YaHei" pitchFamily="2"/>
                <a:cs typeface="Mangal" pitchFamily="2"/>
              </a:rPr>
              <a:t> e, in quanto tale, rimane sconosciuta agli uomini. In chiave pragmatica, il </a:t>
            </a:r>
            <a:r>
              <a:rPr lang="it-IT" sz="2400" i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fiqh</a:t>
            </a:r>
            <a:r>
              <a:rPr lang="it-IT" sz="2400" dirty="0">
                <a:latin typeface="Calibri" pitchFamily="18"/>
                <a:ea typeface="Microsoft YaHei" pitchFamily="2"/>
                <a:cs typeface="Mangal" pitchFamily="2"/>
              </a:rPr>
              <a:t>, la </a:t>
            </a:r>
            <a:r>
              <a:rPr lang="it-IT" sz="2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scienza giurisprudenziale</a:t>
            </a:r>
            <a:r>
              <a:rPr lang="it-IT" sz="2400" dirty="0">
                <a:latin typeface="Calibri" pitchFamily="18"/>
                <a:ea typeface="Microsoft YaHei" pitchFamily="2"/>
                <a:cs typeface="Mangal" pitchFamily="2"/>
              </a:rPr>
              <a:t> islamica interpretata secondo la legge sacra, rappresenta lo sforzo concreto esercitato per identificare la Legge di Dio.</a:t>
            </a:r>
          </a:p>
          <a:p>
            <a:pPr marL="0" lvl="0" indent="0">
              <a:spcBef>
                <a:spcPts val="640"/>
              </a:spcBef>
              <a:spcAft>
                <a:spcPts val="1415"/>
              </a:spcAft>
              <a:buSzPct val="45000"/>
              <a:buNone/>
            </a:pPr>
            <a:r>
              <a:rPr lang="it-IT" sz="2400" dirty="0">
                <a:latin typeface="Calibri" pitchFamily="18"/>
                <a:ea typeface="Microsoft YaHei" pitchFamily="2"/>
                <a:cs typeface="Mangal" pitchFamily="2"/>
              </a:rPr>
              <a:t>È il complesso di norme religiose, giuridiche e sociali direttamente fondate sulla dottrina coranica.</a:t>
            </a:r>
          </a:p>
          <a:p>
            <a:pPr marL="0" lvl="0" indent="0">
              <a:spcBef>
                <a:spcPts val="640"/>
              </a:spcBef>
              <a:spcAft>
                <a:spcPts val="1415"/>
              </a:spcAft>
              <a:buSzPct val="45000"/>
              <a:buNone/>
            </a:pPr>
            <a:r>
              <a:rPr lang="it-IT" sz="2400" dirty="0">
                <a:latin typeface="Calibri" pitchFamily="18"/>
                <a:ea typeface="Microsoft YaHei" pitchFamily="2"/>
                <a:cs typeface="Mangal" pitchFamily="2"/>
              </a:rPr>
              <a:t>Ci troviamo regole teologiche, morali, rituali e le norme di diritto privato, affiancate da norme fiscali, penali, processuali e di diritto bellico.</a:t>
            </a:r>
          </a:p>
          <a:p>
            <a:pPr marL="0" lvl="0" indent="0">
              <a:spcBef>
                <a:spcPts val="640"/>
              </a:spcBef>
              <a:spcAft>
                <a:spcPts val="1415"/>
              </a:spcAft>
              <a:buNone/>
            </a:pPr>
            <a:endParaRPr lang="it-IT" sz="24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95536" y="692696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it-IT" b="1" dirty="0">
                <a:ln w="50800"/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</a:t>
            </a:r>
            <a:r>
              <a:rPr lang="it-IT" b="1" dirty="0" smtClean="0">
                <a:ln w="50800"/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 quattro Fonti </a:t>
            </a:r>
            <a:r>
              <a:rPr lang="it-IT" b="1" dirty="0">
                <a:ln w="50800"/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</a:t>
            </a:r>
            <a:r>
              <a:rPr lang="it-IT" b="1" dirty="0" smtClean="0">
                <a:ln w="50800"/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anoniche</a:t>
            </a:r>
            <a:endParaRPr lang="it-IT" b="1" dirty="0">
              <a:ln w="50800"/>
              <a:solidFill>
                <a:srgbClr val="0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323528" y="2132857"/>
            <a:ext cx="8496300" cy="4248472"/>
          </a:xfrm>
        </p:spPr>
        <p:txBody>
          <a:bodyPr/>
          <a:lstStyle/>
          <a:p>
            <a:pPr marL="0" lvl="0" indent="0">
              <a:spcBef>
                <a:spcPts val="640"/>
              </a:spcBef>
              <a:spcAft>
                <a:spcPts val="1415"/>
              </a:spcAft>
              <a:buNone/>
            </a:pPr>
            <a:r>
              <a:rPr lang="it-IT" sz="2800" dirty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Coincidono con le fonti della teologia islamica</a:t>
            </a:r>
            <a:r>
              <a:rPr lang="it-IT" sz="2800" dirty="0" smtClean="0">
                <a:solidFill>
                  <a:srgbClr val="000000"/>
                </a:solidFill>
                <a:latin typeface="Calibri"/>
                <a:ea typeface="Microsoft YaHei" pitchFamily="2"/>
                <a:cs typeface="Calibri"/>
              </a:rPr>
              <a:t>.</a:t>
            </a:r>
          </a:p>
          <a:p>
            <a:pPr marL="0" indent="0">
              <a:spcBef>
                <a:spcPts val="64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Le fonti teologico-giuridiche canoniche del diritto islamico sono:</a:t>
            </a:r>
          </a:p>
          <a:p>
            <a:pPr>
              <a:spcBef>
                <a:spcPts val="640"/>
              </a:spcBef>
              <a:buClr>
                <a:schemeClr val="bg2">
                  <a:lumMod val="25000"/>
                </a:schemeClr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il Corano</a:t>
            </a:r>
          </a:p>
          <a:p>
            <a:pPr>
              <a:spcBef>
                <a:spcPts val="640"/>
              </a:spcBef>
              <a:buClr>
                <a:schemeClr val="bg2">
                  <a:lumMod val="25000"/>
                </a:schemeClr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lang="it-IT" sz="2800" dirty="0" err="1">
                <a:solidFill>
                  <a:srgbClr val="000000"/>
                </a:solidFill>
                <a:latin typeface="Calibri"/>
                <a:cs typeface="Calibri"/>
              </a:rPr>
              <a:t>Sunnah</a:t>
            </a:r>
            <a:endParaRPr lang="it-IT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640"/>
              </a:spcBef>
              <a:buClr>
                <a:schemeClr val="bg2">
                  <a:lumMod val="25000"/>
                </a:schemeClr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lang="it-IT" sz="2800" dirty="0" err="1">
                <a:solidFill>
                  <a:srgbClr val="000000"/>
                </a:solidFill>
                <a:latin typeface="Calibri"/>
                <a:cs typeface="Calibri"/>
              </a:rPr>
              <a:t>Ijma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it-IT" sz="2800" dirty="0" err="1">
                <a:solidFill>
                  <a:srgbClr val="000000"/>
                </a:solidFill>
                <a:latin typeface="Calibri"/>
                <a:cs typeface="Calibri"/>
              </a:rPr>
              <a:t>Ig’ma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̄’)</a:t>
            </a:r>
          </a:p>
          <a:p>
            <a:pPr>
              <a:spcBef>
                <a:spcPts val="640"/>
              </a:spcBef>
              <a:buClr>
                <a:schemeClr val="bg2">
                  <a:lumMod val="25000"/>
                </a:schemeClr>
              </a:buClr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lang="it-IT" sz="2800" dirty="0" err="1">
                <a:solidFill>
                  <a:srgbClr val="000000"/>
                </a:solidFill>
                <a:latin typeface="Calibri"/>
                <a:cs typeface="Calibri"/>
              </a:rPr>
              <a:t>Qiyas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it-IT" sz="2800" dirty="0" err="1">
                <a:solidFill>
                  <a:srgbClr val="000000"/>
                </a:solidFill>
                <a:latin typeface="Calibri"/>
                <a:cs typeface="Calibri"/>
              </a:rPr>
              <a:t>qiyās</a:t>
            </a:r>
            <a:r>
              <a:rPr lang="it-IT"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lvl="0" indent="0">
              <a:spcBef>
                <a:spcPts val="640"/>
              </a:spcBef>
              <a:spcAft>
                <a:spcPts val="1415"/>
              </a:spcAft>
              <a:buNone/>
            </a:pPr>
            <a:endParaRPr lang="it-IT" sz="2800" dirty="0">
              <a:latin typeface="Arial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0" y="0"/>
            <a:ext cx="4320480" cy="14128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it-IT" sz="5400" b="1" dirty="0">
                <a:ln w="11430"/>
                <a:solidFill>
                  <a:srgbClr val="B7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cs typeface="Cambria"/>
              </a:rPr>
              <a:t>CORANO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22607" y="3573016"/>
            <a:ext cx="3956352" cy="3284984"/>
          </a:xfrm>
          <a:prstGeom prst="rect">
            <a:avLst/>
          </a:prstGeom>
          <a:noFill/>
          <a:ln w="35999">
            <a:noFill/>
            <a:prstDash val="solid"/>
          </a:ln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3492425" cy="2844738"/>
          </a:xfrm>
          <a:prstGeom prst="rect">
            <a:avLst/>
          </a:prstGeom>
          <a:noFill/>
          <a:ln w="35999">
            <a:noFill/>
            <a:prstDash val="solid"/>
          </a:ln>
        </p:spPr>
      </p:pic>
      <p:sp>
        <p:nvSpPr>
          <p:cNvPr id="5" name="TextBox 4"/>
          <p:cNvSpPr txBox="1"/>
          <p:nvPr/>
        </p:nvSpPr>
        <p:spPr>
          <a:xfrm>
            <a:off x="179512" y="3501008"/>
            <a:ext cx="4860032" cy="311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lvl="0">
              <a:lnSpc>
                <a:spcPct val="110000"/>
              </a:lnSpc>
              <a:spcBef>
                <a:spcPts val="0"/>
              </a:spcBef>
              <a:spcAft>
                <a:spcPts val="1415"/>
              </a:spcAft>
            </a:pPr>
            <a:r>
              <a:rPr lang="it-IT" sz="2400" dirty="0" smtClean="0">
                <a:latin typeface="Calibri"/>
                <a:ea typeface="Microsoft YaHei" pitchFamily="2"/>
                <a:cs typeface="Calibri"/>
              </a:rPr>
              <a:t>Contiene </a:t>
            </a:r>
            <a:r>
              <a:rPr lang="it-IT" sz="2400" dirty="0">
                <a:latin typeface="Calibri"/>
                <a:ea typeface="Microsoft YaHei" pitchFamily="2"/>
                <a:cs typeface="Calibri"/>
              </a:rPr>
              <a:t>poco materiale giuridico, solo il 10%.</a:t>
            </a:r>
          </a:p>
          <a:p>
            <a:pPr marL="108000" lvl="0">
              <a:lnSpc>
                <a:spcPct val="110000"/>
              </a:lnSpc>
              <a:spcBef>
                <a:spcPts val="0"/>
              </a:spcBef>
              <a:spcAft>
                <a:spcPts val="1415"/>
              </a:spcAft>
            </a:pPr>
            <a:r>
              <a:rPr lang="it-IT" sz="2400" dirty="0">
                <a:latin typeface="Calibri"/>
                <a:ea typeface="Microsoft YaHei" pitchFamily="2"/>
                <a:cs typeface="Calibri"/>
              </a:rPr>
              <a:t>Regolamentano diverse materie: diritto di famiglia, diritto penale</a:t>
            </a:r>
            <a:r>
              <a:rPr lang="it-IT" sz="2400" dirty="0" smtClean="0">
                <a:latin typeface="Calibri"/>
                <a:ea typeface="Microsoft YaHei" pitchFamily="2"/>
                <a:cs typeface="Calibri"/>
              </a:rPr>
              <a:t>, diritto </a:t>
            </a:r>
            <a:r>
              <a:rPr lang="it-IT" sz="2400" dirty="0">
                <a:latin typeface="Calibri"/>
                <a:ea typeface="Microsoft YaHei" pitchFamily="2"/>
                <a:cs typeface="Calibri"/>
              </a:rPr>
              <a:t>dei contratti, diritto “tributario”, regole di buon governo, rapporti con le minoranze etc</a:t>
            </a:r>
            <a:r>
              <a:rPr lang="it-IT" sz="2400" dirty="0" smtClean="0">
                <a:latin typeface="Calibri"/>
                <a:ea typeface="Microsoft YaHei" pitchFamily="2"/>
                <a:cs typeface="Calibri"/>
              </a:rPr>
              <a:t>.</a:t>
            </a:r>
            <a:endParaRPr lang="it-IT" sz="2400" dirty="0">
              <a:latin typeface="Calibri"/>
              <a:ea typeface="Microsoft YaHei" pitchFamily="2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1628800"/>
            <a:ext cx="4968552" cy="138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lvl="0">
              <a:spcBef>
                <a:spcPts val="0"/>
              </a:spcBef>
              <a:spcAft>
                <a:spcPts val="1415"/>
              </a:spcAft>
            </a:pPr>
            <a:r>
              <a:rPr lang="it-IT" sz="2400" dirty="0">
                <a:latin typeface="Calibri"/>
                <a:ea typeface="Microsoft YaHei" pitchFamily="2"/>
                <a:cs typeface="Calibri"/>
              </a:rPr>
              <a:t>Da </a:t>
            </a:r>
            <a:r>
              <a:rPr lang="it-IT" sz="2400" dirty="0" err="1">
                <a:latin typeface="Calibri"/>
                <a:ea typeface="Microsoft YaHei" pitchFamily="2"/>
                <a:cs typeface="Calibri"/>
              </a:rPr>
              <a:t>Quran</a:t>
            </a:r>
            <a:r>
              <a:rPr lang="it-IT" sz="2400" dirty="0">
                <a:latin typeface="Calibri"/>
                <a:ea typeface="Microsoft YaHei" pitchFamily="2"/>
                <a:cs typeface="Calibri"/>
              </a:rPr>
              <a:t>: “recitare ad alta voce”.</a:t>
            </a:r>
          </a:p>
          <a:p>
            <a:pPr marL="108000" lvl="0">
              <a:spcBef>
                <a:spcPts val="0"/>
              </a:spcBef>
              <a:spcAft>
                <a:spcPts val="1415"/>
              </a:spcAft>
            </a:pPr>
            <a:r>
              <a:rPr lang="it-IT" sz="2400" dirty="0">
                <a:latin typeface="Calibri"/>
                <a:ea typeface="Microsoft YaHei" pitchFamily="2"/>
                <a:cs typeface="Calibri"/>
              </a:rPr>
              <a:t>È il testo sacro per gli Islamici e contiene il messaggio rivelato da Dio</a:t>
            </a:r>
            <a:r>
              <a:rPr lang="it-IT" sz="2400" dirty="0" smtClean="0">
                <a:latin typeface="Calibri"/>
                <a:ea typeface="Microsoft YaHei" pitchFamily="2"/>
                <a:cs typeface="Calibri"/>
              </a:rPr>
              <a:t>.</a:t>
            </a:r>
            <a:endParaRPr lang="it-IT" sz="2400" dirty="0">
              <a:latin typeface="Calibri"/>
              <a:ea typeface="Microsoft YaHei" pitchFamily="2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653136"/>
            <a:ext cx="3746405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egnaposto contenuto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40977" y="29264"/>
            <a:ext cx="2403024" cy="32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5076056" y="4509120"/>
            <a:ext cx="3347864" cy="1143000"/>
          </a:xfrm>
        </p:spPr>
        <p:txBody>
          <a:bodyPr anchorCtr="1"/>
          <a:lstStyle/>
          <a:p>
            <a:r>
              <a:rPr lang="it-IT" sz="5400" b="1" dirty="0">
                <a:ln w="11430"/>
                <a:solidFill>
                  <a:srgbClr val="B7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cs typeface="Cambria"/>
              </a:rPr>
              <a:t>SUNNA</a:t>
            </a:r>
          </a:p>
        </p:txBody>
      </p:sp>
      <p:sp>
        <p:nvSpPr>
          <p:cNvPr id="5" name="Sottotitolo 5"/>
          <p:cNvSpPr txBox="1">
            <a:spLocks noGrp="1"/>
          </p:cNvSpPr>
          <p:nvPr>
            <p:ph type="subTitle" idx="4294967295"/>
          </p:nvPr>
        </p:nvSpPr>
        <p:spPr>
          <a:xfrm>
            <a:off x="0" y="1124744"/>
            <a:ext cx="6768752" cy="3354765"/>
          </a:xfrm>
        </p:spPr>
        <p:txBody>
          <a:bodyPr wrap="square" lIns="0" tIns="0" rIns="0" bIns="0" anchor="ctr">
            <a:spAutoFit/>
          </a:bodyPr>
          <a:lstStyle/>
          <a:p>
            <a:pPr hangingPunct="0">
              <a:buClrTx/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Seconda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fonte del diritto 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islamico</a:t>
            </a:r>
            <a:endParaRPr lang="it-IT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hangingPunct="0">
              <a:buClrTx/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Assieme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al Corano costituisce la Sharia (legge di Dio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it-IT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hangingPunct="0">
              <a:buClrTx/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È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una raccolta di comportamenti e detti del profeta Maometto, trasmessi sotto forma di 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racconti</a:t>
            </a:r>
          </a:p>
          <a:p>
            <a:pPr hangingPunct="0">
              <a:buClrTx/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Fornisce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esempi da seguire con valore normativo inferiore a quello del 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Corano</a:t>
            </a:r>
            <a:endParaRPr lang="it-IT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0403" y="188640"/>
            <a:ext cx="8964488" cy="1642194"/>
          </a:xfrm>
        </p:spPr>
        <p:txBody>
          <a:bodyPr anchorCtr="1">
            <a:noAutofit/>
          </a:bodyPr>
          <a:lstStyle/>
          <a:p>
            <a:pPr>
              <a:tabLst>
                <a:tab pos="355684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it-IT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/>
                <a:cs typeface="Cambria"/>
              </a:rPr>
              <a:t>Ijmà</a:t>
            </a:r>
            <a:r>
              <a:rPr lang="it-IT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/>
                <a:cs typeface="Cambria"/>
              </a:rPr>
              <a:t>‘</a:t>
            </a:r>
            <a:br>
              <a:rPr lang="it-IT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/>
                <a:cs typeface="Cambria"/>
              </a:rPr>
            </a:br>
            <a:r>
              <a:rPr lang="it-IT" sz="2400" dirty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 (l'opinione concorde della comunità)</a:t>
            </a:r>
          </a:p>
        </p:txBody>
      </p:sp>
      <p:sp>
        <p:nvSpPr>
          <p:cNvPr id="3" name="Sottotitolo 3"/>
          <p:cNvSpPr txBox="1">
            <a:spLocks noGrp="1"/>
          </p:cNvSpPr>
          <p:nvPr>
            <p:ph type="subTitle" idx="4294967295"/>
          </p:nvPr>
        </p:nvSpPr>
        <p:spPr>
          <a:xfrm>
            <a:off x="323528" y="1988840"/>
            <a:ext cx="8388424" cy="4284250"/>
          </a:xfrm>
        </p:spPr>
        <p:txBody>
          <a:bodyPr wrap="square" lIns="0" tIns="0" rIns="0" bIns="0" anchor="ctr" anchorCtr="1">
            <a:spAutoFit/>
          </a:bodyPr>
          <a:lstStyle/>
          <a:p>
            <a:pPr marL="0" lvl="0" indent="0" algn="ctr" hangingPunct="0">
              <a:lnSpc>
                <a:spcPct val="120000"/>
              </a:lnSpc>
              <a:buNone/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Principi</a:t>
            </a:r>
            <a:endParaRPr lang="it-IT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hangingPunc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Se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i giuristi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-teologi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danno il loro consenso generale ad una teoria, questa non può essere 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errata.</a:t>
            </a:r>
            <a:endParaRPr lang="it-IT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hangingPunc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Consenso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= </a:t>
            </a:r>
            <a:r>
              <a:rPr lang="it-IT" sz="2400" dirty="0" err="1">
                <a:solidFill>
                  <a:srgbClr val="000000"/>
                </a:solidFill>
                <a:latin typeface="Calibri"/>
                <a:cs typeface="Calibri"/>
              </a:rPr>
              <a:t>Ijmà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  consenso dei giurisperiti più autorevoli. Il numero deve essere ragionevolmente grande e il loro parere chiaramente formulato.</a:t>
            </a:r>
          </a:p>
          <a:p>
            <a:pPr hangingPunc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È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il consenso della comunità in materia di religione, </a:t>
            </a:r>
            <a:r>
              <a:rPr lang="it-IT" sz="2400" i="1" dirty="0" err="1">
                <a:solidFill>
                  <a:srgbClr val="000000"/>
                </a:solidFill>
                <a:latin typeface="Calibri"/>
                <a:cs typeface="Calibri"/>
              </a:rPr>
              <a:t>fiqh</a:t>
            </a:r>
            <a:r>
              <a:rPr lang="it-IT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ed etica.</a:t>
            </a:r>
          </a:p>
          <a:p>
            <a:pPr hangingPunc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legittimazione è fonte del diritto in un detto: “La mia Comunità non si troverà mai d’accordo sopra un errore”.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3"/>
          <p:cNvSpPr txBox="1">
            <a:spLocks noGrp="1"/>
          </p:cNvSpPr>
          <p:nvPr>
            <p:ph type="subTitle" idx="4294967295"/>
          </p:nvPr>
        </p:nvSpPr>
        <p:spPr>
          <a:xfrm>
            <a:off x="179512" y="1913696"/>
            <a:ext cx="8640960" cy="4522264"/>
          </a:xfrm>
        </p:spPr>
        <p:txBody>
          <a:bodyPr wrap="square" lIns="0" tIns="0" rIns="0" bIns="0" anchor="ctr" anchorCtr="1">
            <a:sp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800"/>
              </a:spcBef>
              <a:buNone/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Presupposto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dell'esistenza del </a:t>
            </a:r>
            <a:r>
              <a:rPr lang="it-IT" sz="2400" i="1" dirty="0" err="1" smtClean="0">
                <a:solidFill>
                  <a:srgbClr val="000000"/>
                </a:solidFill>
                <a:latin typeface="Calibri"/>
                <a:cs typeface="Calibri"/>
              </a:rPr>
              <a:t>Qiyas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: fra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il caso nuovo e quello originario ci dev'essere una somiglianza palese oppure deve apparire logico applicare al nuovo caso il precetto di quello originario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indent="0" hangingPunct="0">
              <a:lnSpc>
                <a:spcPct val="120000"/>
              </a:lnSpc>
              <a:spcBef>
                <a:spcPts val="800"/>
              </a:spcBef>
              <a:buNone/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La legittimità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del </a:t>
            </a:r>
            <a:r>
              <a:rPr lang="it-IT" sz="2400" i="1" dirty="0" err="1">
                <a:solidFill>
                  <a:srgbClr val="000000"/>
                </a:solidFill>
                <a:latin typeface="Calibri"/>
                <a:cs typeface="Calibri"/>
              </a:rPr>
              <a:t>Qiyas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 ha trovato molti oppositori che si chiedevano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hangingPunct="0">
              <a:lnSpc>
                <a:spcPct val="120000"/>
              </a:lnSpc>
              <a:spcBef>
                <a:spcPts val="0"/>
              </a:spcBef>
              <a:buClrTx/>
              <a:buFont typeface="Wingdings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se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sia lecito all'uomo investigare quale possa essere stato il motivo che ha determinato nell'intelletto divino il 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precetto</a:t>
            </a:r>
            <a:endParaRPr lang="it-IT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hangingPunct="0">
              <a:lnSpc>
                <a:spcPct val="120000"/>
              </a:lnSpc>
              <a:spcBef>
                <a:spcPts val="0"/>
              </a:spcBef>
              <a:buClrTx/>
              <a:buFont typeface="Wingdings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per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quali vie si debba ritenere possibile la determinazione da parte della ragione di un precetto scaturente dal </a:t>
            </a:r>
            <a:r>
              <a:rPr lang="it-IT" sz="2400" i="1" dirty="0">
                <a:solidFill>
                  <a:srgbClr val="000000"/>
                </a:solidFill>
                <a:latin typeface="Calibri"/>
                <a:cs typeface="Calibri"/>
              </a:rPr>
              <a:t>Corano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, dalla </a:t>
            </a:r>
            <a:r>
              <a:rPr lang="it-IT" sz="2400" i="1" dirty="0" smtClean="0">
                <a:solidFill>
                  <a:srgbClr val="000000"/>
                </a:solidFill>
                <a:latin typeface="Calibri"/>
                <a:cs typeface="Calibri"/>
              </a:rPr>
              <a:t>Sunna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dall'</a:t>
            </a:r>
            <a:r>
              <a:rPr lang="it-IT" sz="2400" i="1" dirty="0" err="1" smtClean="0">
                <a:solidFill>
                  <a:srgbClr val="000000"/>
                </a:solidFill>
                <a:latin typeface="Calibri"/>
                <a:cs typeface="Calibri"/>
              </a:rPr>
              <a:t>igma</a:t>
            </a:r>
            <a:endParaRPr lang="it-IT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hangingPunct="0">
              <a:lnSpc>
                <a:spcPct val="120000"/>
              </a:lnSpc>
              <a:spcBef>
                <a:spcPts val="0"/>
              </a:spcBef>
              <a:buClrTx/>
              <a:buFont typeface="Wingdings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quali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siano le condizioni indispensabili </a:t>
            </a:r>
            <a:r>
              <a:rPr lang="it-IT" sz="2400" dirty="0" smtClean="0">
                <a:solidFill>
                  <a:srgbClr val="000000"/>
                </a:solidFill>
                <a:latin typeface="Calibri"/>
                <a:cs typeface="Calibri"/>
              </a:rPr>
              <a:t>perché </a:t>
            </a:r>
            <a:r>
              <a:rPr lang="it-IT" sz="2400" dirty="0">
                <a:solidFill>
                  <a:srgbClr val="000000"/>
                </a:solidFill>
                <a:latin typeface="Calibri"/>
                <a:cs typeface="Calibri"/>
              </a:rPr>
              <a:t>sia possibile il </a:t>
            </a:r>
            <a:r>
              <a:rPr lang="it-IT" sz="2400" i="1" dirty="0" err="1" smtClean="0">
                <a:solidFill>
                  <a:srgbClr val="000000"/>
                </a:solidFill>
                <a:latin typeface="Calibri"/>
                <a:cs typeface="Calibri"/>
              </a:rPr>
              <a:t>qiyas</a:t>
            </a:r>
            <a:endParaRPr lang="it-IT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CasellaDiTesto 4"/>
          <p:cNvSpPr txBox="1"/>
          <p:nvPr/>
        </p:nvSpPr>
        <p:spPr>
          <a:xfrm>
            <a:off x="2195736" y="620688"/>
            <a:ext cx="3024336" cy="10242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defPPr>
              <a:defRPr lang="it-IT"/>
            </a:defPPr>
            <a:lvl1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  <a:defRPr sz="5000" b="1" i="0" u="none" strike="noStrike" cap="none" spc="0" baseline="0">
                <a:solidFill>
                  <a:srgbClr val="000000"/>
                </a:solidFill>
                <a:uFillTx/>
                <a:latin typeface="Arial" pitchFamily="18"/>
                <a:ea typeface="Courier" pitchFamily="2"/>
                <a:cs typeface="Mangal" pitchFamily="2"/>
              </a:defRPr>
            </a:lvl1pPr>
          </a:lstStyle>
          <a:p>
            <a:r>
              <a:rPr lang="it-IT" sz="6000" dirty="0" err="1" smtClean="0">
                <a:ln w="11430"/>
                <a:solidFill>
                  <a:srgbClr val="B7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cs typeface="Cambria"/>
              </a:rPr>
              <a:t>Qiyas</a:t>
            </a:r>
            <a:endParaRPr lang="it-IT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3284984"/>
            <a:ext cx="5220072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6404" lvl="1" indent="-571500">
              <a:lnSpc>
                <a:spcPct val="110000"/>
              </a:lnSpc>
              <a:spcBef>
                <a:spcPts val="640"/>
              </a:spcBef>
              <a:buClrTx/>
              <a:buSzPct val="45000"/>
              <a:buFont typeface="Arial"/>
              <a:buChar char="•"/>
            </a:pPr>
            <a:r>
              <a:rPr lang="it-IT" sz="3600" dirty="0" err="1">
                <a:solidFill>
                  <a:srgbClr val="000000"/>
                </a:solidFill>
                <a:latin typeface="Cambria"/>
                <a:cs typeface="Cambria"/>
              </a:rPr>
              <a:t>Urf</a:t>
            </a:r>
            <a:endParaRPr lang="it-IT" sz="3600" dirty="0">
              <a:solidFill>
                <a:srgbClr val="000000"/>
              </a:solidFill>
              <a:latin typeface="Cambria"/>
              <a:cs typeface="Cambria"/>
            </a:endParaRPr>
          </a:p>
          <a:p>
            <a:pPr marL="946404" lvl="1" indent="-571500">
              <a:lnSpc>
                <a:spcPct val="110000"/>
              </a:lnSpc>
              <a:spcBef>
                <a:spcPts val="640"/>
              </a:spcBef>
              <a:buClrTx/>
              <a:buSzPct val="45000"/>
              <a:buFont typeface="Arial"/>
              <a:buChar char="•"/>
            </a:pPr>
            <a:r>
              <a:rPr lang="it-IT" sz="3600" dirty="0">
                <a:solidFill>
                  <a:srgbClr val="000000"/>
                </a:solidFill>
                <a:latin typeface="Cambria"/>
                <a:cs typeface="Cambria"/>
              </a:rPr>
              <a:t>Decisioni giuridiche</a:t>
            </a:r>
          </a:p>
          <a:p>
            <a:pPr marL="946404" lvl="1" indent="-571500">
              <a:lnSpc>
                <a:spcPct val="110000"/>
              </a:lnSpc>
              <a:spcBef>
                <a:spcPts val="640"/>
              </a:spcBef>
              <a:buClrTx/>
              <a:buSzPct val="45000"/>
              <a:buFont typeface="Arial"/>
              <a:buChar char="•"/>
            </a:pPr>
            <a:r>
              <a:rPr lang="it-IT" sz="3600" dirty="0" err="1">
                <a:solidFill>
                  <a:srgbClr val="000000"/>
                </a:solidFill>
                <a:latin typeface="Cambria"/>
                <a:cs typeface="Cambria"/>
              </a:rPr>
              <a:t>Qanun</a:t>
            </a:r>
            <a:endParaRPr lang="it-IT" sz="3600" dirty="0">
              <a:solidFill>
                <a:srgbClr val="000000"/>
              </a:solidFill>
              <a:latin typeface="Cambria"/>
              <a:cs typeface="Cambria"/>
            </a:endParaRPr>
          </a:p>
          <a:p>
            <a:pPr marL="946404" lvl="1" indent="-571500">
              <a:lnSpc>
                <a:spcPct val="110000"/>
              </a:lnSpc>
              <a:spcBef>
                <a:spcPts val="640"/>
              </a:spcBef>
              <a:buClrTx/>
              <a:buSzPct val="45000"/>
              <a:buFont typeface="Arial"/>
              <a:buChar char="•"/>
            </a:pPr>
            <a:r>
              <a:rPr lang="it-IT" sz="3600" dirty="0" err="1">
                <a:solidFill>
                  <a:srgbClr val="000000"/>
                </a:solidFill>
                <a:latin typeface="Cambria"/>
                <a:cs typeface="Cambria"/>
              </a:rPr>
              <a:t>Maslaba</a:t>
            </a:r>
            <a:endParaRPr lang="it-IT" sz="3600" dirty="0">
              <a:solidFill>
                <a:srgbClr val="000000"/>
              </a:solidFill>
              <a:latin typeface="Cambria"/>
              <a:cs typeface="Cambria"/>
            </a:endParaRP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12776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ambria"/>
                <a:cs typeface="Cambria"/>
              </a:rPr>
              <a:t>Le quattro </a:t>
            </a:r>
            <a:r>
              <a:rPr lang="it-IT" sz="4000" dirty="0" smtClean="0">
                <a:effectLst>
                  <a:reflection blurRad="6350" stA="60000" endA="900" endPos="58000" dir="5400000" sy="-100000" algn="bl" rotWithShape="0"/>
                </a:effectLst>
                <a:latin typeface="Cambria"/>
                <a:cs typeface="Cambria"/>
              </a:rPr>
              <a:t>fonti </a:t>
            </a:r>
            <a:r>
              <a:rPr lang="it-IT" sz="4000" dirty="0" smtClean="0">
                <a:latin typeface="Cambria"/>
                <a:cs typeface="Cambria"/>
              </a:rPr>
              <a:t>teologico-giuridiche </a:t>
            </a:r>
            <a:r>
              <a:rPr lang="it-IT" sz="4000" dirty="0" smtClean="0">
                <a:effectLst>
                  <a:reflection blurRad="6350" stA="60000" endA="900" endPos="58000" dir="5400000" sy="-100000" algn="bl" rotWithShape="0"/>
                </a:effectLst>
                <a:latin typeface="Cambria"/>
                <a:cs typeface="Cambria"/>
              </a:rPr>
              <a:t>NON</a:t>
            </a:r>
            <a:r>
              <a:rPr lang="it-IT" sz="4000" dirty="0" smtClean="0">
                <a:latin typeface="Cambria"/>
                <a:cs typeface="Cambria"/>
              </a:rPr>
              <a:t> </a:t>
            </a:r>
            <a:r>
              <a:rPr lang="it-IT" sz="4000" dirty="0" smtClean="0">
                <a:solidFill>
                  <a:srgbClr val="000000"/>
                </a:solidFill>
                <a:effectLst>
                  <a:reflection blurRad="6350" stA="60000" endA="900" endPos="58000" dir="5400000" sy="-100000" algn="bl" rotWithShape="0"/>
                </a:effectLst>
                <a:latin typeface="Cambria"/>
                <a:cs typeface="Cambria"/>
              </a:rPr>
              <a:t>canoniche</a:t>
            </a:r>
            <a:r>
              <a:rPr lang="it-IT" sz="40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it-IT" sz="4000" dirty="0" smtClean="0">
                <a:latin typeface="Cambria"/>
                <a:cs typeface="Cambria"/>
              </a:rPr>
              <a:t>del diritto islamico</a:t>
            </a:r>
            <a:endParaRPr lang="it-IT" sz="4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27813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117</TotalTime>
  <Words>801</Words>
  <Application>Microsoft Macintosh PowerPoint</Application>
  <PresentationFormat>On-screen Show (4:3)</PresentationFormat>
  <Paragraphs>59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Genesis</vt:lpstr>
      <vt:lpstr>il Diritto Islamico</vt:lpstr>
      <vt:lpstr>Cos’è il diritto islamico?</vt:lpstr>
      <vt:lpstr>Shariʿah</vt:lpstr>
      <vt:lpstr>Le quattro Fonti Canoniche</vt:lpstr>
      <vt:lpstr>CORANO</vt:lpstr>
      <vt:lpstr>SUNNA</vt:lpstr>
      <vt:lpstr>Ijmà‘  (l'opinione concorde della comunità)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Maslaba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diritto islamico</dc:title>
  <dc:creator>KIKI</dc:creator>
  <cp:lastModifiedBy>Emilyღ</cp:lastModifiedBy>
  <cp:revision>23</cp:revision>
  <dcterms:created xsi:type="dcterms:W3CDTF">2014-11-16T15:23:12Z</dcterms:created>
  <dcterms:modified xsi:type="dcterms:W3CDTF">2014-12-03T01:32:57Z</dcterms:modified>
</cp:coreProperties>
</file>