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5" r:id="rId4"/>
    <p:sldId id="262" r:id="rId5"/>
    <p:sldId id="267" r:id="rId6"/>
    <p:sldId id="268" r:id="rId7"/>
    <p:sldId id="269" r:id="rId8"/>
    <p:sldId id="270" r:id="rId9"/>
    <p:sldId id="271" r:id="rId10"/>
    <p:sldId id="280" r:id="rId11"/>
    <p:sldId id="28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9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eight years</a:t>
            </a:r>
            <a:r>
              <a:rPr lang="en-US" baseline="0"/>
              <a:t> old</a:t>
            </a:r>
          </a:p>
        </c:rich>
      </c:tx>
      <c:layout>
        <c:manualLayout>
          <c:xMode val="edge"/>
          <c:yMode val="edge"/>
          <c:x val="0.387258239335592"/>
          <c:y val="0.0365957648658935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'[Chart in Microsoft Office PowerPoint]Sheet1'!$E$15:$E$16</c:f>
              <c:strCache>
                <c:ptCount val="2"/>
                <c:pt idx="0">
                  <c:v>1700-1791</c:v>
                </c:pt>
                <c:pt idx="1">
                  <c:v>1791-1850</c:v>
                </c:pt>
              </c:strCache>
            </c:strRef>
          </c:cat>
          <c:val>
            <c:numRef>
              <c:f>'[Chart in Microsoft Office PowerPoint]Sheet1'!$F$15:$F$16</c:f>
              <c:numCache>
                <c:formatCode>0%</c:formatCode>
                <c:ptCount val="2"/>
                <c:pt idx="0">
                  <c:v>0.2</c:v>
                </c:pt>
                <c:pt idx="1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15416376"/>
        <c:axId val="615411432"/>
        <c:axId val="0"/>
      </c:bar3DChart>
      <c:catAx>
        <c:axId val="615416376"/>
        <c:scaling>
          <c:orientation val="minMax"/>
        </c:scaling>
        <c:delete val="0"/>
        <c:axPos val="b"/>
        <c:majorTickMark val="none"/>
        <c:minorTickMark val="none"/>
        <c:tickLblPos val="nextTo"/>
        <c:crossAx val="615411432"/>
        <c:crosses val="autoZero"/>
        <c:auto val="1"/>
        <c:lblAlgn val="ctr"/>
        <c:lblOffset val="100"/>
        <c:noMultiLvlLbl val="0"/>
      </c:catAx>
      <c:valAx>
        <c:axId val="61541143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615416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ten years old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'[Chart in Microsoft Office PowerPoint]Sheet1'!$B$14:$B$16</c:f>
              <c:strCache>
                <c:ptCount val="3"/>
                <c:pt idx="0">
                  <c:v>1700-1791</c:v>
                </c:pt>
                <c:pt idx="1">
                  <c:v>1792-1821</c:v>
                </c:pt>
                <c:pt idx="2">
                  <c:v>1821-1850</c:v>
                </c:pt>
              </c:strCache>
            </c:strRef>
          </c:cat>
          <c:val>
            <c:numRef>
              <c:f>'[Chart in Microsoft Office PowerPoint]Sheet1'!$C$14:$C$16</c:f>
              <c:numCache>
                <c:formatCode>0%</c:formatCode>
                <c:ptCount val="3"/>
                <c:pt idx="0">
                  <c:v>0.35</c:v>
                </c:pt>
                <c:pt idx="1">
                  <c:v>0.55</c:v>
                </c:pt>
                <c:pt idx="2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15473912"/>
        <c:axId val="615476856"/>
        <c:axId val="0"/>
      </c:bar3DChart>
      <c:catAx>
        <c:axId val="615473912"/>
        <c:scaling>
          <c:orientation val="minMax"/>
        </c:scaling>
        <c:delete val="0"/>
        <c:axPos val="b"/>
        <c:majorTickMark val="none"/>
        <c:minorTickMark val="none"/>
        <c:tickLblPos val="nextTo"/>
        <c:crossAx val="615476856"/>
        <c:crosses val="autoZero"/>
        <c:auto val="1"/>
        <c:lblAlgn val="ctr"/>
        <c:lblOffset val="100"/>
        <c:noMultiLvlLbl val="0"/>
      </c:catAx>
      <c:valAx>
        <c:axId val="61547685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615473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Sheet1!$A$1:$F$1</c:f>
              <c:strCache>
                <c:ptCount val="6"/>
                <c:pt idx="0">
                  <c:v>child trade</c:v>
                </c:pt>
                <c:pt idx="1">
                  <c:v>enslavement, prostitution, pornography</c:v>
                </c:pt>
                <c:pt idx="2">
                  <c:v>social and personal services (servant services)</c:v>
                </c:pt>
                <c:pt idx="3">
                  <c:v>restoration and hosterly sector</c:v>
                </c:pt>
                <c:pt idx="4">
                  <c:v>manufacture industry</c:v>
                </c:pt>
                <c:pt idx="5">
                  <c:v>agriculture, industrial hunt and fishing or wood industry</c:v>
                </c:pt>
              </c:strCache>
            </c:strRef>
          </c:cat>
          <c:val>
            <c:numRef>
              <c:f>Sheet1!$A$2:$F$2</c:f>
              <c:numCache>
                <c:formatCode>0.00%</c:formatCode>
                <c:ptCount val="6"/>
                <c:pt idx="0">
                  <c:v>0.01</c:v>
                </c:pt>
                <c:pt idx="1">
                  <c:v>0.06</c:v>
                </c:pt>
                <c:pt idx="2" formatCode="0.0%">
                  <c:v>0.07</c:v>
                </c:pt>
                <c:pt idx="3" formatCode="0.0%">
                  <c:v>0.08</c:v>
                </c:pt>
                <c:pt idx="4" formatCode="0.0%">
                  <c:v>0.08</c:v>
                </c:pt>
                <c:pt idx="5" formatCode="0.0%">
                  <c:v>0.7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Click to edit Master text styles</a:t>
            </a:r>
          </a:p>
          <a:p>
            <a:pPr lvl="1" eaLnBrk="1" latinLnBrk="0" hangingPunct="1"/>
            <a:r>
              <a:rPr kumimoji="0" lang="it-IT" smtClean="0"/>
              <a:t>Second level</a:t>
            </a:r>
          </a:p>
          <a:p>
            <a:pPr lvl="2" eaLnBrk="1" latinLnBrk="0" hangingPunct="1"/>
            <a:r>
              <a:rPr kumimoji="0" lang="it-IT" smtClean="0"/>
              <a:t>Third level</a:t>
            </a:r>
          </a:p>
          <a:p>
            <a:pPr lvl="3" eaLnBrk="1" latinLnBrk="0" hangingPunct="1"/>
            <a:r>
              <a:rPr kumimoji="0" lang="it-IT" smtClean="0"/>
              <a:t>Fourth level</a:t>
            </a:r>
          </a:p>
          <a:p>
            <a:pPr lvl="4" eaLnBrk="1" latinLnBrk="0" hangingPunct="1"/>
            <a:r>
              <a:rPr kumimoji="0" lang="it-IT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18/03/15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332" y="2802068"/>
            <a:ext cx="6768567" cy="15381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400" i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/>
                <a:cs typeface="Baskerville Old Face"/>
              </a:rPr>
              <a:t>Oliver Twist</a:t>
            </a:r>
            <a:r>
              <a:rPr lang="en-US" sz="44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/>
                <a:cs typeface="Baskerville Old Face"/>
              </a:rPr>
              <a:t> </a:t>
            </a:r>
            <a:r>
              <a:rPr lang="en-US" sz="4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/>
                <a:cs typeface="Baskerville Old Face"/>
              </a:rPr>
              <a:t>by </a:t>
            </a:r>
            <a:r>
              <a:rPr lang="en-US" sz="44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/>
                <a:cs typeface="Baskerville Old Face"/>
              </a:rPr>
              <a:t>C. </a:t>
            </a:r>
            <a:r>
              <a:rPr lang="en-US" sz="4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/>
                <a:cs typeface="Baskerville Old Face"/>
              </a:rPr>
              <a:t>Dickens</a:t>
            </a:r>
            <a:r>
              <a:rPr lang="en-US" sz="44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/>
                <a:cs typeface="Baskerville Old Face"/>
              </a:rPr>
              <a:t/>
            </a:r>
            <a:br>
              <a:rPr lang="en-US" sz="44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/>
                <a:cs typeface="Baskerville Old Face"/>
              </a:rPr>
            </a:br>
            <a:endParaRPr lang="en-US" sz="4400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askerville Old Face"/>
              <a:cs typeface="Baskerville Old Fac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6025" y="2190202"/>
            <a:ext cx="3516789" cy="835897"/>
          </a:xfrm>
        </p:spPr>
        <p:txBody>
          <a:bodyPr/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/>
                <a:cs typeface="Cambria"/>
              </a:rPr>
              <a:t>from 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/>
                <a:cs typeface="Cambria"/>
              </a:rPr>
              <a:t>literature to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/>
                <a:cs typeface="Cambria"/>
              </a:rPr>
              <a:t>reality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27077" y="5963827"/>
            <a:ext cx="3360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 smtClean="0">
                <a:latin typeface="Apple Chancery"/>
                <a:cs typeface="Apple Chancery"/>
              </a:rPr>
              <a:t>Manjola</a:t>
            </a:r>
            <a:r>
              <a:rPr lang="en-US" sz="2000" dirty="0" smtClean="0">
                <a:latin typeface="Apple Chancery"/>
                <a:cs typeface="Apple Chancery"/>
              </a:rPr>
              <a:t> </a:t>
            </a:r>
            <a:r>
              <a:rPr lang="en-US" sz="2000" dirty="0" err="1" smtClean="0">
                <a:latin typeface="Apple Chancery"/>
                <a:cs typeface="Apple Chancery"/>
              </a:rPr>
              <a:t>Islami</a:t>
            </a:r>
            <a:endParaRPr lang="en-US" sz="2000" dirty="0" smtClean="0">
              <a:latin typeface="Apple Chancery"/>
              <a:cs typeface="Apple Chancery"/>
            </a:endParaRPr>
          </a:p>
          <a:p>
            <a:pPr algn="r"/>
            <a:r>
              <a:rPr lang="en-US" sz="2000" dirty="0" smtClean="0">
                <a:latin typeface="Apple Chancery"/>
                <a:cs typeface="Apple Chancery"/>
              </a:rPr>
              <a:t>V BLS</a:t>
            </a:r>
            <a:endParaRPr lang="en-US" sz="2000" dirty="0">
              <a:latin typeface="Apple Chancery"/>
              <a:cs typeface="Apple Chancery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42156" y="3872905"/>
            <a:ext cx="7057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/>
                <a:cs typeface="Baskerville Old Face"/>
              </a:rPr>
              <a:t>&amp; CHILD LABOR</a:t>
            </a:r>
            <a:endParaRPr lang="en-US" sz="4400" b="1" dirty="0">
              <a:latin typeface="Baskerville Old Face"/>
              <a:cs typeface="Baskerville Old Face"/>
            </a:endParaRPr>
          </a:p>
        </p:txBody>
      </p:sp>
    </p:spTree>
    <p:extLst>
      <p:ext uri="{BB962C8B-B14F-4D97-AF65-F5344CB8AC3E}">
        <p14:creationId xmlns:p14="http://schemas.microsoft.com/office/powerpoint/2010/main" val="290077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592" y="17438"/>
            <a:ext cx="3513909" cy="930988"/>
          </a:xfrm>
        </p:spPr>
        <p:txBody>
          <a:bodyPr/>
          <a:lstStyle/>
          <a:p>
            <a:r>
              <a:rPr lang="en-US" dirty="0" smtClean="0">
                <a:latin typeface="PortagoITC TT"/>
                <a:ea typeface="Hiragino Sans GB W3"/>
                <a:cs typeface="PortagoITC TT"/>
              </a:rPr>
              <a:t>Where?</a:t>
            </a:r>
            <a:endParaRPr lang="en-US" dirty="0">
              <a:latin typeface="PortagoITC TT"/>
              <a:ea typeface="Hiragino Sans GB W3"/>
              <a:cs typeface="PortagoITC T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498" y="980576"/>
            <a:ext cx="7420708" cy="536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dirty="0">
                <a:latin typeface="David" charset="0"/>
              </a:rPr>
              <a:t>Millions of children are employed in various forms of dangerous work, such as working in </a:t>
            </a:r>
            <a:r>
              <a:rPr lang="en-GB" sz="2400" dirty="0"/>
              <a:t>coal-mines </a:t>
            </a:r>
            <a:r>
              <a:rPr lang="en-GB" sz="2400" dirty="0" smtClean="0"/>
              <a:t>or tea plantations</a:t>
            </a:r>
            <a:r>
              <a:rPr lang="en-GB" sz="2400" dirty="0"/>
              <a:t>,</a:t>
            </a:r>
            <a:r>
              <a:rPr lang="en-US" sz="2200" dirty="0" smtClean="0">
                <a:latin typeface="David" charset="0"/>
              </a:rPr>
              <a:t> </a:t>
            </a:r>
            <a:r>
              <a:rPr lang="en-US" sz="2200" dirty="0">
                <a:latin typeface="David" charset="0"/>
              </a:rPr>
              <a:t>in contact with chemicals or with dangerous </a:t>
            </a:r>
            <a:r>
              <a:rPr lang="en-US" sz="2200" dirty="0" smtClean="0">
                <a:latin typeface="David" charset="0"/>
              </a:rPr>
              <a:t>machinery.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latin typeface="David" charset="0"/>
              </a:rPr>
              <a:t>Child soldiers is even widely spread.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latin typeface="David" charset="0"/>
              </a:rPr>
              <a:t>Especially </a:t>
            </a:r>
            <a:r>
              <a:rPr lang="en-US" sz="2200" dirty="0">
                <a:latin typeface="David" charset="0"/>
              </a:rPr>
              <a:t>girls are employed in </a:t>
            </a:r>
            <a:r>
              <a:rPr lang="en-US" sz="2200" dirty="0" smtClean="0">
                <a:latin typeface="David" charset="0"/>
              </a:rPr>
              <a:t>domestic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latin typeface="David" charset="0"/>
              </a:rPr>
              <a:t>work which often </a:t>
            </a:r>
            <a:r>
              <a:rPr lang="en-US" sz="2200" dirty="0">
                <a:latin typeface="David" charset="0"/>
              </a:rPr>
              <a:t>becomes slavery</a:t>
            </a:r>
          </a:p>
          <a:p>
            <a:pPr>
              <a:lnSpc>
                <a:spcPct val="110000"/>
              </a:lnSpc>
            </a:pPr>
            <a:endParaRPr lang="en-US" sz="2200" dirty="0">
              <a:latin typeface="David" charset="0"/>
            </a:endParaRPr>
          </a:p>
          <a:p>
            <a:pPr>
              <a:lnSpc>
                <a:spcPct val="110000"/>
              </a:lnSpc>
            </a:pPr>
            <a:r>
              <a:rPr lang="en-US" sz="2200" dirty="0"/>
              <a:t>Important industries </a:t>
            </a:r>
            <a:r>
              <a:rPr lang="en-US" sz="2200" dirty="0" smtClean="0"/>
              <a:t>that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e</a:t>
            </a:r>
            <a:r>
              <a:rPr lang="en-US" sz="2200" dirty="0" smtClean="0"/>
              <a:t>xploit children are:</a:t>
            </a:r>
          </a:p>
          <a:p>
            <a:pPr>
              <a:lnSpc>
                <a:spcPct val="110000"/>
              </a:lnSpc>
            </a:pPr>
            <a:r>
              <a:rPr lang="it-IT" sz="2200" dirty="0" smtClean="0"/>
              <a:t>Nike</a:t>
            </a:r>
            <a:r>
              <a:rPr lang="it-IT" sz="2200" dirty="0"/>
              <a:t>, Adidas, Mattel</a:t>
            </a:r>
            <a:r>
              <a:rPr lang="it-IT" sz="2200" dirty="0" smtClean="0"/>
              <a:t>,</a:t>
            </a:r>
          </a:p>
          <a:p>
            <a:pPr>
              <a:lnSpc>
                <a:spcPct val="110000"/>
              </a:lnSpc>
            </a:pPr>
            <a:r>
              <a:rPr lang="it-IT" sz="2200" dirty="0" smtClean="0"/>
              <a:t>Chicco, Benetton, Reebok,</a:t>
            </a:r>
          </a:p>
          <a:p>
            <a:pPr>
              <a:lnSpc>
                <a:spcPct val="110000"/>
              </a:lnSpc>
            </a:pPr>
            <a:r>
              <a:rPr lang="it-IT" sz="2200" dirty="0" smtClean="0"/>
              <a:t>Levis, Chiquita, Nestlé.</a:t>
            </a:r>
            <a:endParaRPr lang="it-IT" sz="2200" dirty="0"/>
          </a:p>
          <a:p>
            <a:pPr>
              <a:lnSpc>
                <a:spcPct val="110000"/>
              </a:lnSpc>
            </a:pPr>
            <a:endParaRPr lang="en-US" sz="22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308588"/>
              </p:ext>
            </p:extLst>
          </p:nvPr>
        </p:nvGraphicFramePr>
        <p:xfrm>
          <a:off x="2851722" y="2957801"/>
          <a:ext cx="6292278" cy="462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6741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chin"/>
                <a:cs typeface="Cochin"/>
              </a:rPr>
              <a:t>Solution</a:t>
            </a:r>
            <a:endParaRPr lang="en-US" dirty="0">
              <a:latin typeface="Cochin"/>
              <a:cs typeface="Cochi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endParaRPr lang="en-US" sz="3200" dirty="0" smtClean="0"/>
          </a:p>
          <a:p>
            <a:pPr marL="36576" indent="0" algn="just">
              <a:buNone/>
            </a:pPr>
            <a:r>
              <a:rPr lang="en-US" sz="3200" dirty="0" smtClean="0"/>
              <a:t>After </a:t>
            </a:r>
            <a:r>
              <a:rPr lang="en-US" sz="3200" dirty="0"/>
              <a:t>the ONU </a:t>
            </a:r>
            <a:r>
              <a:rPr lang="en-US" sz="3200" dirty="0" smtClean="0"/>
              <a:t>Convention (in New York on November 20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1989) about </a:t>
            </a:r>
            <a:r>
              <a:rPr lang="en-US" sz="3200" dirty="0"/>
              <a:t>the </a:t>
            </a:r>
            <a:r>
              <a:rPr lang="en-US" sz="3200" dirty="0" smtClean="0"/>
              <a:t>rights </a:t>
            </a:r>
            <a:r>
              <a:rPr lang="en-US" sz="3200" dirty="0"/>
              <a:t>of the </a:t>
            </a:r>
            <a:r>
              <a:rPr lang="en-US" sz="3200" dirty="0" smtClean="0"/>
              <a:t>child many </a:t>
            </a:r>
            <a:r>
              <a:rPr lang="en-US" sz="3200" dirty="0"/>
              <a:t>States have abolished </a:t>
            </a:r>
            <a:r>
              <a:rPr lang="en-US" sz="3200" dirty="0" smtClean="0"/>
              <a:t>child labor. But </a:t>
            </a:r>
            <a:r>
              <a:rPr lang="en-US" sz="3200" dirty="0"/>
              <a:t>this phenomena is still present in many </a:t>
            </a:r>
            <a:r>
              <a:rPr lang="en-US" sz="3200" dirty="0" smtClean="0"/>
              <a:t>countries.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910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446" y="230783"/>
            <a:ext cx="5796894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Edwardian Script ITC"/>
                <a:cs typeface="Edwardian Script ITC"/>
              </a:rPr>
              <a:t>Symbols</a:t>
            </a:r>
            <a:endParaRPr lang="en-US" sz="6600" b="1" dirty="0">
              <a:latin typeface="Edwardian Script ITC"/>
              <a:cs typeface="Edwardian Script IT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175"/>
            <a:ext cx="5394960" cy="3109777"/>
          </a:xfrm>
        </p:spPr>
        <p:txBody>
          <a:bodyPr>
            <a:normAutofit/>
          </a:bodyPr>
          <a:lstStyle/>
          <a:p>
            <a:pPr marL="36576" lvl="0" indent="0">
              <a:buNone/>
            </a:pPr>
            <a:r>
              <a:rPr lang="en-GB" sz="2800" dirty="0" smtClean="0"/>
              <a:t>I</a:t>
            </a:r>
            <a:r>
              <a:rPr lang="en-US" sz="2800" dirty="0" smtClean="0"/>
              <a:t>n the Victorian age the character of Oliver Twist represents </a:t>
            </a:r>
            <a:r>
              <a:rPr lang="en-US" sz="2800" dirty="0"/>
              <a:t>the figure of a little </a:t>
            </a:r>
            <a:r>
              <a:rPr lang="en-US" sz="2800" dirty="0" smtClean="0"/>
              <a:t>hero who advances </a:t>
            </a:r>
            <a:r>
              <a:rPr lang="en-US" sz="2800" dirty="0"/>
              <a:t>in front of the enemy without any hesitation</a:t>
            </a:r>
            <a:r>
              <a:rPr lang="en-US" sz="28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6192" y="4018752"/>
            <a:ext cx="42926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/>
              <a:t>Nowadays </a:t>
            </a:r>
            <a:r>
              <a:rPr lang="en-US" sz="2800" dirty="0" err="1" smtClean="0"/>
              <a:t>Iqbal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, a Pakistani child, embodies the symbol against child sleeve.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702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76" y="0"/>
            <a:ext cx="7620671" cy="1816476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Colonna MT"/>
                <a:cs typeface="Colonna MT"/>
              </a:rPr>
              <a:t>the Victorian </a:t>
            </a:r>
            <a:r>
              <a:rPr lang="en-US" sz="4800" dirty="0" smtClean="0">
                <a:latin typeface="Colonna MT"/>
                <a:cs typeface="Colonna MT"/>
              </a:rPr>
              <a:t>Age:</a:t>
            </a:r>
            <a:br>
              <a:rPr lang="en-US" sz="4800" dirty="0" smtClean="0">
                <a:latin typeface="Colonna MT"/>
                <a:cs typeface="Colonna MT"/>
              </a:rPr>
            </a:br>
            <a:r>
              <a:rPr lang="en-US" sz="4800" dirty="0" smtClean="0">
                <a:latin typeface="Colonna MT"/>
                <a:cs typeface="Colonna MT"/>
              </a:rPr>
              <a:t>a contradictory period</a:t>
            </a:r>
            <a:endParaRPr lang="en-US" sz="4800" dirty="0">
              <a:latin typeface="Colonna MT"/>
              <a:cs typeface="Colonna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69" y="2243201"/>
            <a:ext cx="5603965" cy="1695176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3200" dirty="0" smtClean="0">
                <a:cs typeface="Bookman Old Style"/>
              </a:rPr>
              <a:t>On </a:t>
            </a:r>
            <a:r>
              <a:rPr lang="en-US" sz="3200" dirty="0">
                <a:cs typeface="Bookman Old Style"/>
              </a:rPr>
              <a:t>one hand it was the age of progress, stability, and great social </a:t>
            </a:r>
            <a:r>
              <a:rPr lang="en-US" sz="3200" dirty="0" smtClean="0">
                <a:cs typeface="Bookman Old Style"/>
              </a:rPr>
              <a:t>reforms…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8068" y="4131277"/>
            <a:ext cx="59807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 On </a:t>
            </a:r>
            <a:r>
              <a:rPr lang="en-US" sz="3200" dirty="0"/>
              <a:t>the other it was also characterized by poverty, injustice and social unrest</a:t>
            </a:r>
          </a:p>
        </p:txBody>
      </p:sp>
    </p:spTree>
    <p:extLst>
      <p:ext uri="{BB962C8B-B14F-4D97-AF65-F5344CB8AC3E}">
        <p14:creationId xmlns:p14="http://schemas.microsoft.com/office/powerpoint/2010/main" val="249080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791" y="18801"/>
            <a:ext cx="7250891" cy="92962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Big Caslon"/>
                <a:cs typeface="Big Caslon"/>
              </a:rPr>
              <a:t>Industrial Revolution</a:t>
            </a:r>
            <a:endParaRPr lang="en-US" dirty="0">
              <a:latin typeface="Big Caslon"/>
              <a:cs typeface="Big Caslo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49895" y="1189549"/>
            <a:ext cx="3810335" cy="472129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lnSpc>
                <a:spcPct val="14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/>
              <a:t>Technologies</a:t>
            </a:r>
          </a:p>
          <a:p>
            <a:pPr marL="342900" indent="-342900">
              <a:lnSpc>
                <a:spcPct val="14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/>
              <a:t>Inventions (spinning jenny, water frame, steam engine)</a:t>
            </a:r>
          </a:p>
          <a:p>
            <a:pPr marL="342900" indent="-342900">
              <a:lnSpc>
                <a:spcPct val="14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/>
              <a:t>New factories near coal fields</a:t>
            </a:r>
          </a:p>
          <a:p>
            <a:pPr marL="342900" indent="-342900">
              <a:lnSpc>
                <a:spcPct val="14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/>
              <a:t>New waterways and improvement of road </a:t>
            </a:r>
            <a:r>
              <a:rPr lang="en-US" sz="2400" dirty="0" smtClean="0"/>
              <a:t>conditions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393" y="1189550"/>
            <a:ext cx="398718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/>
              <a:t>Overcrowded urban environment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/>
              <a:t>‘mushroom towns’ and slum districts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 smtClean="0"/>
              <a:t>Lack </a:t>
            </a:r>
            <a:r>
              <a:rPr lang="en-US" sz="2400" dirty="0"/>
              <a:t>of public services and polluted atmospheres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/>
              <a:t>Terrible working and living conditions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/>
              <a:t>High rate of mortality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SzPct val="80000"/>
              <a:buFont typeface="Wingdings" charset="2"/>
              <a:buChar char=""/>
            </a:pPr>
            <a:r>
              <a:rPr lang="en-US" sz="2400" dirty="0"/>
              <a:t>Employment of women and </a:t>
            </a:r>
            <a:r>
              <a:rPr lang="en-US" sz="2400" dirty="0" smtClean="0"/>
              <a:t>children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1702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95"/>
            <a:ext cx="7870874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Lucida Blackletter"/>
                <a:cs typeface="Lucida Blackletter"/>
              </a:rPr>
              <a:t>Literature and C. Dickens</a:t>
            </a:r>
            <a:endParaRPr lang="en-US" sz="4000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0722"/>
            <a:ext cx="8321040" cy="5221340"/>
          </a:xfrm>
        </p:spPr>
        <p:txBody>
          <a:bodyPr>
            <a:noAutofit/>
          </a:bodyPr>
          <a:lstStyle/>
          <a:p>
            <a:pPr marL="36576" indent="0">
              <a:lnSpc>
                <a:spcPct val="90000"/>
              </a:lnSpc>
              <a:buNone/>
            </a:pPr>
            <a:r>
              <a:rPr lang="en-US" sz="2200" dirty="0"/>
              <a:t>The main </a:t>
            </a:r>
            <a:r>
              <a:rPr lang="en-US" sz="2200" dirty="0" smtClean="0"/>
              <a:t>topics of the Victorian novel were: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Class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Social changes (industrial revolution, struggle for democracy, growth of town)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Childhood and education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The workers’ conditions </a:t>
            </a:r>
            <a:r>
              <a:rPr lang="en-US" sz="2200" dirty="0"/>
              <a:t>of </a:t>
            </a:r>
            <a:r>
              <a:rPr lang="en-US" sz="2200" dirty="0" smtClean="0"/>
              <a:t>life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Materialist philosophy</a:t>
            </a:r>
          </a:p>
          <a:p>
            <a:pPr>
              <a:lnSpc>
                <a:spcPct val="90000"/>
              </a:lnSpc>
            </a:pPr>
            <a:endParaRPr lang="en-US" sz="2200" dirty="0" smtClean="0"/>
          </a:p>
          <a:p>
            <a:pPr marL="36576" indent="0">
              <a:lnSpc>
                <a:spcPct val="90000"/>
              </a:lnSpc>
              <a:buNone/>
            </a:pPr>
            <a:r>
              <a:rPr lang="en-US" sz="2200" dirty="0"/>
              <a:t>Dickens was the most successful of the English Victorian </a:t>
            </a:r>
            <a:r>
              <a:rPr lang="en-US" sz="2200" dirty="0" smtClean="0"/>
              <a:t>novelists.</a:t>
            </a:r>
          </a:p>
          <a:p>
            <a:pPr marL="36576" indent="0">
              <a:lnSpc>
                <a:spcPct val="90000"/>
              </a:lnSpc>
              <a:buNone/>
            </a:pPr>
            <a:r>
              <a:rPr lang="en-US" sz="2200" dirty="0" smtClean="0"/>
              <a:t>He is admire </a:t>
            </a:r>
            <a:r>
              <a:rPr lang="en-US" sz="2200" dirty="0"/>
              <a:t>Dickens for </a:t>
            </a:r>
            <a:r>
              <a:rPr lang="en-US" sz="2200" dirty="0" smtClean="0"/>
              <a:t>his: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fertility </a:t>
            </a:r>
            <a:r>
              <a:rPr lang="en-US" sz="2200" dirty="0"/>
              <a:t>of character creation</a:t>
            </a:r>
            <a:endParaRPr lang="en-US" sz="2200" dirty="0" smtClean="0"/>
          </a:p>
          <a:p>
            <a:pPr>
              <a:lnSpc>
                <a:spcPct val="90000"/>
              </a:lnSpc>
            </a:pPr>
            <a:r>
              <a:rPr lang="en-US" sz="2200" dirty="0" smtClean="0"/>
              <a:t>depiction </a:t>
            </a:r>
            <a:r>
              <a:rPr lang="en-US" sz="2200" dirty="0"/>
              <a:t>of childhood and </a:t>
            </a:r>
            <a:r>
              <a:rPr lang="en-US" sz="2200" dirty="0" smtClean="0"/>
              <a:t>youth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comic creations</a:t>
            </a:r>
          </a:p>
        </p:txBody>
      </p:sp>
    </p:spTree>
    <p:extLst>
      <p:ext uri="{BB962C8B-B14F-4D97-AF65-F5344CB8AC3E}">
        <p14:creationId xmlns:p14="http://schemas.microsoft.com/office/powerpoint/2010/main" val="170549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513"/>
            <a:ext cx="7467600" cy="930987"/>
          </a:xfrm>
        </p:spPr>
        <p:txBody>
          <a:bodyPr/>
          <a:lstStyle/>
          <a:p>
            <a:r>
              <a:rPr lang="en-US" b="1" dirty="0" smtClean="0">
                <a:latin typeface="Calisto MT"/>
                <a:cs typeface="Calisto MT"/>
              </a:rPr>
              <a:t>Childhood</a:t>
            </a:r>
            <a:endParaRPr lang="en-US" b="1" dirty="0">
              <a:latin typeface="Calisto MT"/>
              <a:cs typeface="Calisto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007" y="1157401"/>
            <a:ext cx="8016911" cy="5369052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2000" dirty="0" smtClean="0"/>
              <a:t>Childhood in the Victorian age was generally a cruel experience.</a:t>
            </a:r>
          </a:p>
          <a:p>
            <a:pPr marL="36576" indent="0" algn="just">
              <a:buNone/>
            </a:pPr>
            <a:endParaRPr lang="en-US" sz="2000" dirty="0" smtClean="0"/>
          </a:p>
          <a:p>
            <a:pPr marL="36576" indent="0" algn="just">
              <a:buNone/>
            </a:pPr>
            <a:r>
              <a:rPr lang="en-US" sz="2000" dirty="0" smtClean="0"/>
              <a:t>Children </a:t>
            </a:r>
            <a:r>
              <a:rPr lang="en-US" sz="2000" dirty="0"/>
              <a:t>were compelled to work from very young ages and for long hours in polluted and unsafe </a:t>
            </a:r>
            <a:r>
              <a:rPr lang="en-US" sz="2000" dirty="0" smtClean="0"/>
              <a:t>environment. No </a:t>
            </a:r>
            <a:r>
              <a:rPr lang="en-US" sz="2000" dirty="0"/>
              <a:t>one </a:t>
            </a:r>
            <a:r>
              <a:rPr lang="en-US" sz="2000" dirty="0" smtClean="0"/>
              <a:t>cared </a:t>
            </a:r>
            <a:r>
              <a:rPr lang="en-US" sz="2000" dirty="0"/>
              <a:t>about their health, and if they got hurt, they would have been simply replaced – and so even if they were </a:t>
            </a:r>
            <a:r>
              <a:rPr lang="en-US" sz="2000" dirty="0" smtClean="0"/>
              <a:t>too grown up.</a:t>
            </a:r>
          </a:p>
          <a:p>
            <a:pPr marL="36576" indent="0" algn="just">
              <a:buNone/>
            </a:pPr>
            <a:endParaRPr lang="it-IT" sz="2000" dirty="0"/>
          </a:p>
          <a:p>
            <a:pPr marL="36576" indent="0" algn="just">
              <a:buNone/>
            </a:pPr>
            <a:r>
              <a:rPr lang="en-US" sz="2000" dirty="0" smtClean="0"/>
              <a:t>Because </a:t>
            </a:r>
            <a:r>
              <a:rPr lang="en-US" sz="2000" dirty="0"/>
              <a:t>of the misery wage they received, </a:t>
            </a:r>
            <a:r>
              <a:rPr lang="en-US" sz="2000" dirty="0" smtClean="0"/>
              <a:t>a lot of them developed </a:t>
            </a:r>
            <a:r>
              <a:rPr lang="en-US" sz="2000" dirty="0"/>
              <a:t>snatch </a:t>
            </a:r>
            <a:r>
              <a:rPr lang="en-US" sz="2000" dirty="0" smtClean="0"/>
              <a:t>skills and became criminals.</a:t>
            </a:r>
          </a:p>
          <a:p>
            <a:pPr marL="36576" indent="0" algn="just">
              <a:buNone/>
            </a:pPr>
            <a:endParaRPr lang="en-US" sz="2000" dirty="0"/>
          </a:p>
          <a:p>
            <a:pPr marL="36576" indent="0">
              <a:buNone/>
            </a:pPr>
            <a:r>
              <a:rPr lang="en-US" sz="2000" dirty="0" smtClean="0"/>
              <a:t>In workhouses they find themselves </a:t>
            </a:r>
            <a:r>
              <a:rPr lang="en-US" sz="2000" dirty="0"/>
              <a:t>'hired out' - sold- to work in factories or </a:t>
            </a:r>
            <a:r>
              <a:rPr lang="en-US" sz="2000" dirty="0" smtClean="0"/>
              <a:t>mines or </a:t>
            </a:r>
            <a:r>
              <a:rPr lang="en-US" sz="2000" dirty="0"/>
              <a:t>work in the local community as domestic servants and farm laborers.</a:t>
            </a:r>
          </a:p>
          <a:p>
            <a:pPr marL="36576" indent="0">
              <a:buNone/>
            </a:pPr>
            <a:r>
              <a:rPr lang="en-US" sz="2000" dirty="0" smtClean="0"/>
              <a:t>Their </a:t>
            </a:r>
            <a:r>
              <a:rPr lang="en-US" sz="2000" dirty="0"/>
              <a:t>education </a:t>
            </a:r>
            <a:r>
              <a:rPr lang="en-US" sz="2000" dirty="0" smtClean="0"/>
              <a:t>did </a:t>
            </a:r>
            <a:r>
              <a:rPr lang="en-US" sz="2000" dirty="0"/>
              <a:t>not include the two most important skills </a:t>
            </a:r>
            <a:r>
              <a:rPr lang="en-US" sz="2000" dirty="0" smtClean="0"/>
              <a:t>of all</a:t>
            </a:r>
            <a:r>
              <a:rPr lang="en-US" sz="2000" dirty="0"/>
              <a:t>: reading and writing, which were needed to get a good job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634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PortagoITC TT"/>
                <a:cs typeface="PortagoITC TT"/>
              </a:rPr>
              <a:t>Why?</a:t>
            </a:r>
            <a:endParaRPr lang="en-US" dirty="0">
              <a:latin typeface="PortagoITC TT"/>
              <a:cs typeface="PortagoITC T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7201"/>
            <a:ext cx="7467600" cy="413857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p</a:t>
            </a:r>
            <a:r>
              <a:rPr lang="en-US" dirty="0" smtClean="0"/>
              <a:t>oor families </a:t>
            </a:r>
            <a:r>
              <a:rPr lang="it-IT" dirty="0"/>
              <a:t>→ </a:t>
            </a:r>
            <a:r>
              <a:rPr lang="en-US" dirty="0" smtClean="0"/>
              <a:t>parents </a:t>
            </a:r>
            <a:r>
              <a:rPr lang="en-US" dirty="0"/>
              <a:t>sent their children to work </a:t>
            </a:r>
            <a:r>
              <a:rPr lang="it-IT" dirty="0"/>
              <a:t>→ </a:t>
            </a:r>
            <a:r>
              <a:rPr lang="en-US" dirty="0" smtClean="0"/>
              <a:t>get some money</a:t>
            </a:r>
            <a:endParaRPr lang="it-IT" dirty="0" smtClean="0"/>
          </a:p>
          <a:p>
            <a:pPr>
              <a:lnSpc>
                <a:spcPct val="130000"/>
              </a:lnSpc>
            </a:pPr>
            <a:r>
              <a:rPr lang="en-US" dirty="0"/>
              <a:t>factory owners needed </a:t>
            </a:r>
            <a:r>
              <a:rPr lang="en-US" dirty="0" smtClean="0"/>
              <a:t>cheap</a:t>
            </a:r>
            <a:r>
              <a:rPr lang="en-US" dirty="0"/>
              <a:t>, malleable and fast-learning </a:t>
            </a:r>
            <a:r>
              <a:rPr lang="en-US" dirty="0" smtClean="0"/>
              <a:t>employees</a:t>
            </a:r>
          </a:p>
          <a:p>
            <a:pPr>
              <a:lnSpc>
                <a:spcPct val="130000"/>
              </a:lnSpc>
            </a:pPr>
            <a:r>
              <a:rPr lang="en-US" dirty="0"/>
              <a:t>d</a:t>
            </a:r>
            <a:r>
              <a:rPr lang="en-US" dirty="0" smtClean="0"/>
              <a:t>eath or abandon by men </a:t>
            </a:r>
            <a:r>
              <a:rPr lang="it-IT" dirty="0"/>
              <a:t>→ </a:t>
            </a:r>
            <a:r>
              <a:rPr lang="it-IT" dirty="0" smtClean="0"/>
              <a:t>pressure </a:t>
            </a:r>
            <a:r>
              <a:rPr lang="it-IT" dirty="0"/>
              <a:t>on mothers → </a:t>
            </a:r>
            <a:r>
              <a:rPr lang="it-IT" dirty="0" smtClean="0"/>
              <a:t>send </a:t>
            </a:r>
            <a:r>
              <a:rPr lang="it-IT" dirty="0"/>
              <a:t>their </a:t>
            </a:r>
            <a:r>
              <a:rPr lang="it-IT" dirty="0" smtClean="0"/>
              <a:t>children </a:t>
            </a:r>
            <a:r>
              <a:rPr lang="it-IT" dirty="0"/>
              <a:t>out to </a:t>
            </a:r>
            <a:r>
              <a:rPr lang="it-IT" dirty="0" smtClean="0"/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2354751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287" y="225050"/>
            <a:ext cx="5378883" cy="935388"/>
          </a:xfrm>
        </p:spPr>
        <p:txBody>
          <a:bodyPr/>
          <a:lstStyle/>
          <a:p>
            <a:pPr algn="r"/>
            <a:r>
              <a:rPr lang="en-US" dirty="0" smtClean="0">
                <a:cs typeface="Modern No. 20"/>
              </a:rPr>
              <a:t>“Solutions”</a:t>
            </a:r>
            <a:endParaRPr lang="en-US" dirty="0">
              <a:cs typeface="Modern No. 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26"/>
            <a:ext cx="7724838" cy="4856237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rgbClr val="000000"/>
                </a:solidFill>
              </a:rPr>
              <a:t>the Factory Act (</a:t>
            </a:r>
            <a:r>
              <a:rPr lang="en-US" sz="2200" dirty="0" smtClean="0">
                <a:solidFill>
                  <a:srgbClr val="000000"/>
                </a:solidFill>
              </a:rPr>
              <a:t>1833):</a:t>
            </a:r>
          </a:p>
          <a:p>
            <a:pPr lvl="1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Children under </a:t>
            </a:r>
            <a:r>
              <a:rPr lang="en-US" sz="2200" dirty="0">
                <a:solidFill>
                  <a:srgbClr val="000000"/>
                </a:solidFill>
              </a:rPr>
              <a:t>9 years old could not work in the textile </a:t>
            </a:r>
            <a:r>
              <a:rPr lang="en-US" sz="2200" dirty="0" smtClean="0">
                <a:solidFill>
                  <a:srgbClr val="000000"/>
                </a:solidFill>
              </a:rPr>
              <a:t>factories</a:t>
            </a:r>
            <a:endParaRPr lang="it-IT" sz="2200" dirty="0">
              <a:solidFill>
                <a:srgbClr val="000000"/>
              </a:solidFill>
            </a:endParaRPr>
          </a:p>
          <a:p>
            <a:pPr lvl="1">
              <a:buFont typeface="Arial"/>
              <a:buChar char="•"/>
            </a:pPr>
            <a:r>
              <a:rPr lang="it-IT" sz="2200" dirty="0" smtClean="0">
                <a:solidFill>
                  <a:srgbClr val="000000"/>
                </a:solidFill>
              </a:rPr>
              <a:t>Children </a:t>
            </a:r>
            <a:r>
              <a:rPr lang="en-US" sz="2200" dirty="0" smtClean="0">
                <a:solidFill>
                  <a:srgbClr val="000000"/>
                </a:solidFill>
              </a:rPr>
              <a:t>between </a:t>
            </a:r>
            <a:r>
              <a:rPr lang="en-US" sz="2200" dirty="0">
                <a:solidFill>
                  <a:srgbClr val="000000"/>
                </a:solidFill>
              </a:rPr>
              <a:t>9 and 13 could only work 8 hours a day, with a 1 hour lunch break, and </a:t>
            </a:r>
            <a:r>
              <a:rPr lang="en-US" sz="2200" dirty="0" smtClean="0">
                <a:solidFill>
                  <a:srgbClr val="000000"/>
                </a:solidFill>
              </a:rPr>
              <a:t>2 </a:t>
            </a:r>
            <a:r>
              <a:rPr lang="en-US" sz="2200" dirty="0">
                <a:solidFill>
                  <a:srgbClr val="000000"/>
                </a:solidFill>
              </a:rPr>
              <a:t>hours of education a </a:t>
            </a:r>
            <a:r>
              <a:rPr lang="en-US" sz="2200" dirty="0" smtClean="0">
                <a:solidFill>
                  <a:srgbClr val="000000"/>
                </a:solidFill>
              </a:rPr>
              <a:t>day</a:t>
            </a:r>
            <a:endParaRPr lang="it-IT" sz="2200" dirty="0">
              <a:solidFill>
                <a:srgbClr val="000000"/>
              </a:solidFill>
            </a:endParaRPr>
          </a:p>
          <a:p>
            <a:pPr lvl="1">
              <a:buFont typeface="Arial"/>
              <a:buChar char="•"/>
            </a:pPr>
            <a:r>
              <a:rPr lang="it-IT" sz="2200" dirty="0" smtClean="0">
                <a:solidFill>
                  <a:srgbClr val="000000"/>
                </a:solidFill>
              </a:rPr>
              <a:t>Children </a:t>
            </a:r>
            <a:r>
              <a:rPr lang="en-US" sz="2200" dirty="0" smtClean="0">
                <a:solidFill>
                  <a:srgbClr val="000000"/>
                </a:solidFill>
              </a:rPr>
              <a:t>between </a:t>
            </a:r>
            <a:r>
              <a:rPr lang="en-US" sz="2200" dirty="0">
                <a:solidFill>
                  <a:srgbClr val="000000"/>
                </a:solidFill>
              </a:rPr>
              <a:t>14 and 18 could not work more than 12 hours a day, with a 1 hour lunch </a:t>
            </a:r>
            <a:r>
              <a:rPr lang="en-US" sz="2200" dirty="0" smtClean="0">
                <a:solidFill>
                  <a:srgbClr val="000000"/>
                </a:solidFill>
              </a:rPr>
              <a:t>break</a:t>
            </a:r>
            <a:endParaRPr lang="it-IT" sz="2200" dirty="0">
              <a:solidFill>
                <a:srgbClr val="000000"/>
              </a:solidFill>
            </a:endParaRPr>
          </a:p>
          <a:p>
            <a:pPr lvl="1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Children under </a:t>
            </a:r>
            <a:r>
              <a:rPr lang="en-US" sz="2200" dirty="0">
                <a:solidFill>
                  <a:srgbClr val="000000"/>
                </a:solidFill>
              </a:rPr>
              <a:t>18 </a:t>
            </a:r>
            <a:r>
              <a:rPr lang="en-US" sz="2200" dirty="0" smtClean="0">
                <a:solidFill>
                  <a:srgbClr val="000000"/>
                </a:solidFill>
              </a:rPr>
              <a:t>could </a:t>
            </a:r>
            <a:r>
              <a:rPr lang="en-US" sz="2200" dirty="0">
                <a:solidFill>
                  <a:srgbClr val="000000"/>
                </a:solidFill>
              </a:rPr>
              <a:t>not work at </a:t>
            </a:r>
            <a:r>
              <a:rPr lang="en-US" sz="2200" dirty="0" smtClean="0">
                <a:solidFill>
                  <a:srgbClr val="000000"/>
                </a:solidFill>
              </a:rPr>
              <a:t>night</a:t>
            </a:r>
          </a:p>
          <a:p>
            <a:pPr lvl="1">
              <a:buFont typeface="Arial"/>
              <a:buChar char="•"/>
            </a:pPr>
            <a:r>
              <a:rPr lang="en-US" sz="2200" dirty="0"/>
              <a:t>Regular inspections of the factories and </a:t>
            </a:r>
            <a:r>
              <a:rPr lang="en-US" sz="2200" dirty="0" smtClean="0"/>
              <a:t>workplaces</a:t>
            </a:r>
          </a:p>
          <a:p>
            <a:pPr lvl="1">
              <a:buFont typeface="Arial"/>
              <a:buChar char="•"/>
            </a:pPr>
            <a:endParaRPr lang="en-US" sz="2200" dirty="0" smtClean="0"/>
          </a:p>
          <a:p>
            <a:r>
              <a:rPr lang="en-US" sz="2200" dirty="0" smtClean="0">
                <a:solidFill>
                  <a:srgbClr val="000000"/>
                </a:solidFill>
              </a:rPr>
              <a:t>the </a:t>
            </a:r>
            <a:r>
              <a:rPr lang="en-US" sz="2200" dirty="0">
                <a:solidFill>
                  <a:srgbClr val="000000"/>
                </a:solidFill>
              </a:rPr>
              <a:t>Ten Hours Act (1847) tried to improve children’s working conditions by limiting the working hours to </a:t>
            </a:r>
            <a:r>
              <a:rPr lang="en-US" sz="2200" dirty="0" smtClean="0">
                <a:solidFill>
                  <a:srgbClr val="000000"/>
                </a:solidFill>
              </a:rPr>
              <a:t>10 hours per day</a:t>
            </a:r>
          </a:p>
        </p:txBody>
      </p:sp>
    </p:spTree>
    <p:extLst>
      <p:ext uri="{BB962C8B-B14F-4D97-AF65-F5344CB8AC3E}">
        <p14:creationId xmlns:p14="http://schemas.microsoft.com/office/powerpoint/2010/main" val="316566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5588311"/>
              </p:ext>
            </p:extLst>
          </p:nvPr>
        </p:nvGraphicFramePr>
        <p:xfrm>
          <a:off x="3731957" y="0"/>
          <a:ext cx="5108581" cy="3584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624543"/>
              </p:ext>
            </p:extLst>
          </p:nvPr>
        </p:nvGraphicFramePr>
        <p:xfrm>
          <a:off x="-1" y="3072341"/>
          <a:ext cx="6286249" cy="3842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98399" y="802378"/>
            <a:ext cx="339232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badi MT Condensed Extra Bold"/>
                <a:cs typeface="Abadi MT Condensed Extra Bold"/>
              </a:rPr>
              <a:t>s</a:t>
            </a:r>
            <a:r>
              <a:rPr lang="en-US" sz="3200" b="1" dirty="0" smtClean="0">
                <a:latin typeface="Abadi MT Condensed Extra Bold"/>
                <a:cs typeface="Abadi MT Condensed Extra Bold"/>
              </a:rPr>
              <a:t>ome data…</a:t>
            </a:r>
            <a:endParaRPr lang="en-US" sz="3200" b="1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646483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113"/>
            <a:ext cx="7467600" cy="1143000"/>
          </a:xfrm>
        </p:spPr>
        <p:txBody>
          <a:bodyPr/>
          <a:lstStyle/>
          <a:p>
            <a:r>
              <a:rPr lang="en-US" dirty="0" smtClean="0">
                <a:latin typeface="Calisto MT"/>
                <a:cs typeface="Calisto MT"/>
              </a:rPr>
              <a:t>Child sleeve nowadays</a:t>
            </a:r>
            <a:endParaRPr lang="en-US" dirty="0">
              <a:latin typeface="Calisto MT"/>
              <a:cs typeface="Calisto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316" y="1356375"/>
            <a:ext cx="7861829" cy="5126475"/>
          </a:xfrm>
        </p:spPr>
        <p:txBody>
          <a:bodyPr>
            <a:normAutofit/>
          </a:bodyPr>
          <a:lstStyle/>
          <a:p>
            <a:pPr marL="36576" indent="0">
              <a:lnSpc>
                <a:spcPct val="120000"/>
              </a:lnSpc>
              <a:buNone/>
            </a:pPr>
            <a:r>
              <a:rPr lang="en-US" sz="2000" dirty="0" smtClean="0"/>
              <a:t>Today even if it is illegal, </a:t>
            </a:r>
            <a:r>
              <a:rPr lang="en-US" sz="2000" dirty="0"/>
              <a:t>child labor </a:t>
            </a:r>
            <a:r>
              <a:rPr lang="en-US" sz="2000" dirty="0" smtClean="0"/>
              <a:t>is still heavily present. Indeed </a:t>
            </a:r>
            <a:r>
              <a:rPr lang="en-US" sz="2000" dirty="0"/>
              <a:t>a</a:t>
            </a:r>
            <a:r>
              <a:rPr lang="en-US" sz="2000" dirty="0" smtClean="0"/>
              <a:t>bout 246 millions children are exploited, among </a:t>
            </a:r>
            <a:r>
              <a:rPr lang="en-US" sz="2000" dirty="0"/>
              <a:t>of whom 73 millions are less than 10 years </a:t>
            </a:r>
            <a:r>
              <a:rPr lang="en-US" sz="2000" dirty="0" smtClean="0"/>
              <a:t>old.</a:t>
            </a:r>
          </a:p>
          <a:p>
            <a:pPr marL="36576" indent="0">
              <a:lnSpc>
                <a:spcPct val="120000"/>
              </a:lnSpc>
              <a:buNone/>
            </a:pPr>
            <a:endParaRPr lang="en-US" sz="2000" dirty="0" smtClean="0"/>
          </a:p>
          <a:p>
            <a:pPr marL="36576" indent="0">
              <a:lnSpc>
                <a:spcPct val="120000"/>
              </a:lnSpc>
              <a:buNone/>
            </a:pPr>
            <a:r>
              <a:rPr lang="en-US" sz="2000" dirty="0" smtClean="0">
                <a:latin typeface="David" charset="0"/>
              </a:rPr>
              <a:t>It is concentrated mainly in the poorest areas </a:t>
            </a:r>
            <a:r>
              <a:rPr lang="en-US" sz="2000" dirty="0" smtClean="0"/>
              <a:t>backward countries</a:t>
            </a:r>
            <a:r>
              <a:rPr lang="en-US" sz="2000" dirty="0" smtClean="0">
                <a:latin typeface="David" charset="0"/>
              </a:rPr>
              <a:t> of the planet </a:t>
            </a:r>
            <a:r>
              <a:rPr lang="en-US" sz="2000" dirty="0" smtClean="0"/>
              <a:t>(China, Thailand, Vietnam, India, Africa, </a:t>
            </a:r>
            <a:r>
              <a:rPr lang="en-US" sz="2000" dirty="0" err="1" smtClean="0"/>
              <a:t>Brasil</a:t>
            </a:r>
            <a:r>
              <a:rPr lang="en-US" sz="2000" dirty="0" smtClean="0"/>
              <a:t>). About </a:t>
            </a:r>
            <a:r>
              <a:rPr lang="en-US" sz="2000" dirty="0"/>
              <a:t>127 millions of children less than 14 years old compelled to work, live in Asian or Pacific areas; but the majority is accounted in </a:t>
            </a:r>
            <a:r>
              <a:rPr lang="en-US" sz="2000" dirty="0" smtClean="0"/>
              <a:t>Africa.</a:t>
            </a:r>
          </a:p>
          <a:p>
            <a:pPr marL="36576" indent="0">
              <a:lnSpc>
                <a:spcPct val="120000"/>
              </a:lnSpc>
              <a:buNone/>
            </a:pPr>
            <a:endParaRPr lang="en-US" sz="2000" dirty="0" smtClean="0"/>
          </a:p>
          <a:p>
            <a:pPr marL="36576" indent="0">
              <a:lnSpc>
                <a:spcPct val="120000"/>
              </a:lnSpc>
              <a:buNone/>
            </a:pPr>
            <a:r>
              <a:rPr lang="en-US" sz="2000" dirty="0" smtClean="0"/>
              <a:t>But industrial country aren’t excluded, where about </a:t>
            </a:r>
            <a:r>
              <a:rPr lang="en-US" sz="2000" dirty="0"/>
              <a:t>2,5 </a:t>
            </a:r>
            <a:r>
              <a:rPr lang="en-US" sz="2000" dirty="0" smtClean="0"/>
              <a:t>millions</a:t>
            </a:r>
            <a:r>
              <a:rPr lang="en-US" sz="2000" dirty="0"/>
              <a:t> </a:t>
            </a:r>
            <a:r>
              <a:rPr lang="en-US" sz="2000" dirty="0" smtClean="0"/>
              <a:t>of children are exploited.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844891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415</TotalTime>
  <Words>714</Words>
  <Application>Microsoft Macintosh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Oliver Twist by C. Dickens </vt:lpstr>
      <vt:lpstr>the Victorian Age: a contradictory period</vt:lpstr>
      <vt:lpstr>Industrial Revolution</vt:lpstr>
      <vt:lpstr>Literature and C. Dickens</vt:lpstr>
      <vt:lpstr>Childhood</vt:lpstr>
      <vt:lpstr>Why?</vt:lpstr>
      <vt:lpstr>“Solutions”</vt:lpstr>
      <vt:lpstr>PowerPoint Presentation</vt:lpstr>
      <vt:lpstr>Child sleeve nowadays</vt:lpstr>
      <vt:lpstr>Where?</vt:lpstr>
      <vt:lpstr>Solution</vt:lpstr>
      <vt:lpstr>Symbols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labor</dc:title>
  <dc:creator>Emilyღ</dc:creator>
  <cp:lastModifiedBy>Emilyღ</cp:lastModifiedBy>
  <cp:revision>57</cp:revision>
  <dcterms:created xsi:type="dcterms:W3CDTF">2015-03-03T20:20:55Z</dcterms:created>
  <dcterms:modified xsi:type="dcterms:W3CDTF">2015-03-18T14:27:09Z</dcterms:modified>
</cp:coreProperties>
</file>