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88" r:id="rId3"/>
    <p:sldId id="281" r:id="rId4"/>
    <p:sldId id="286" r:id="rId5"/>
    <p:sldId id="290" r:id="rId6"/>
    <p:sldId id="262" r:id="rId7"/>
    <p:sldId id="282" r:id="rId8"/>
    <p:sldId id="283" r:id="rId9"/>
    <p:sldId id="267" r:id="rId10"/>
    <p:sldId id="269" r:id="rId11"/>
    <p:sldId id="277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88"/>
            <p14:sldId id="281"/>
            <p14:sldId id="286"/>
            <p14:sldId id="290"/>
            <p14:sldId id="262"/>
            <p14:sldId id="282"/>
            <p14:sldId id="283"/>
            <p14:sldId id="267"/>
            <p14:sldId id="269"/>
            <p14:sldId id="277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2" autoAdjust="0"/>
    <p:restoredTop sz="95397" autoAdjust="0"/>
  </p:normalViewPr>
  <p:slideViewPr>
    <p:cSldViewPr>
      <p:cViewPr>
        <p:scale>
          <a:sx n="81" d="100"/>
          <a:sy n="81" d="100"/>
        </p:scale>
        <p:origin x="-149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56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slide. 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03/12/14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slideLayout" Target="../slideLayouts/slideLayout11.xml"/><Relationship Id="rId7" Type="http://schemas.openxmlformats.org/officeDocument/2006/relationships/notesSlide" Target="../notesSlides/notesSlide10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gif"/><Relationship Id="rId6" Type="http://schemas.openxmlformats.org/officeDocument/2006/relationships/image" Target="../media/image14.jpeg"/><Relationship Id="rId7" Type="http://schemas.openxmlformats.org/officeDocument/2006/relationships/image" Target="../media/image15.jpg"/><Relationship Id="rId8" Type="http://schemas.openxmlformats.org/officeDocument/2006/relationships/hyperlink" Target="file://localhost/Users/emilygh/Downloads/simboli_islam.pdf" TargetMode="External"/><Relationship Id="rId9" Type="http://schemas.openxmlformats.org/officeDocument/2006/relationships/hyperlink" Target="file://localhost/Users/emilygh/Documents/SkoolSucks/english/homework/2014:15/diritto%20islamico.ppt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9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705600" y="3124200"/>
            <a:ext cx="2105528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5^BLS</a:t>
            </a:r>
            <a:endParaRPr lang="en-US" sz="2400" dirty="0" smtClean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838200"/>
            <a:ext cx="7010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mbria"/>
                <a:cs typeface="Cambria"/>
              </a:rPr>
              <a:t>Regione</a:t>
            </a:r>
            <a:r>
              <a:rPr lang="en-US" sz="2000" dirty="0" smtClean="0">
                <a:latin typeface="Cambria"/>
                <a:cs typeface="Cambria"/>
              </a:rPr>
              <a:t> Friuli </a:t>
            </a:r>
            <a:r>
              <a:rPr lang="en-US" sz="2000" dirty="0" err="1">
                <a:latin typeface="Cambria"/>
                <a:cs typeface="Cambria"/>
              </a:rPr>
              <a:t>V</a:t>
            </a:r>
            <a:r>
              <a:rPr lang="en-US" sz="2000" dirty="0" err="1" smtClean="0">
                <a:latin typeface="Cambria"/>
                <a:cs typeface="Cambria"/>
              </a:rPr>
              <a:t>enezia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Giulia</a:t>
            </a:r>
          </a:p>
          <a:p>
            <a:endParaRPr lang="en-US" sz="2000" dirty="0">
              <a:latin typeface="Cambria"/>
              <a:cs typeface="Cambria"/>
            </a:endParaRPr>
          </a:p>
          <a:p>
            <a:r>
              <a:rPr lang="en-US" sz="2800" dirty="0" err="1" smtClean="0">
                <a:latin typeface="Cambria"/>
                <a:cs typeface="Cambria"/>
              </a:rPr>
              <a:t>Liceo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r>
              <a:rPr lang="en-US" sz="2800" dirty="0" err="1" smtClean="0">
                <a:latin typeface="Cambria"/>
                <a:cs typeface="Cambria"/>
              </a:rPr>
              <a:t>Scientifico</a:t>
            </a:r>
            <a:r>
              <a:rPr lang="en-US" sz="2800" dirty="0" smtClean="0">
                <a:latin typeface="Cambria"/>
                <a:cs typeface="Cambria"/>
              </a:rPr>
              <a:t> “Albert Einstein”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22" name="AutoShape 10"/>
          <p:cNvSpPr>
            <a:spLocks noChangeArrowheads="1"/>
          </p:cNvSpPr>
          <p:nvPr>
            <p:custDataLst>
              <p:tags r:id="rId2"/>
            </p:custDataLst>
          </p:nvPr>
        </p:nvSpPr>
        <p:spPr bwMode="invGray">
          <a:xfrm>
            <a:off x="914400" y="1524001"/>
            <a:ext cx="6096000" cy="990600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/>
              <a:t>Similarities:</a:t>
            </a:r>
            <a:endParaRPr lang="en-US" sz="2000" dirty="0"/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3"/>
            </p:custDataLst>
          </p:nvPr>
        </p:nvSpPr>
        <p:spPr bwMode="invGray">
          <a:xfrm>
            <a:off x="1447800" y="5029200"/>
            <a:ext cx="4495800" cy="121278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lvl="0"/>
            <a:r>
              <a:rPr lang="en-US" dirty="0" smtClean="0"/>
              <a:t>Common points: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 smtClean="0"/>
              <a:t>both </a:t>
            </a:r>
            <a:r>
              <a:rPr lang="en-US" dirty="0"/>
              <a:t>attracted by women from a physical point of </a:t>
            </a:r>
            <a:r>
              <a:rPr lang="en-US" dirty="0" smtClean="0"/>
              <a:t>view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verall happiness during their holiday</a:t>
            </a:r>
            <a:endParaRPr lang="it-IT" dirty="0"/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685800" y="301752"/>
            <a:ext cx="84582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700" dirty="0" smtClean="0"/>
              <a:t>Similarities – Differences – Common Points</a:t>
            </a: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invGray">
          <a:xfrm>
            <a:off x="4267200" y="2667000"/>
            <a:ext cx="4876800" cy="2133600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>
              <a:defRPr/>
            </a:pPr>
            <a:r>
              <a:rPr lang="en-US" dirty="0" smtClean="0"/>
              <a:t>Differences: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err="1"/>
              <a:t>a</a:t>
            </a:r>
            <a:r>
              <a:rPr lang="en-US" dirty="0" err="1" smtClean="0"/>
              <a:t>tteggiamento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confronti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tradizione</a:t>
            </a:r>
            <a:endParaRPr lang="en-US" dirty="0" smtClean="0"/>
          </a:p>
          <a:p>
            <a:pPr marL="342900" indent="-342900">
              <a:buFont typeface="Arial"/>
              <a:buChar char="•"/>
              <a:defRPr/>
            </a:pPr>
            <a:r>
              <a:rPr lang="en-US" dirty="0" err="1"/>
              <a:t>a</a:t>
            </a:r>
            <a:r>
              <a:rPr lang="en-US" dirty="0" err="1" smtClean="0"/>
              <a:t>tteggiamento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confronti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storia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Americani</a:t>
            </a:r>
            <a:r>
              <a:rPr lang="en-US" dirty="0" smtClean="0"/>
              <a:t>  	</a:t>
            </a:r>
            <a:r>
              <a:rPr lang="en-US" dirty="0" err="1" smtClean="0"/>
              <a:t>futuro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Changez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passato</a:t>
            </a:r>
            <a:endParaRPr lang="en-US" dirty="0" smtClean="0"/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la </a:t>
            </a:r>
            <a:r>
              <a:rPr lang="en-US" dirty="0" err="1" smtClean="0"/>
              <a:t>paura</a:t>
            </a:r>
            <a:r>
              <a:rPr lang="en-US" dirty="0" smtClean="0"/>
              <a:t> di </a:t>
            </a:r>
            <a:r>
              <a:rPr lang="en-US" dirty="0" err="1" smtClean="0"/>
              <a:t>fronte</a:t>
            </a:r>
            <a:r>
              <a:rPr lang="en-US" dirty="0" smtClean="0"/>
              <a:t> </a:t>
            </a:r>
            <a:r>
              <a:rPr lang="en-US" dirty="0" err="1" smtClean="0"/>
              <a:t>all’incertezza</a:t>
            </a:r>
            <a:endParaRPr lang="en-US" dirty="0" smtClean="0"/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La </a:t>
            </a:r>
            <a:r>
              <a:rPr lang="en-US" dirty="0" err="1" smtClean="0"/>
              <a:t>formalitità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l’informalità</a:t>
            </a:r>
            <a:endParaRPr lang="en-US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562600" y="3733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38800" y="4038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724400" y="457200"/>
            <a:ext cx="3429000" cy="752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0" dirty="0" smtClean="0"/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653" y="1295400"/>
            <a:ext cx="8915400" cy="5399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1900" dirty="0" smtClean="0"/>
              <a:t>Abbiamo capito che: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it-IT" sz="1900" dirty="0" smtClean="0"/>
              <a:t>l’atteggiamento multiculturale è importante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it-IT" sz="1900" dirty="0" smtClean="0"/>
              <a:t>l’atteggiamento multiculturale non riguarda solo il confronto con lo straniero ma con qualsiasi persona diversa da noi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it-IT" sz="1900" dirty="0" smtClean="0"/>
              <a:t>l’atteggiamento multiculturale ci aiuta a decentrarci, a non vederci come gli unici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it-IT" sz="1900" dirty="0" smtClean="0"/>
              <a:t>l’atteggiamento multiculturale ci serve ad aprirci all’altro senza sospetti e stereotipi e pregiudizi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it-IT" sz="1900" dirty="0" smtClean="0"/>
              <a:t>’atteggiamento multiculturale ci serve a costruire la nostra identità, perché noi capiamo chi siamo solo se ci confrontiamo con gli altri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it-IT" sz="1900" dirty="0" smtClean="0"/>
              <a:t>I linguaggi della comunicazione (verbali, o non verbali) non sono mai neutri, portano sempre con sé un modo di essere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it-IT" sz="1900" dirty="0" smtClean="0"/>
              <a:t>Bisogna essere disponibili all’ascolto per poter arrivare alla </a:t>
            </a:r>
            <a:r>
              <a:rPr lang="it-IT" sz="1900" i="1" dirty="0" err="1" smtClean="0"/>
              <a:t>com</a:t>
            </a:r>
            <a:r>
              <a:rPr lang="it-IT" sz="1900" i="1" dirty="0" smtClean="0"/>
              <a:t>-prensione</a:t>
            </a:r>
            <a:endParaRPr lang="it-IT" sz="1900" dirty="0" smtClean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it-IT" sz="1900" dirty="0" smtClean="0"/>
              <a:t>Le religioni sono spesso dei pretesti per altri interessi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it-IT" sz="1900" dirty="0" smtClean="0"/>
              <a:t>L’esistenza degli esseri umani viene prima di tutti gli altri segnali culturali</a:t>
            </a:r>
            <a:endParaRPr lang="it-IT" sz="19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400" y="457200"/>
            <a:ext cx="5715000" cy="99060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4800" dirty="0" smtClean="0">
                <a:latin typeface="Cambria"/>
                <a:cs typeface="Cambria"/>
              </a:rPr>
              <a:t>What we have learnt?</a:t>
            </a:r>
            <a:endParaRPr lang="en-US" sz="4800" dirty="0"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04800" y="-2819400"/>
            <a:ext cx="1728112" cy="48072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447800"/>
            <a:ext cx="7620000" cy="422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	We have: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mproved knowledge of the language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earnt new vocabulary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ompared English and Italian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eflected on the symbolical value of proper names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he importance of language strategies to convey meaning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he different concept of time in the 2 cultures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earnt Eastern culture privileges a poetry-like form of communication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earnt the condition of in-</a:t>
            </a:r>
            <a:r>
              <a:rPr lang="en-US" dirty="0" err="1" smtClean="0"/>
              <a:t>betweenness</a:t>
            </a:r>
            <a:r>
              <a:rPr lang="en-US" dirty="0" smtClean="0"/>
              <a:t> one lives when he has to meet different cultures and people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7415888" y="2065708"/>
            <a:ext cx="1728112" cy="480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10941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1752600"/>
            <a:ext cx="4343400" cy="11238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>
                <a:latin typeface="Cambria"/>
                <a:cs typeface="Cambria"/>
              </a:rPr>
              <a:t>Our </a:t>
            </a:r>
            <a:r>
              <a:rPr lang="en-US" sz="4000" b="1" dirty="0" smtClean="0">
                <a:latin typeface="Cambria"/>
                <a:cs typeface="Cambria"/>
              </a:rPr>
              <a:t>Contribution</a:t>
            </a:r>
            <a:endParaRPr lang="en-US" sz="4000" dirty="0">
              <a:latin typeface="Calibri (Headings)"/>
              <a:cs typeface="Calibri (Headings)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1084" y="29718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atin typeface="Cambria"/>
                <a:cs typeface="Cambria"/>
              </a:rPr>
              <a:t>In-</a:t>
            </a:r>
            <a:r>
              <a:rPr lang="en-US" sz="2800" dirty="0" err="1">
                <a:latin typeface="Cambria"/>
                <a:cs typeface="Cambria"/>
              </a:rPr>
              <a:t>betweenness</a:t>
            </a:r>
            <a:r>
              <a:rPr lang="en-US" sz="2800" dirty="0">
                <a:latin typeface="Cambria"/>
                <a:cs typeface="Cambria"/>
              </a:rPr>
              <a:t>: a linguistic and cultural experience of learning and critical thinking</a:t>
            </a:r>
            <a:r>
              <a:rPr lang="en-US" sz="2800" dirty="0" smtClean="0">
                <a:latin typeface="Cambria"/>
                <a:cs typeface="Cambria"/>
              </a:rPr>
              <a:t>.</a:t>
            </a:r>
            <a:endParaRPr lang="it-IT" sz="2800" dirty="0">
              <a:latin typeface="Cambria"/>
              <a:cs typeface="Cambria"/>
            </a:endParaRPr>
          </a:p>
        </p:txBody>
      </p:sp>
      <p:pic>
        <p:nvPicPr>
          <p:cNvPr id="2" name="Picture 1" descr="0f0fd5f67b10916baabb13052e84353f-300x24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0" t="-794" b="902"/>
          <a:stretch/>
        </p:blipFill>
        <p:spPr>
          <a:xfrm>
            <a:off x="6155765" y="134471"/>
            <a:ext cx="2759635" cy="2256117"/>
          </a:xfrm>
          <a:prstGeom prst="ellipse">
            <a:avLst/>
          </a:prstGeom>
        </p:spPr>
      </p:pic>
      <p:pic>
        <p:nvPicPr>
          <p:cNvPr id="9" name="Picture 8" descr="Il-fondamentalista-riluttante.jpg"/>
          <p:cNvPicPr>
            <a:picLocks noChangeAspect="1"/>
          </p:cNvPicPr>
          <p:nvPr/>
        </p:nvPicPr>
        <p:blipFill>
          <a:blip r:embed="rId5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6112"/>
            <a:ext cx="2514600" cy="3859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3340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>
                <a:solidFill>
                  <a:srgbClr val="000000"/>
                </a:solidFill>
                <a:latin typeface="Cambria"/>
                <a:cs typeface="Cambria"/>
              </a:rPr>
              <a:t>Vivere fra culture: un’esperienza di apprendimento linguistico-culturale di riflessione critica</a:t>
            </a:r>
            <a:r>
              <a:rPr lang="it-IT" sz="2800" dirty="0" smtClean="0">
                <a:solidFill>
                  <a:srgbClr val="000000"/>
                </a:solidFill>
                <a:latin typeface="Cambria"/>
                <a:cs typeface="Cambria"/>
              </a:rPr>
              <a:t>.</a:t>
            </a:r>
            <a:endParaRPr lang="en-US" sz="28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10" name="Picture 9" descr="the-reluctant-fundamentalist-cast-and-crew-670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2" b="5336"/>
          <a:stretch/>
        </p:blipFill>
        <p:spPr>
          <a:xfrm>
            <a:off x="6162599" y="4267200"/>
            <a:ext cx="294815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2819400"/>
            <a:ext cx="5715000" cy="1370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>
                <a:latin typeface="+mj-lt"/>
                <a:cs typeface="Cambria"/>
              </a:rPr>
              <a:t>A Short Video</a:t>
            </a:r>
            <a:endParaRPr lang="en-US" sz="7200" dirty="0">
              <a:latin typeface="+mj-lt"/>
              <a:cs typeface="Cambr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743200" y="-8534400"/>
            <a:ext cx="7765662" cy="1647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295400"/>
            <a:ext cx="5715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500" dirty="0" smtClean="0">
                <a:latin typeface="Times New Roman"/>
                <a:ea typeface="MingLiU-ExtB"/>
                <a:cs typeface="Times New Roman"/>
              </a:rPr>
              <a:t>Learning Steps</a:t>
            </a:r>
            <a:endParaRPr lang="en-US" sz="5500" dirty="0">
              <a:latin typeface="Times New Roman"/>
              <a:ea typeface="MingLiU-ExtB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790825"/>
            <a:ext cx="8077200" cy="403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/>
              <a:t>s</a:t>
            </a:r>
            <a:r>
              <a:rPr lang="en-US" sz="2400" i="1" dirty="0" smtClean="0"/>
              <a:t>tep 1</a:t>
            </a:r>
            <a:r>
              <a:rPr lang="en-US" sz="2400" dirty="0" smtClean="0"/>
              <a:t>: Reading and Comprehension</a:t>
            </a:r>
          </a:p>
          <a:p>
            <a:pPr>
              <a:lnSpc>
                <a:spcPct val="130000"/>
              </a:lnSpc>
            </a:pPr>
            <a:r>
              <a:rPr lang="en-US" sz="2400" i="1" dirty="0"/>
              <a:t>s</a:t>
            </a:r>
            <a:r>
              <a:rPr lang="en-US" sz="2400" i="1" dirty="0" smtClean="0"/>
              <a:t>tep 2</a:t>
            </a:r>
            <a:r>
              <a:rPr lang="en-US" sz="2400" dirty="0" smtClean="0"/>
              <a:t>: Analysis of structure and the potential of the dramatic 	monologue</a:t>
            </a:r>
          </a:p>
          <a:p>
            <a:pPr>
              <a:lnSpc>
                <a:spcPct val="130000"/>
              </a:lnSpc>
            </a:pPr>
            <a:r>
              <a:rPr lang="en-US" sz="2400" i="1" dirty="0"/>
              <a:t>s</a:t>
            </a:r>
            <a:r>
              <a:rPr lang="en-US" sz="2400" i="1" dirty="0" smtClean="0"/>
              <a:t>tep 3</a:t>
            </a:r>
            <a:r>
              <a:rPr lang="en-US" sz="2400" dirty="0" smtClean="0"/>
              <a:t>: Identifying intercultural themes</a:t>
            </a:r>
          </a:p>
          <a:p>
            <a:pPr>
              <a:lnSpc>
                <a:spcPct val="130000"/>
              </a:lnSpc>
            </a:pPr>
            <a:r>
              <a:rPr lang="en-US" sz="2400" i="1" dirty="0"/>
              <a:t>s</a:t>
            </a:r>
            <a:r>
              <a:rPr lang="en-US" sz="2400" i="1" dirty="0" smtClean="0"/>
              <a:t>tep 4</a:t>
            </a:r>
            <a:r>
              <a:rPr lang="en-US" sz="2400" dirty="0" smtClean="0"/>
              <a:t>: Learning and discovering the context</a:t>
            </a:r>
          </a:p>
          <a:p>
            <a:pPr>
              <a:lnSpc>
                <a:spcPct val="130000"/>
              </a:lnSpc>
            </a:pPr>
            <a:r>
              <a:rPr lang="en-US" sz="2400" i="1" dirty="0"/>
              <a:t>s</a:t>
            </a:r>
            <a:r>
              <a:rPr lang="en-US" sz="2400" i="1" dirty="0" smtClean="0"/>
              <a:t>tep 5</a:t>
            </a:r>
            <a:r>
              <a:rPr lang="en-US" sz="2400" dirty="0" smtClean="0"/>
              <a:t>: Comparing the original novel and the Italian translation</a:t>
            </a:r>
          </a:p>
          <a:p>
            <a:pPr>
              <a:lnSpc>
                <a:spcPct val="130000"/>
              </a:lnSpc>
            </a:pPr>
            <a:r>
              <a:rPr lang="en-US" sz="2400" i="1" dirty="0"/>
              <a:t>s</a:t>
            </a:r>
            <a:r>
              <a:rPr lang="en-US" sz="2400" i="1" dirty="0" smtClean="0"/>
              <a:t>tep 6</a:t>
            </a:r>
            <a:r>
              <a:rPr lang="en-US" sz="2400" dirty="0" smtClean="0"/>
              <a:t>: Coming to a conclusion</a:t>
            </a:r>
          </a:p>
          <a:p>
            <a:pPr>
              <a:lnSpc>
                <a:spcPct val="130000"/>
              </a:lnSpc>
            </a:pPr>
            <a:r>
              <a:rPr lang="en-US" sz="2400" i="1" dirty="0"/>
              <a:t>s</a:t>
            </a:r>
            <a:r>
              <a:rPr lang="en-US" sz="2400" i="1" dirty="0" smtClean="0"/>
              <a:t>tep 7</a:t>
            </a:r>
            <a:r>
              <a:rPr lang="en-US" sz="2400" dirty="0" smtClean="0"/>
              <a:t>: Thinking about our learning process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_of_pakistan-4.jpg"/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19200"/>
            <a:ext cx="3667456" cy="2754527"/>
          </a:xfrm>
          <a:prstGeom prst="rect">
            <a:avLst/>
          </a:prstGeom>
        </p:spPr>
      </p:pic>
      <p:pic>
        <p:nvPicPr>
          <p:cNvPr id="3" name="Picture 2" descr="the-sprawling-city-of-lahore-behind-its-iconic-buildin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57" y="-76200"/>
            <a:ext cx="3209043" cy="2154367"/>
          </a:xfrm>
          <a:prstGeom prst="wedgeEllipseCallout">
            <a:avLst/>
          </a:prstGeom>
        </p:spPr>
      </p:pic>
      <p:pic>
        <p:nvPicPr>
          <p:cNvPr id="7" name="Picture 6" descr="mao.gif"/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/>
          <a:stretch/>
        </p:blipFill>
        <p:spPr>
          <a:xfrm>
            <a:off x="0" y="3815031"/>
            <a:ext cx="2520311" cy="3048000"/>
          </a:xfrm>
          <a:prstGeom prst="rect">
            <a:avLst/>
          </a:prstGeom>
        </p:spPr>
      </p:pic>
      <p:pic>
        <p:nvPicPr>
          <p:cNvPr id="4" name="Picture 3" descr="400px-New_york_times_square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1104" r="225" b="-1263"/>
          <a:stretch/>
        </p:blipFill>
        <p:spPr>
          <a:xfrm>
            <a:off x="685800" y="3581400"/>
            <a:ext cx="2133600" cy="1424178"/>
          </a:xfrm>
          <a:prstGeom prst="cloudCallout">
            <a:avLst/>
          </a:prstGeom>
        </p:spPr>
      </p:pic>
      <p:pic>
        <p:nvPicPr>
          <p:cNvPr id="8" name="Picture 7" descr="hqdefault.jpg"/>
          <p:cNvPicPr>
            <a:picLocks noChangeAspect="1"/>
          </p:cNvPicPr>
          <p:nvPr/>
        </p:nvPicPr>
        <p:blipFill rotWithShape="1">
          <a:blip r:embed="rId7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0" r="19733" b="4198"/>
          <a:stretch/>
        </p:blipFill>
        <p:spPr>
          <a:xfrm>
            <a:off x="6811752" y="4038601"/>
            <a:ext cx="2332248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cs typeface="Cambria"/>
              </a:rPr>
              <a:t>Contexts</a:t>
            </a:r>
            <a:endParaRPr lang="en-US" sz="5500" b="1" dirty="0">
              <a:latin typeface="Times New Roman"/>
              <a:ea typeface="MingLiU-ExtB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209800"/>
            <a:ext cx="6705600" cy="42639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857250" indent="-857250">
              <a:buFont typeface="Arial"/>
              <a:buChar char="•"/>
            </a:pPr>
            <a:r>
              <a:rPr lang="en-US" sz="2300" b="1" dirty="0" smtClean="0"/>
              <a:t>Pakistan</a:t>
            </a:r>
          </a:p>
          <a:p>
            <a:pPr marL="857250" indent="-857250">
              <a:buFont typeface="Arial"/>
              <a:buChar char="•"/>
            </a:pPr>
            <a:r>
              <a:rPr lang="en-US" sz="2300" b="1" dirty="0" smtClean="0"/>
              <a:t>The </a:t>
            </a:r>
            <a:r>
              <a:rPr lang="en-US" sz="2300" b="1" dirty="0"/>
              <a:t>United </a:t>
            </a:r>
            <a:r>
              <a:rPr lang="en-US" sz="2300" b="1" dirty="0" smtClean="0"/>
              <a:t>States</a:t>
            </a:r>
          </a:p>
          <a:p>
            <a:pPr marL="857250" indent="-857250">
              <a:buFont typeface="Arial"/>
              <a:buChar char="•"/>
            </a:pPr>
            <a:r>
              <a:rPr lang="en-US" sz="2300" b="1" dirty="0" smtClean="0"/>
              <a:t>Islam</a:t>
            </a:r>
            <a:endParaRPr lang="en-US" sz="2300" b="1" dirty="0"/>
          </a:p>
          <a:p>
            <a:pPr marL="857250" indent="-857250">
              <a:buFont typeface="Arial"/>
              <a:buChar char="•"/>
            </a:pPr>
            <a:r>
              <a:rPr lang="en-US" sz="2300" b="1" dirty="0">
                <a:hlinkClick r:id="rId8" action="ppaction://hlinkfile"/>
              </a:rPr>
              <a:t>Symbols of Islam</a:t>
            </a:r>
            <a:endParaRPr lang="en-US" sz="2300" b="1" dirty="0"/>
          </a:p>
          <a:p>
            <a:pPr marL="857250" indent="-857250">
              <a:buFont typeface="Arial"/>
              <a:buChar char="•"/>
            </a:pPr>
            <a:r>
              <a:rPr lang="en-US" sz="2300" b="1" dirty="0"/>
              <a:t>Italian poetry on </a:t>
            </a:r>
            <a:r>
              <a:rPr lang="en-US" sz="2300" b="1" dirty="0" smtClean="0"/>
              <a:t>1911 (giannizzeri</a:t>
            </a:r>
            <a:r>
              <a:rPr lang="en-US" sz="2300" b="1" dirty="0"/>
              <a:t>, </a:t>
            </a:r>
            <a:r>
              <a:rPr lang="en-US" sz="2300" b="1" dirty="0"/>
              <a:t>U</a:t>
            </a:r>
            <a:r>
              <a:rPr lang="en-US" sz="2300" b="1" dirty="0" smtClean="0"/>
              <a:t>dine </a:t>
            </a:r>
            <a:r>
              <a:rPr lang="en-US" sz="2300" b="1" dirty="0" err="1"/>
              <a:t>M</a:t>
            </a:r>
            <a:r>
              <a:rPr lang="en-US" sz="2300" b="1" dirty="0" err="1" smtClean="0"/>
              <a:t>ohsin</a:t>
            </a:r>
            <a:r>
              <a:rPr lang="en-US" sz="2300" b="1" dirty="0" smtClean="0"/>
              <a:t> </a:t>
            </a:r>
            <a:r>
              <a:rPr lang="en-US" sz="2300" b="1" dirty="0"/>
              <a:t>A</a:t>
            </a:r>
            <a:r>
              <a:rPr lang="en-US" sz="2300" b="1" dirty="0" smtClean="0"/>
              <a:t>mid</a:t>
            </a:r>
            <a:r>
              <a:rPr lang="en-US" sz="2300" b="1" dirty="0"/>
              <a:t>, </a:t>
            </a:r>
            <a:r>
              <a:rPr lang="en-US" sz="2300" b="1" dirty="0"/>
              <a:t>U</a:t>
            </a:r>
            <a:r>
              <a:rPr lang="en-US" sz="2300" b="1" dirty="0" smtClean="0"/>
              <a:t>dine “</a:t>
            </a:r>
            <a:r>
              <a:rPr lang="en-US" sz="2300" b="1" dirty="0" err="1" smtClean="0"/>
              <a:t>vicino</a:t>
            </a:r>
            <a:r>
              <a:rPr lang="en-US" sz="2300" b="1" dirty="0" smtClean="0"/>
              <a:t> </a:t>
            </a:r>
            <a:r>
              <a:rPr lang="en-US" sz="2300" b="1" dirty="0"/>
              <a:t>e </a:t>
            </a:r>
            <a:r>
              <a:rPr lang="en-US" sz="2300" b="1" dirty="0" err="1" smtClean="0"/>
              <a:t>lontano</a:t>
            </a:r>
            <a:r>
              <a:rPr lang="en-US" sz="2300" b="1" dirty="0" smtClean="0"/>
              <a:t>”)</a:t>
            </a:r>
            <a:endParaRPr lang="en-US" sz="2300" b="1" dirty="0"/>
          </a:p>
          <a:p>
            <a:pPr marL="857250" indent="-857250">
              <a:buFont typeface="Arial"/>
              <a:buChar char="•"/>
            </a:pPr>
            <a:r>
              <a:rPr lang="en-US" sz="2300" b="1" dirty="0"/>
              <a:t>“</a:t>
            </a:r>
            <a:r>
              <a:rPr lang="en-US" sz="2300" b="1" i="1" dirty="0"/>
              <a:t>The Reluctant Fundamentalist</a:t>
            </a:r>
            <a:r>
              <a:rPr lang="en-US" sz="2300" b="1" dirty="0"/>
              <a:t>”</a:t>
            </a:r>
            <a:r>
              <a:rPr lang="en-US" sz="2300" b="1" i="1" dirty="0"/>
              <a:t> </a:t>
            </a:r>
            <a:r>
              <a:rPr lang="en-US" sz="2300" b="1" dirty="0"/>
              <a:t>at </a:t>
            </a:r>
            <a:r>
              <a:rPr lang="en-US" sz="2300" b="1" dirty="0" err="1"/>
              <a:t>Rai</a:t>
            </a:r>
            <a:r>
              <a:rPr lang="en-US" sz="2300" b="1" dirty="0"/>
              <a:t> </a:t>
            </a:r>
            <a:r>
              <a:rPr lang="en-US" sz="2300" b="1" dirty="0" err="1"/>
              <a:t>Letteratura</a:t>
            </a:r>
            <a:endParaRPr lang="en-US" sz="2300" b="1" dirty="0"/>
          </a:p>
          <a:p>
            <a:pPr marL="857250" indent="-857250">
              <a:buFont typeface="Arial"/>
              <a:buChar char="•"/>
            </a:pPr>
            <a:r>
              <a:rPr lang="en-US" sz="2300" b="1" dirty="0"/>
              <a:t>School resources: English and </a:t>
            </a:r>
            <a:r>
              <a:rPr lang="en-US" sz="2300" b="1" dirty="0">
                <a:hlinkClick r:id="rId9" action="ppaction://hlinkpres?slideindex=1&amp;slidetitle="/>
              </a:rPr>
              <a:t>IRC</a:t>
            </a:r>
            <a:endParaRPr lang="en-US" sz="2300" b="1" dirty="0"/>
          </a:p>
          <a:p>
            <a:pPr marL="857250" indent="-857250">
              <a:buFont typeface="Arial"/>
              <a:buChar char="•"/>
            </a:pPr>
            <a:r>
              <a:rPr lang="en-US" sz="2300" b="1" dirty="0" err="1"/>
              <a:t>L’Asia</a:t>
            </a:r>
            <a:r>
              <a:rPr lang="en-US" sz="2300" b="1" dirty="0"/>
              <a:t> </a:t>
            </a:r>
            <a:r>
              <a:rPr lang="en-US" sz="2300" b="1" dirty="0" err="1"/>
              <a:t>siamo</a:t>
            </a:r>
            <a:r>
              <a:rPr lang="en-US" sz="2300" b="1" dirty="0"/>
              <a:t> </a:t>
            </a:r>
            <a:r>
              <a:rPr lang="en-US" sz="2300" b="1" dirty="0" err="1"/>
              <a:t>noi</a:t>
            </a:r>
            <a:endParaRPr lang="en-US" sz="2300" b="1" dirty="0"/>
          </a:p>
          <a:p>
            <a:pPr marL="857250" indent="-857250">
              <a:buFont typeface="Arial"/>
              <a:buChar char="•"/>
            </a:pPr>
            <a:r>
              <a:rPr lang="en-US" sz="2300" b="1" dirty="0" err="1"/>
              <a:t>L’altro</a:t>
            </a:r>
            <a:r>
              <a:rPr lang="en-US" sz="2300" b="1" dirty="0"/>
              <a:t> </a:t>
            </a:r>
            <a:r>
              <a:rPr lang="en-US" sz="2300" b="1" dirty="0" err="1"/>
              <a:t>siamo</a:t>
            </a:r>
            <a:r>
              <a:rPr lang="en-US" sz="2300" b="1" dirty="0"/>
              <a:t> </a:t>
            </a:r>
            <a:r>
              <a:rPr lang="en-US" sz="2300" b="1" dirty="0" err="1"/>
              <a:t>noi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53906862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752"/>
            <a:ext cx="8305800" cy="1450848"/>
          </a:xfrm>
        </p:spPr>
        <p:txBody>
          <a:bodyPr>
            <a:noAutofit/>
          </a:bodyPr>
          <a:lstStyle/>
          <a:p>
            <a:pPr algn="ctr"/>
            <a:r>
              <a:rPr lang="en-US" sz="4200" dirty="0">
                <a:cs typeface="Cambria"/>
              </a:rPr>
              <a:t>t</a:t>
            </a:r>
            <a:r>
              <a:rPr lang="en-US" sz="4200" dirty="0" smtClean="0">
                <a:cs typeface="Cambria"/>
              </a:rPr>
              <a:t>he Dramatic Monologue and </a:t>
            </a:r>
            <a:r>
              <a:rPr lang="en-US" sz="4200" dirty="0">
                <a:cs typeface="Cambria"/>
              </a:rPr>
              <a:t>i</a:t>
            </a:r>
            <a:r>
              <a:rPr lang="en-US" sz="4200" dirty="0" smtClean="0">
                <a:cs typeface="Cambria"/>
              </a:rPr>
              <a:t>ts Cultural Encounter</a:t>
            </a:r>
            <a:endParaRPr lang="en-US" sz="4200" dirty="0"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Examples of students’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3429000"/>
            <a:ext cx="7086600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Work 1: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Work 2: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Work 3: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1828800"/>
            <a:ext cx="6553200" cy="441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00" y="-457200"/>
            <a:ext cx="7765662" cy="1647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Cambria"/>
                <a:cs typeface="Cambria"/>
              </a:rPr>
              <a:t>     Intercultural </a:t>
            </a:r>
            <a:r>
              <a:rPr lang="en-US" sz="4800" b="1" i="1" dirty="0">
                <a:latin typeface="Cambria"/>
                <a:cs typeface="Cambria"/>
              </a:rPr>
              <a:t>Themes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82296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71750" lvl="5" indent="-285750">
              <a:lnSpc>
                <a:spcPct val="130000"/>
              </a:lnSpc>
              <a:buFont typeface="Arial"/>
              <a:buChar char="•"/>
            </a:pPr>
            <a:r>
              <a:rPr lang="en-US" sz="2300" dirty="0"/>
              <a:t>Different people, different languages, different cultures</a:t>
            </a:r>
          </a:p>
          <a:p>
            <a:pPr marL="2571750" lvl="5" indent="-285750">
              <a:lnSpc>
                <a:spcPct val="130000"/>
              </a:lnSpc>
              <a:buFont typeface="Arial"/>
              <a:buChar char="•"/>
            </a:pPr>
            <a:r>
              <a:rPr lang="en-US" sz="2300" dirty="0"/>
              <a:t>The language of the encounter</a:t>
            </a:r>
          </a:p>
          <a:p>
            <a:pPr marL="2114550" lvl="4" indent="-285750">
              <a:lnSpc>
                <a:spcPct val="130000"/>
              </a:lnSpc>
              <a:buFont typeface="Arial"/>
              <a:buChar char="•"/>
            </a:pPr>
            <a:r>
              <a:rPr lang="en-US" sz="2300" dirty="0"/>
              <a:t>Fundamentalism/s</a:t>
            </a:r>
          </a:p>
          <a:p>
            <a:pPr marL="1657350" lvl="3" indent="-285750">
              <a:lnSpc>
                <a:spcPct val="130000"/>
              </a:lnSpc>
              <a:buFont typeface="Arial"/>
              <a:buChar char="•"/>
            </a:pPr>
            <a:r>
              <a:rPr lang="en-US" sz="2300" dirty="0"/>
              <a:t>Men meet women: modern and traditional models</a:t>
            </a:r>
          </a:p>
          <a:p>
            <a:pPr marL="1200150" lvl="2" indent="-285750">
              <a:lnSpc>
                <a:spcPct val="130000"/>
              </a:lnSpc>
              <a:buFont typeface="Arial"/>
              <a:buChar char="•"/>
            </a:pPr>
            <a:r>
              <a:rPr lang="en-US" sz="2300" dirty="0"/>
              <a:t>Stereotypes are worldwide</a:t>
            </a:r>
          </a:p>
          <a:p>
            <a:pPr marL="1200150" lvl="2" indent="-285750">
              <a:lnSpc>
                <a:spcPct val="130000"/>
              </a:lnSpc>
              <a:buFont typeface="Arial"/>
              <a:buChar char="•"/>
            </a:pPr>
            <a:r>
              <a:rPr lang="en-US" sz="2300" dirty="0"/>
              <a:t>Identity or identities</a:t>
            </a:r>
          </a:p>
          <a:p>
            <a:pPr marL="1200150" lvl="2" indent="-285750">
              <a:lnSpc>
                <a:spcPct val="130000"/>
              </a:lnSpc>
              <a:buFont typeface="Arial"/>
              <a:buChar char="•"/>
            </a:pPr>
            <a:r>
              <a:rPr lang="en-US" sz="2300" dirty="0"/>
              <a:t>The difficulty of leaving in in-</a:t>
            </a:r>
            <a:r>
              <a:rPr lang="en-US" sz="2300" dirty="0" err="1"/>
              <a:t>betweenness</a:t>
            </a:r>
            <a:endParaRPr lang="en-US" sz="2300" dirty="0"/>
          </a:p>
          <a:p>
            <a:pPr marL="1657350" lvl="3" indent="-285750">
              <a:lnSpc>
                <a:spcPct val="130000"/>
              </a:lnSpc>
              <a:buFont typeface="Arial"/>
              <a:buChar char="•"/>
            </a:pPr>
            <a:r>
              <a:rPr lang="en-US" sz="2300" dirty="0"/>
              <a:t>The relationship with the foreigner and the stranger</a:t>
            </a:r>
          </a:p>
          <a:p>
            <a:pPr marL="2114550" lvl="4" indent="-285750">
              <a:lnSpc>
                <a:spcPct val="130000"/>
              </a:lnSpc>
              <a:buFont typeface="Arial"/>
              <a:buChar char="•"/>
            </a:pPr>
            <a:r>
              <a:rPr lang="en-US" sz="2300" dirty="0"/>
              <a:t>Human nature facing fear and tragedy</a:t>
            </a:r>
          </a:p>
          <a:p>
            <a:pPr marL="2571750" lvl="5" indent="-285750">
              <a:lnSpc>
                <a:spcPct val="130000"/>
              </a:lnSpc>
              <a:buFont typeface="Arial"/>
              <a:buChar char="•"/>
            </a:pPr>
            <a:r>
              <a:rPr lang="en-US" sz="2300" dirty="0"/>
              <a:t>Communication/s and </a:t>
            </a:r>
            <a:r>
              <a:rPr lang="en-US" sz="2300" dirty="0" smtClean="0"/>
              <a:t>culture/</a:t>
            </a:r>
            <a:r>
              <a:rPr lang="en-US" sz="2300" dirty="0"/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1600" y="76200"/>
            <a:ext cx="3938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i="1" dirty="0">
                <a:latin typeface="Cambria"/>
                <a:cs typeface="Cambria"/>
              </a:rPr>
              <a:t>Intercultural </a:t>
            </a:r>
            <a:r>
              <a:rPr lang="en-US" sz="4800" b="1" i="1" dirty="0" smtClean="0">
                <a:latin typeface="Cambria"/>
                <a:cs typeface="Cambria"/>
              </a:rPr>
              <a:t>Objectives</a:t>
            </a:r>
            <a:endParaRPr lang="en-US" sz="4800" b="1" i="1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8082" y="990600"/>
            <a:ext cx="7010400" cy="4953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Comparing languages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Finding intercultural keywords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Trying to interpret differences and similarities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Learning </a:t>
            </a:r>
            <a:r>
              <a:rPr lang="en-US" sz="2400" dirty="0" smtClean="0">
                <a:ln>
                  <a:solidFill>
                    <a:schemeClr val="tx1">
                      <a:alpha val="0"/>
                    </a:schemeClr>
                  </a:solidFill>
                </a:ln>
              </a:rPr>
              <a:t>about</a:t>
            </a:r>
            <a:r>
              <a:rPr lang="en-US" sz="2400" dirty="0" smtClean="0"/>
              <a:t> different cultural codes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Recognizing similarities and </a:t>
            </a:r>
            <a:r>
              <a:rPr lang="en-US" sz="2400" dirty="0"/>
              <a:t>d</a:t>
            </a:r>
            <a:r>
              <a:rPr lang="en-US" sz="2400" dirty="0" smtClean="0"/>
              <a:t>issimilarities in the Italian translation of the novel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Improving linguistic knowledge of the language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Learning about Christianity and Islam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Comparing opinions about the novel</a:t>
            </a: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457200"/>
            <a:ext cx="7769352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mbria"/>
              </a:rPr>
              <a:t>Comparing Quotations relevant to Intercultural </a:t>
            </a:r>
            <a:r>
              <a:rPr lang="en-US" dirty="0">
                <a:cs typeface="Cambria"/>
              </a:rPr>
              <a:t>D</a:t>
            </a:r>
            <a:r>
              <a:rPr lang="en-US" dirty="0" smtClean="0">
                <a:cs typeface="Cambria"/>
              </a:rPr>
              <a:t>ialogue</a:t>
            </a:r>
            <a:endParaRPr lang="en-US" dirty="0"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2971800"/>
            <a:ext cx="7086600" cy="2590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Quotation 1: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Quotation 2: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Quotation 3: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724</Words>
  <Application>Microsoft Macintosh PowerPoint</Application>
  <PresentationFormat>On-screen Show (4:3)</PresentationFormat>
  <Paragraphs>126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Training New Employees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Dramatic Monologue and its Cultural Encounter</vt:lpstr>
      <vt:lpstr>PowerPoint Presentation</vt:lpstr>
      <vt:lpstr>PowerPoint Presentation</vt:lpstr>
      <vt:lpstr>Comparing Quotations relevant to Intercultural Dialogue</vt:lpstr>
      <vt:lpstr>Similarities – Differences – Common Points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2014-12-03T02:47:40Z</dcterms:modified>
</cp:coreProperties>
</file>