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67" r:id="rId3"/>
    <p:sldId id="257" r:id="rId4"/>
    <p:sldId id="258" r:id="rId5"/>
    <p:sldId id="259" r:id="rId6"/>
    <p:sldId id="261" r:id="rId7"/>
    <p:sldId id="260" r:id="rId8"/>
    <p:sldId id="263" r:id="rId9"/>
    <p:sldId id="264" r:id="rId10"/>
    <p:sldId id="266" r:id="rId11"/>
    <p:sldId id="265"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F49D355-16BD-4E45-BD9A-5EA878CF7CBD}" type="datetimeFigureOut">
              <a:rPr lang="it-IT" smtClean="0"/>
              <a:t>03/02/2015</a:t>
            </a:fld>
            <a:endParaRPr lang="it-IT"/>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t-IT"/>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7A41E1B-4F70-4964-A407-84C68BE8251C}" type="slidenum">
              <a:rPr lang="it-IT" smtClean="0"/>
              <a:t>‹N›</a:t>
            </a:fld>
            <a:endParaRPr lang="it-IT"/>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03/02/2015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03/02/2015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03/02/2015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11" name="Title 10"/>
          <p:cNvSpPr>
            <a:spLocks noGrp="1"/>
          </p:cNvSpPr>
          <p:nvPr>
            <p:ph type="title"/>
          </p:nvPr>
        </p:nvSpPr>
        <p:spPr/>
        <p:txBody>
          <a:bodyPr/>
          <a:lstStyle/>
          <a:p>
            <a:r>
              <a:rPr lang="it-IT" smtClean="0"/>
              <a:t>Fare clic per modificare lo stile del titolo</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03/02/2015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F49D355-16BD-4E45-BD9A-5EA878CF7CBD}" type="datetimeFigureOut">
              <a:rPr lang="it-IT" smtClean="0"/>
              <a:t>03/02/2015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12" name="Title 11"/>
          <p:cNvSpPr>
            <a:spLocks noGrp="1"/>
          </p:cNvSpPr>
          <p:nvPr>
            <p:ph type="title"/>
          </p:nvPr>
        </p:nvSpPr>
        <p:spPr/>
        <p:txBody>
          <a:bodyPr/>
          <a:lstStyle>
            <a:lvl1pPr>
              <a:defRPr>
                <a:solidFill>
                  <a:schemeClr val="tx2"/>
                </a:solidFill>
              </a:defRPr>
            </a:lvl1pPr>
          </a:lstStyle>
          <a:p>
            <a:r>
              <a:rPr lang="it-IT" smtClean="0"/>
              <a:t>Fare clic per modificare lo stile del titolo</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03/02/2015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7F49D355-16BD-4E45-BD9A-5EA878CF7CBD}" type="datetimeFigureOut">
              <a:rPr lang="it-IT" smtClean="0"/>
              <a:t>03/02/2015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t>03/02/2015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it-IT" smtClean="0"/>
              <a:t>Fare clic per modificare lo stile del titolo</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03/02/2015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03/02/2015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F49D355-16BD-4E45-BD9A-5EA878CF7CBD}" type="datetimeFigureOut">
              <a:rPr lang="it-IT" smtClean="0"/>
              <a:t>03/02/2015</a:t>
            </a:fld>
            <a:endParaRPr lang="it-IT"/>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it-IT"/>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35696" y="1340768"/>
            <a:ext cx="5256584" cy="1512168"/>
          </a:xfrm>
        </p:spPr>
        <p:txBody>
          <a:bodyPr>
            <a:normAutofit fontScale="90000"/>
          </a:bodyPr>
          <a:lstStyle/>
          <a:p>
            <a:pPr algn="ctr"/>
            <a:r>
              <a:rPr lang="it-IT" sz="8800" b="1" dirty="0" smtClean="0">
                <a:solidFill>
                  <a:schemeClr val="tx1"/>
                </a:solidFill>
                <a:latin typeface="Times New Roman" pitchFamily="18" charset="0"/>
                <a:cs typeface="Times New Roman" pitchFamily="18" charset="0"/>
              </a:rPr>
              <a:t>IRELAND</a:t>
            </a:r>
            <a:endParaRPr lang="it-IT" sz="8800" b="1" dirty="0">
              <a:solidFill>
                <a:schemeClr val="tx1"/>
              </a:solidFill>
              <a:latin typeface="Times New Roman" pitchFamily="18" charset="0"/>
              <a:cs typeface="Times New Roman" pitchFamily="18" charset="0"/>
            </a:endParaRP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3803356"/>
            <a:ext cx="3757600" cy="21042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479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851920" y="2426511"/>
            <a:ext cx="4808856" cy="4132981"/>
          </a:xfrm>
        </p:spPr>
        <p:txBody>
          <a:bodyPr>
            <a:normAutofit/>
          </a:bodyPr>
          <a:lstStyle/>
          <a:p>
            <a:pPr marL="0" indent="0">
              <a:buNone/>
            </a:pPr>
            <a:r>
              <a:rPr lang="en-US" sz="1600" dirty="0"/>
              <a:t>Belfast </a:t>
            </a:r>
            <a:r>
              <a:rPr lang="en-US" sz="1600" dirty="0" smtClean="0"/>
              <a:t>is </a:t>
            </a:r>
            <a:r>
              <a:rPr lang="en-US" sz="1600" dirty="0"/>
              <a:t>the capital and largest city of Northern Ireland. By population, Belfast is the 17th largest city in the United Kingdom and the second largest on the island of Ireland</a:t>
            </a:r>
            <a:r>
              <a:rPr lang="en-US" sz="1600" dirty="0" smtClean="0"/>
              <a:t>.</a:t>
            </a:r>
          </a:p>
          <a:p>
            <a:pPr marL="0" indent="0">
              <a:buNone/>
            </a:pPr>
            <a:r>
              <a:rPr lang="en-US" sz="1600" dirty="0"/>
              <a:t>The name Belfast is derived from the Irish </a:t>
            </a:r>
            <a:r>
              <a:rPr lang="en-US" sz="1600" dirty="0" err="1"/>
              <a:t>Béal</a:t>
            </a:r>
            <a:r>
              <a:rPr lang="en-US" sz="1600" dirty="0"/>
              <a:t> </a:t>
            </a:r>
            <a:r>
              <a:rPr lang="en-US" sz="1600" dirty="0" err="1" smtClean="0"/>
              <a:t>Feirsde</a:t>
            </a:r>
            <a:r>
              <a:rPr lang="en-US" sz="1600" dirty="0" smtClean="0"/>
              <a:t>. The </a:t>
            </a:r>
            <a:r>
              <a:rPr lang="en-US" sz="1600" dirty="0"/>
              <a:t>word </a:t>
            </a:r>
            <a:r>
              <a:rPr lang="en-US" sz="1600" dirty="0" err="1"/>
              <a:t>béal</a:t>
            </a:r>
            <a:r>
              <a:rPr lang="en-US" sz="1600" dirty="0"/>
              <a:t> means "mouth" or "</a:t>
            </a:r>
            <a:r>
              <a:rPr lang="en-US" sz="1600" dirty="0" err="1"/>
              <a:t>rivermouth</a:t>
            </a:r>
            <a:r>
              <a:rPr lang="en-US" sz="1600" dirty="0"/>
              <a:t>" while </a:t>
            </a:r>
            <a:r>
              <a:rPr lang="en-US" sz="1600" dirty="0" err="1"/>
              <a:t>feirsde</a:t>
            </a:r>
            <a:r>
              <a:rPr lang="en-US" sz="1600" dirty="0"/>
              <a:t>/</a:t>
            </a:r>
            <a:r>
              <a:rPr lang="en-US" sz="1600" dirty="0" err="1"/>
              <a:t>feirste</a:t>
            </a:r>
            <a:r>
              <a:rPr lang="en-US" sz="1600" dirty="0"/>
              <a:t> is the genitive singular of </a:t>
            </a:r>
            <a:r>
              <a:rPr lang="en-US" sz="1600" dirty="0" err="1"/>
              <a:t>fearsaid</a:t>
            </a:r>
            <a:r>
              <a:rPr lang="en-US" sz="1600" dirty="0"/>
              <a:t> and refers to a sandbar or tidal ford across a river's </a:t>
            </a:r>
            <a:r>
              <a:rPr lang="en-US" sz="1600" dirty="0" smtClean="0"/>
              <a:t>mouth. The </a:t>
            </a:r>
            <a:r>
              <a:rPr lang="en-US" sz="1600" dirty="0"/>
              <a:t>name would thus translate literally as "(river) mouth of the sandbar" or "(river) mouth of the </a:t>
            </a:r>
            <a:r>
              <a:rPr lang="en-US" sz="1600" dirty="0" err="1"/>
              <a:t>ford</a:t>
            </a:r>
            <a:r>
              <a:rPr lang="en-US" sz="1600" dirty="0" err="1" smtClean="0"/>
              <a:t>".This</a:t>
            </a:r>
            <a:r>
              <a:rPr lang="en-US" sz="1600" dirty="0" smtClean="0"/>
              <a:t> </a:t>
            </a:r>
            <a:r>
              <a:rPr lang="en-US" sz="1600" dirty="0"/>
              <a:t>sandbar was formed at the confluence of two rivers at what is now </a:t>
            </a:r>
            <a:r>
              <a:rPr lang="en-US" sz="1600" dirty="0" err="1"/>
              <a:t>Donegall</a:t>
            </a:r>
            <a:r>
              <a:rPr lang="en-US" sz="1600" dirty="0"/>
              <a:t> Quay: the Lagan, which flows into Belfast Lough, and its tributary the </a:t>
            </a:r>
            <a:r>
              <a:rPr lang="en-US" sz="1600" dirty="0" err="1"/>
              <a:t>Farset</a:t>
            </a:r>
            <a:r>
              <a:rPr lang="en-US" sz="1600" dirty="0"/>
              <a:t>.</a:t>
            </a:r>
            <a:endParaRPr lang="en-US" sz="1600" dirty="0" smtClean="0"/>
          </a:p>
          <a:p>
            <a:pPr marL="0" indent="0">
              <a:buNone/>
            </a:pPr>
            <a:endParaRPr lang="it-IT" sz="1800" dirty="0"/>
          </a:p>
        </p:txBody>
      </p:sp>
      <p:sp>
        <p:nvSpPr>
          <p:cNvPr id="3" name="Titolo 2"/>
          <p:cNvSpPr>
            <a:spLocks noGrp="1"/>
          </p:cNvSpPr>
          <p:nvPr>
            <p:ph type="title"/>
          </p:nvPr>
        </p:nvSpPr>
        <p:spPr/>
        <p:txBody>
          <a:bodyPr/>
          <a:lstStyle/>
          <a:p>
            <a:r>
              <a:rPr lang="it-IT" dirty="0" smtClean="0"/>
              <a:t>Belfast </a:t>
            </a:r>
            <a:r>
              <a:rPr lang="it-IT" dirty="0" err="1" smtClean="0"/>
              <a:t>Northern</a:t>
            </a:r>
            <a:r>
              <a:rPr lang="it-IT" dirty="0" smtClean="0"/>
              <a:t> </a:t>
            </a:r>
            <a:r>
              <a:rPr lang="it-IT" dirty="0" err="1" smtClean="0"/>
              <a:t>Ireland</a:t>
            </a:r>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138" y="2132856"/>
            <a:ext cx="3492500" cy="4394200"/>
          </a:xfrm>
          <a:prstGeom prst="rect">
            <a:avLst/>
          </a:prstGeom>
        </p:spPr>
      </p:pic>
    </p:spTree>
    <p:extLst>
      <p:ext uri="{BB962C8B-B14F-4D97-AF65-F5344CB8AC3E}">
        <p14:creationId xmlns:p14="http://schemas.microsoft.com/office/powerpoint/2010/main" val="3356211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548680"/>
            <a:ext cx="7745505" cy="4093839"/>
          </a:xfrm>
        </p:spPr>
        <p:txBody>
          <a:bodyPr>
            <a:normAutofit/>
          </a:bodyPr>
          <a:lstStyle/>
          <a:p>
            <a:pPr marL="0" indent="0" algn="ctr">
              <a:buNone/>
            </a:pPr>
            <a:r>
              <a:rPr lang="it-IT" sz="4400" b="1" dirty="0" smtClean="0">
                <a:solidFill>
                  <a:schemeClr val="tx2"/>
                </a:solidFill>
              </a:rPr>
              <a:t>Work </a:t>
            </a:r>
            <a:r>
              <a:rPr lang="it-IT" sz="4400" b="1" dirty="0" err="1" smtClean="0">
                <a:solidFill>
                  <a:schemeClr val="tx2"/>
                </a:solidFill>
              </a:rPr>
              <a:t>done</a:t>
            </a:r>
            <a:r>
              <a:rPr lang="it-IT" sz="4400" b="1" dirty="0" smtClean="0">
                <a:solidFill>
                  <a:schemeClr val="tx2"/>
                </a:solidFill>
              </a:rPr>
              <a:t> by </a:t>
            </a:r>
          </a:p>
          <a:p>
            <a:pPr algn="ctr"/>
            <a:endParaRPr lang="it-IT" sz="4400" b="1" dirty="0" smtClean="0">
              <a:solidFill>
                <a:schemeClr val="tx2"/>
              </a:solidFill>
            </a:endParaRPr>
          </a:p>
          <a:p>
            <a:pPr algn="ctr"/>
            <a:endParaRPr lang="it-IT" sz="4400" b="1" dirty="0" smtClean="0">
              <a:solidFill>
                <a:schemeClr val="tx2"/>
              </a:solidFill>
            </a:endParaRPr>
          </a:p>
          <a:p>
            <a:pPr marL="0" indent="0" algn="ctr">
              <a:buNone/>
            </a:pPr>
            <a:r>
              <a:rPr lang="it-IT" sz="4400" b="1" dirty="0" smtClean="0">
                <a:solidFill>
                  <a:schemeClr val="tx2"/>
                </a:solidFill>
              </a:rPr>
              <a:t>Entina </a:t>
            </a:r>
            <a:r>
              <a:rPr lang="it-IT" sz="4400" b="1" dirty="0" err="1" smtClean="0">
                <a:solidFill>
                  <a:schemeClr val="tx2"/>
                </a:solidFill>
              </a:rPr>
              <a:t>Agolli</a:t>
            </a:r>
            <a:r>
              <a:rPr lang="it-IT" sz="4400" b="1" dirty="0" smtClean="0">
                <a:solidFill>
                  <a:schemeClr val="tx2"/>
                </a:solidFill>
              </a:rPr>
              <a:t> </a:t>
            </a:r>
            <a:endParaRPr lang="it-IT" sz="4400" b="1" dirty="0">
              <a:solidFill>
                <a:schemeClr val="tx2"/>
              </a:solidFill>
            </a:endParaRPr>
          </a:p>
        </p:txBody>
      </p:sp>
    </p:spTree>
    <p:extLst>
      <p:ext uri="{BB962C8B-B14F-4D97-AF65-F5344CB8AC3E}">
        <p14:creationId xmlns:p14="http://schemas.microsoft.com/office/powerpoint/2010/main" val="2622364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39207" y="2356342"/>
            <a:ext cx="7745505" cy="3877815"/>
          </a:xfrm>
        </p:spPr>
        <p:txBody>
          <a:bodyPr/>
          <a:lstStyle/>
          <a:p>
            <a:pPr>
              <a:buClr>
                <a:schemeClr val="bg2">
                  <a:lumMod val="25000"/>
                </a:schemeClr>
              </a:buClr>
            </a:pPr>
            <a:r>
              <a:rPr lang="it-IT" dirty="0" err="1" smtClean="0"/>
              <a:t>History</a:t>
            </a:r>
            <a:r>
              <a:rPr lang="it-IT" dirty="0" smtClean="0"/>
              <a:t> in brief</a:t>
            </a:r>
          </a:p>
          <a:p>
            <a:pPr>
              <a:buClr>
                <a:schemeClr val="bg2">
                  <a:lumMod val="25000"/>
                </a:schemeClr>
              </a:buClr>
            </a:pPr>
            <a:r>
              <a:rPr lang="it-IT" dirty="0" err="1" smtClean="0"/>
              <a:t>Dublin</a:t>
            </a:r>
            <a:endParaRPr lang="it-IT" dirty="0" smtClean="0"/>
          </a:p>
          <a:p>
            <a:pPr>
              <a:buClr>
                <a:schemeClr val="bg2">
                  <a:lumMod val="25000"/>
                </a:schemeClr>
              </a:buClr>
            </a:pPr>
            <a:r>
              <a:rPr lang="it-IT" dirty="0" err="1" smtClean="0"/>
              <a:t>Climate</a:t>
            </a:r>
            <a:endParaRPr lang="it-IT" dirty="0" smtClean="0"/>
          </a:p>
          <a:p>
            <a:pPr>
              <a:buClr>
                <a:schemeClr val="bg2">
                  <a:lumMod val="25000"/>
                </a:schemeClr>
              </a:buClr>
            </a:pPr>
            <a:r>
              <a:rPr lang="it-IT" dirty="0" smtClean="0"/>
              <a:t>Irish </a:t>
            </a:r>
            <a:r>
              <a:rPr lang="it-IT" dirty="0" err="1" smtClean="0"/>
              <a:t>food</a:t>
            </a:r>
            <a:endParaRPr lang="it-IT" dirty="0" smtClean="0"/>
          </a:p>
          <a:p>
            <a:pPr>
              <a:buClr>
                <a:schemeClr val="bg2">
                  <a:lumMod val="25000"/>
                </a:schemeClr>
              </a:buClr>
            </a:pPr>
            <a:r>
              <a:rPr lang="it-IT" dirty="0" smtClean="0"/>
              <a:t>Irish </a:t>
            </a:r>
            <a:r>
              <a:rPr lang="it-IT" dirty="0" err="1" smtClean="0"/>
              <a:t>flag</a:t>
            </a:r>
            <a:r>
              <a:rPr lang="it-IT" dirty="0" smtClean="0"/>
              <a:t> </a:t>
            </a:r>
          </a:p>
          <a:p>
            <a:pPr>
              <a:buClr>
                <a:schemeClr val="bg2">
                  <a:lumMod val="25000"/>
                </a:schemeClr>
              </a:buClr>
            </a:pPr>
            <a:r>
              <a:rPr lang="it-IT" dirty="0" smtClean="0"/>
              <a:t>Bray, </a:t>
            </a:r>
            <a:r>
              <a:rPr lang="it-IT" dirty="0" err="1" smtClean="0"/>
              <a:t>Ireland</a:t>
            </a:r>
            <a:endParaRPr lang="it-IT" dirty="0" smtClean="0"/>
          </a:p>
          <a:p>
            <a:pPr>
              <a:buClr>
                <a:schemeClr val="bg2">
                  <a:lumMod val="25000"/>
                </a:schemeClr>
              </a:buClr>
            </a:pPr>
            <a:r>
              <a:rPr lang="it-IT" dirty="0" smtClean="0"/>
              <a:t>Belfast, </a:t>
            </a:r>
            <a:r>
              <a:rPr lang="it-IT" dirty="0" err="1" smtClean="0"/>
              <a:t>Northern</a:t>
            </a:r>
            <a:r>
              <a:rPr lang="it-IT" dirty="0" smtClean="0"/>
              <a:t> </a:t>
            </a:r>
            <a:r>
              <a:rPr lang="it-IT" dirty="0" err="1" smtClean="0"/>
              <a:t>Ireland</a:t>
            </a:r>
            <a:endParaRPr lang="it-IT" dirty="0" smtClean="0"/>
          </a:p>
          <a:p>
            <a:pPr>
              <a:buClr>
                <a:schemeClr val="bg2">
                  <a:lumMod val="25000"/>
                </a:schemeClr>
              </a:buClr>
            </a:pPr>
            <a:endParaRPr lang="it-IT" dirty="0"/>
          </a:p>
        </p:txBody>
      </p:sp>
      <p:sp>
        <p:nvSpPr>
          <p:cNvPr id="3" name="Titolo 2"/>
          <p:cNvSpPr>
            <a:spLocks noGrp="1"/>
          </p:cNvSpPr>
          <p:nvPr>
            <p:ph type="title"/>
          </p:nvPr>
        </p:nvSpPr>
        <p:spPr/>
        <p:txBody>
          <a:bodyPr/>
          <a:lstStyle/>
          <a:p>
            <a:r>
              <a:rPr lang="it-IT" b="1" dirty="0" smtClean="0"/>
              <a:t>Index </a:t>
            </a:r>
            <a:endParaRPr lang="it-IT" b="1"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2204864"/>
            <a:ext cx="3597256" cy="374441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82523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3568" y="2423026"/>
            <a:ext cx="7776864" cy="4030310"/>
          </a:xfrm>
        </p:spPr>
        <p:txBody>
          <a:bodyPr>
            <a:noAutofit/>
          </a:bodyPr>
          <a:lstStyle/>
          <a:p>
            <a:pPr>
              <a:buClr>
                <a:schemeClr val="bg2">
                  <a:lumMod val="25000"/>
                </a:schemeClr>
              </a:buClr>
            </a:pPr>
            <a:r>
              <a:rPr lang="en-US" sz="1600" dirty="0"/>
              <a:t>Ireland is an island in north-western Europe which has been divided politically </a:t>
            </a:r>
            <a:r>
              <a:rPr lang="en-US" sz="1600" dirty="0" smtClean="0"/>
              <a:t>in Ireland and Northern Ireland since </a:t>
            </a:r>
            <a:r>
              <a:rPr lang="en-US" sz="1600" dirty="0"/>
              <a:t>1920. </a:t>
            </a:r>
            <a:endParaRPr lang="en-US" sz="1600" dirty="0" smtClean="0"/>
          </a:p>
          <a:p>
            <a:pPr>
              <a:buClr>
                <a:schemeClr val="bg2">
                  <a:lumMod val="25000"/>
                </a:schemeClr>
              </a:buClr>
            </a:pPr>
            <a:r>
              <a:rPr lang="en-US" sz="1600" dirty="0" smtClean="0"/>
              <a:t>Ireland consists in 32 counties and six of them are known as </a:t>
            </a:r>
            <a:r>
              <a:rPr lang="en-US" sz="1600" dirty="0" err="1" smtClean="0"/>
              <a:t>Nothern</a:t>
            </a:r>
            <a:r>
              <a:rPr lang="en-US" sz="1600" dirty="0" smtClean="0"/>
              <a:t> Ireland.</a:t>
            </a:r>
          </a:p>
          <a:p>
            <a:pPr>
              <a:buClr>
                <a:schemeClr val="bg2">
                  <a:lumMod val="25000"/>
                </a:schemeClr>
              </a:buClr>
            </a:pPr>
            <a:r>
              <a:rPr lang="en-US" sz="1600" dirty="0"/>
              <a:t>The name "Ireland" applies to the island as a whole, but in English is also the official name of the independent state </a:t>
            </a:r>
            <a:r>
              <a:rPr lang="en-US" sz="1600" dirty="0" smtClean="0"/>
              <a:t>since </a:t>
            </a:r>
            <a:r>
              <a:rPr lang="en-US" sz="1600" dirty="0"/>
              <a:t>1921</a:t>
            </a:r>
            <a:r>
              <a:rPr lang="en-US" sz="1600" dirty="0" smtClean="0"/>
              <a:t>. It is also called “Green Ireland”.</a:t>
            </a:r>
          </a:p>
          <a:p>
            <a:pPr>
              <a:buClr>
                <a:schemeClr val="bg2">
                  <a:lumMod val="25000"/>
                </a:schemeClr>
              </a:buClr>
            </a:pPr>
            <a:r>
              <a:rPr lang="en-US" sz="1600" dirty="0" smtClean="0"/>
              <a:t>In 1922 Ireland </a:t>
            </a:r>
            <a:r>
              <a:rPr lang="en-US" sz="1600" dirty="0"/>
              <a:t>gained self </a:t>
            </a:r>
            <a:r>
              <a:rPr lang="en-US" sz="1600" dirty="0" smtClean="0"/>
              <a:t>government. </a:t>
            </a:r>
          </a:p>
          <a:p>
            <a:pPr>
              <a:buClr>
                <a:schemeClr val="bg2">
                  <a:lumMod val="25000"/>
                </a:schemeClr>
              </a:buClr>
            </a:pPr>
            <a:r>
              <a:rPr lang="en-US" sz="1600" dirty="0"/>
              <a:t>Celtic tribes settled on the island in the 4th century BC. </a:t>
            </a:r>
            <a:r>
              <a:rPr lang="en-US" sz="1600" dirty="0" smtClean="0"/>
              <a:t>Invasions </a:t>
            </a:r>
            <a:r>
              <a:rPr lang="en-US" sz="1600" dirty="0"/>
              <a:t>began in the early 12th century and set in place Ireland's uneasy position within England's sphere of influence. </a:t>
            </a:r>
            <a:endParaRPr lang="en-US" sz="1600" dirty="0" smtClean="0"/>
          </a:p>
          <a:p>
            <a:pPr>
              <a:buClr>
                <a:schemeClr val="bg2">
                  <a:lumMod val="25000"/>
                </a:schemeClr>
              </a:buClr>
            </a:pPr>
            <a:r>
              <a:rPr lang="en-US" sz="1600" dirty="0" smtClean="0"/>
              <a:t>1800- The act </a:t>
            </a:r>
            <a:r>
              <a:rPr lang="en-US" sz="1600" dirty="0"/>
              <a:t>of </a:t>
            </a:r>
            <a:r>
              <a:rPr lang="en-US" sz="1600" dirty="0" smtClean="0"/>
              <a:t>Union </a:t>
            </a:r>
            <a:r>
              <a:rPr lang="en-US" sz="1600" dirty="0"/>
              <a:t>in which Catholics, 90% of the Irish population, were excluded from Parliament - saw Ireland joining the United Kingdom.</a:t>
            </a:r>
            <a:endParaRPr lang="en-US" sz="1600" dirty="0" smtClean="0"/>
          </a:p>
          <a:p>
            <a:pPr>
              <a:buClr>
                <a:schemeClr val="bg2">
                  <a:lumMod val="25000"/>
                </a:schemeClr>
              </a:buClr>
            </a:pPr>
            <a:r>
              <a:rPr lang="it-IT" sz="1600" dirty="0"/>
              <a:t>1919-1921- Irish War of Independence </a:t>
            </a:r>
            <a:endParaRPr lang="it-IT" sz="1600" dirty="0" smtClean="0"/>
          </a:p>
          <a:p>
            <a:pPr>
              <a:buClr>
                <a:schemeClr val="bg2">
                  <a:lumMod val="25000"/>
                </a:schemeClr>
              </a:buClr>
            </a:pPr>
            <a:r>
              <a:rPr lang="it-IT" sz="1600" dirty="0"/>
              <a:t>1922-1923- T</a:t>
            </a:r>
            <a:r>
              <a:rPr lang="it-IT" sz="1600" dirty="0" smtClean="0"/>
              <a:t>he </a:t>
            </a:r>
            <a:r>
              <a:rPr lang="it-IT" sz="1600" dirty="0"/>
              <a:t>Irish </a:t>
            </a:r>
            <a:r>
              <a:rPr lang="it-IT" sz="1600" dirty="0" err="1"/>
              <a:t>Civil</a:t>
            </a:r>
            <a:r>
              <a:rPr lang="it-IT" sz="1600" dirty="0"/>
              <a:t> War </a:t>
            </a:r>
            <a:endParaRPr lang="it-IT" sz="1600" dirty="0" smtClean="0"/>
          </a:p>
        </p:txBody>
      </p:sp>
      <p:sp>
        <p:nvSpPr>
          <p:cNvPr id="2" name="Titolo 1"/>
          <p:cNvSpPr>
            <a:spLocks noGrp="1"/>
          </p:cNvSpPr>
          <p:nvPr>
            <p:ph type="title"/>
          </p:nvPr>
        </p:nvSpPr>
        <p:spPr/>
        <p:txBody>
          <a:bodyPr/>
          <a:lstStyle/>
          <a:p>
            <a:r>
              <a:rPr lang="it-IT" sz="4400" b="1" dirty="0" err="1" smtClean="0"/>
              <a:t>History</a:t>
            </a:r>
            <a:r>
              <a:rPr lang="it-IT" sz="4400" b="1" dirty="0" smtClean="0"/>
              <a:t> in brief</a:t>
            </a:r>
            <a:endParaRPr lang="it-IT" sz="4400" b="1" dirty="0"/>
          </a:p>
        </p:txBody>
      </p:sp>
    </p:spTree>
    <p:extLst>
      <p:ext uri="{BB962C8B-B14F-4D97-AF65-F5344CB8AC3E}">
        <p14:creationId xmlns:p14="http://schemas.microsoft.com/office/powerpoint/2010/main" val="2153206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3568" y="2420888"/>
            <a:ext cx="7745505" cy="3877815"/>
          </a:xfrm>
        </p:spPr>
        <p:txBody>
          <a:bodyPr>
            <a:normAutofit/>
          </a:bodyPr>
          <a:lstStyle/>
          <a:p>
            <a:pPr>
              <a:buClr>
                <a:schemeClr val="bg2">
                  <a:lumMod val="25000"/>
                </a:schemeClr>
              </a:buClr>
            </a:pPr>
            <a:r>
              <a:rPr lang="en-US" sz="1600" dirty="0"/>
              <a:t>1949- The Irish Free State became "Ireland" and withdrew from the British Commonwealth of </a:t>
            </a:r>
            <a:r>
              <a:rPr lang="en-US" sz="1600" dirty="0" smtClean="0"/>
              <a:t>Nations.</a:t>
            </a:r>
          </a:p>
          <a:p>
            <a:pPr>
              <a:buClr>
                <a:schemeClr val="bg2">
                  <a:lumMod val="25000"/>
                </a:schemeClr>
              </a:buClr>
            </a:pPr>
            <a:r>
              <a:rPr lang="en-US" sz="1600" dirty="0" smtClean="0"/>
              <a:t>Ireland's </a:t>
            </a:r>
            <a:r>
              <a:rPr lang="en-US" sz="1600" dirty="0"/>
              <a:t>history post-partition has been marked with violence, a period known as "The Troubles", generally regarded as beginning in the late 1960s, which saw large scale confrontation between opposing paramilitary groups seeking to either keep Northern Ireland as part of the United Kingdom or bring it into the Republic of Ireland as well as with the security </a:t>
            </a:r>
            <a:r>
              <a:rPr lang="en-US" sz="1600" dirty="0" smtClean="0"/>
              <a:t>forces.</a:t>
            </a:r>
          </a:p>
          <a:p>
            <a:pPr>
              <a:buClr>
                <a:schemeClr val="bg2">
                  <a:lumMod val="25000"/>
                </a:schemeClr>
              </a:buClr>
            </a:pPr>
            <a:r>
              <a:rPr lang="en-US" sz="1600" dirty="0" smtClean="0"/>
              <a:t>1998 -Was </a:t>
            </a:r>
            <a:r>
              <a:rPr lang="en-US" sz="1600" dirty="0"/>
              <a:t>finally approved a</a:t>
            </a:r>
            <a:r>
              <a:rPr lang="en-US" sz="1600" dirty="0" smtClean="0"/>
              <a:t> </a:t>
            </a:r>
            <a:r>
              <a:rPr lang="en-US" sz="1600" dirty="0"/>
              <a:t>peace settlement known as the Good Friday Agreement </a:t>
            </a:r>
            <a:r>
              <a:rPr lang="en-US" sz="1600" dirty="0" smtClean="0"/>
              <a:t>and </a:t>
            </a:r>
            <a:r>
              <a:rPr lang="en-US" sz="1600" dirty="0"/>
              <a:t>is currently being </a:t>
            </a:r>
            <a:r>
              <a:rPr lang="en-US" sz="1600" dirty="0" smtClean="0"/>
              <a:t>implemented.</a:t>
            </a:r>
          </a:p>
          <a:p>
            <a:pPr>
              <a:buClr>
                <a:schemeClr val="bg2">
                  <a:lumMod val="25000"/>
                </a:schemeClr>
              </a:buClr>
            </a:pPr>
            <a:r>
              <a:rPr lang="en-US" sz="1600" dirty="0" smtClean="0"/>
              <a:t>1973 </a:t>
            </a:r>
            <a:r>
              <a:rPr lang="it-IT" sz="1600" dirty="0" smtClean="0"/>
              <a:t>- </a:t>
            </a:r>
            <a:r>
              <a:rPr lang="en-US" sz="1600" dirty="0" smtClean="0"/>
              <a:t>Ireland </a:t>
            </a:r>
            <a:r>
              <a:rPr lang="en-US" sz="1600" dirty="0"/>
              <a:t>joined the European </a:t>
            </a:r>
            <a:r>
              <a:rPr lang="en-US" sz="1600" dirty="0" smtClean="0"/>
              <a:t>Community.</a:t>
            </a:r>
          </a:p>
          <a:p>
            <a:pPr>
              <a:buClr>
                <a:schemeClr val="bg2">
                  <a:lumMod val="25000"/>
                </a:schemeClr>
              </a:buClr>
            </a:pPr>
            <a:r>
              <a:rPr lang="en-US" sz="1600" dirty="0" smtClean="0"/>
              <a:t>Between </a:t>
            </a:r>
            <a:r>
              <a:rPr lang="en-US" sz="1600" dirty="0"/>
              <a:t>the mid 1990s and late 2000s, Ireland saw massive economic </a:t>
            </a:r>
            <a:r>
              <a:rPr lang="en-US" sz="1600" dirty="0" smtClean="0"/>
              <a:t>boom. </a:t>
            </a:r>
          </a:p>
          <a:p>
            <a:pPr>
              <a:buClr>
                <a:schemeClr val="bg2">
                  <a:lumMod val="25000"/>
                </a:schemeClr>
              </a:buClr>
            </a:pPr>
            <a:r>
              <a:rPr lang="en-US" sz="1600" dirty="0" smtClean="0"/>
              <a:t>The </a:t>
            </a:r>
            <a:r>
              <a:rPr lang="en-US" sz="1600" dirty="0"/>
              <a:t>global banking crisis and subsequent recession have hit Ireland hard, and high levels of unemployment have returned.</a:t>
            </a:r>
            <a:endParaRPr lang="it-IT" sz="1600" dirty="0"/>
          </a:p>
        </p:txBody>
      </p:sp>
      <p:sp>
        <p:nvSpPr>
          <p:cNvPr id="2" name="Titolo 1"/>
          <p:cNvSpPr>
            <a:spLocks noGrp="1"/>
          </p:cNvSpPr>
          <p:nvPr>
            <p:ph type="title"/>
          </p:nvPr>
        </p:nvSpPr>
        <p:spPr/>
        <p:txBody>
          <a:bodyPr/>
          <a:lstStyle/>
          <a:p>
            <a:r>
              <a:rPr lang="it-IT" sz="4400" b="1" dirty="0" err="1"/>
              <a:t>History</a:t>
            </a:r>
            <a:r>
              <a:rPr lang="it-IT" sz="4400" b="1" dirty="0"/>
              <a:t> in brief</a:t>
            </a:r>
            <a:endParaRPr lang="it-IT" dirty="0"/>
          </a:p>
        </p:txBody>
      </p:sp>
    </p:spTree>
    <p:extLst>
      <p:ext uri="{BB962C8B-B14F-4D97-AF65-F5344CB8AC3E}">
        <p14:creationId xmlns:p14="http://schemas.microsoft.com/office/powerpoint/2010/main" val="3093814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95936" y="2204864"/>
            <a:ext cx="4520824" cy="4493021"/>
          </a:xfrm>
        </p:spPr>
        <p:txBody>
          <a:bodyPr>
            <a:normAutofit/>
          </a:bodyPr>
          <a:lstStyle/>
          <a:p>
            <a:pPr marL="0" indent="0">
              <a:buNone/>
            </a:pPr>
            <a:r>
              <a:rPr lang="en-US" sz="1600" dirty="0" smtClean="0"/>
              <a:t>It is </a:t>
            </a:r>
            <a:r>
              <a:rPr lang="en-US" sz="1600" dirty="0"/>
              <a:t>the capital city of Ireland. Its vibrancy, nightlife and tourist attractions are </a:t>
            </a:r>
            <a:r>
              <a:rPr lang="en-US" sz="1600" dirty="0" smtClean="0"/>
              <a:t>renowned </a:t>
            </a:r>
            <a:r>
              <a:rPr lang="en-US" sz="1600" dirty="0"/>
              <a:t>and it is the most popular entry point for international visitors to Ireland. Dublin is in the province of </a:t>
            </a:r>
            <a:r>
              <a:rPr lang="en-US" sz="1600" dirty="0" err="1"/>
              <a:t>Leinster</a:t>
            </a:r>
            <a:r>
              <a:rPr lang="en-US" sz="1600" dirty="0"/>
              <a:t> on Ireland's east coast, at the mouth of the River </a:t>
            </a:r>
            <a:r>
              <a:rPr lang="en-US" sz="1600" dirty="0" err="1"/>
              <a:t>Liffey</a:t>
            </a:r>
            <a:r>
              <a:rPr lang="en-US" sz="1600" dirty="0"/>
              <a:t>. Founded as a Viking settlement, the Kingdom of Dublin became Ireland's principal city following the Norman invasion. The city expanded rapidly from the 17th century and was briefly the second largest city in the British Empire before the Act of Union in 1800. Following the partition of Ireland in 1922, Dublin became the capital of the Irish Free State, later renamed Ireland. It is a historical and contemporary centre for education, the arts, administration, economy and industry.</a:t>
            </a:r>
            <a:endParaRPr lang="it-IT" sz="1600" dirty="0"/>
          </a:p>
        </p:txBody>
      </p:sp>
      <p:sp>
        <p:nvSpPr>
          <p:cNvPr id="2" name="Titolo 1"/>
          <p:cNvSpPr>
            <a:spLocks noGrp="1"/>
          </p:cNvSpPr>
          <p:nvPr>
            <p:ph type="title"/>
          </p:nvPr>
        </p:nvSpPr>
        <p:spPr>
          <a:xfrm>
            <a:off x="539552" y="476672"/>
            <a:ext cx="7756263" cy="1054250"/>
          </a:xfrm>
        </p:spPr>
        <p:txBody>
          <a:bodyPr/>
          <a:lstStyle/>
          <a:p>
            <a:r>
              <a:rPr lang="it-IT" sz="4800" b="1" dirty="0" err="1" smtClean="0"/>
              <a:t>Dublin</a:t>
            </a:r>
            <a:endParaRPr lang="it-IT" sz="4800" b="1"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060848"/>
            <a:ext cx="3096344" cy="4644516"/>
          </a:xfrm>
          <a:prstGeom prst="rect">
            <a:avLst/>
          </a:prstGeom>
        </p:spPr>
      </p:pic>
    </p:spTree>
    <p:extLst>
      <p:ext uri="{BB962C8B-B14F-4D97-AF65-F5344CB8AC3E}">
        <p14:creationId xmlns:p14="http://schemas.microsoft.com/office/powerpoint/2010/main" val="3262056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55576" y="2420889"/>
            <a:ext cx="7745505" cy="3888432"/>
          </a:xfrm>
        </p:spPr>
        <p:txBody>
          <a:bodyPr>
            <a:noAutofit/>
          </a:bodyPr>
          <a:lstStyle/>
          <a:p>
            <a:pPr>
              <a:buClr>
                <a:schemeClr val="bg2">
                  <a:lumMod val="25000"/>
                </a:schemeClr>
              </a:buClr>
            </a:pPr>
            <a:r>
              <a:rPr lang="en-US" sz="1800" dirty="0" smtClean="0"/>
              <a:t>Overall</a:t>
            </a:r>
            <a:r>
              <a:rPr lang="en-US" sz="1800" dirty="0"/>
              <a:t>, Ireland has a mild but changeable oceanic climate with few extremes. In Ireland you may indeed experience 'four seasons in one </a:t>
            </a:r>
            <a:r>
              <a:rPr lang="en-US" sz="1800" dirty="0" smtClean="0"/>
              <a:t>day’. You </a:t>
            </a:r>
            <a:r>
              <a:rPr lang="en-US" sz="1800" dirty="0"/>
              <a:t>may notice slight differences in temperature between the north and south of the country, and more rain in the west compared with the </a:t>
            </a:r>
            <a:r>
              <a:rPr lang="en-US" sz="1800" dirty="0" smtClean="0"/>
              <a:t>east.</a:t>
            </a:r>
          </a:p>
          <a:p>
            <a:pPr>
              <a:buClr>
                <a:schemeClr val="bg2">
                  <a:lumMod val="25000"/>
                </a:schemeClr>
              </a:buClr>
            </a:pPr>
            <a:r>
              <a:rPr lang="en-US" sz="1800" dirty="0" smtClean="0"/>
              <a:t>Mean </a:t>
            </a:r>
            <a:r>
              <a:rPr lang="en-US" sz="1800" dirty="0"/>
              <a:t>daily winter temperatures vary from 4°C to 7°C, and mean daily summer temperatures vary from 14.5°C to 16°C. Temperatures will rarely exceed 25°C and will rarely fall below -</a:t>
            </a:r>
            <a:r>
              <a:rPr lang="en-US" sz="1800" dirty="0" smtClean="0"/>
              <a:t>5°C.</a:t>
            </a:r>
          </a:p>
          <a:p>
            <a:pPr>
              <a:buClr>
                <a:schemeClr val="bg2">
                  <a:lumMod val="25000"/>
                </a:schemeClr>
              </a:buClr>
            </a:pPr>
            <a:r>
              <a:rPr lang="en-US" sz="1800" dirty="0" smtClean="0"/>
              <a:t>Regardless </a:t>
            </a:r>
            <a:r>
              <a:rPr lang="en-US" sz="1800" dirty="0"/>
              <a:t>of when you visit Ireland, even in middle of the summer, you will more than likely experience rain, so if you intend being outdoors, a waterproof coat is recommended.</a:t>
            </a:r>
          </a:p>
          <a:p>
            <a:endParaRPr lang="it-IT" sz="1800" dirty="0"/>
          </a:p>
        </p:txBody>
      </p:sp>
      <p:sp>
        <p:nvSpPr>
          <p:cNvPr id="2" name="Titolo 1"/>
          <p:cNvSpPr>
            <a:spLocks noGrp="1"/>
          </p:cNvSpPr>
          <p:nvPr>
            <p:ph type="title"/>
          </p:nvPr>
        </p:nvSpPr>
        <p:spPr/>
        <p:txBody>
          <a:bodyPr/>
          <a:lstStyle/>
          <a:p>
            <a:r>
              <a:rPr lang="it-IT" b="1" dirty="0" err="1" smtClean="0"/>
              <a:t>Clim</a:t>
            </a:r>
            <a:r>
              <a:rPr lang="it-IT" b="1" dirty="0" err="1" smtClean="0"/>
              <a:t>ate</a:t>
            </a:r>
            <a:r>
              <a:rPr lang="it-IT" b="1" dirty="0" smtClean="0"/>
              <a:t> </a:t>
            </a:r>
            <a:endParaRPr lang="it-IT" b="1" dirty="0"/>
          </a:p>
        </p:txBody>
      </p:sp>
    </p:spTree>
    <p:extLst>
      <p:ext uri="{BB962C8B-B14F-4D97-AF65-F5344CB8AC3E}">
        <p14:creationId xmlns:p14="http://schemas.microsoft.com/office/powerpoint/2010/main" val="4037601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779912" y="2276872"/>
            <a:ext cx="5081209" cy="4392488"/>
          </a:xfrm>
        </p:spPr>
        <p:txBody>
          <a:bodyPr>
            <a:normAutofit/>
          </a:bodyPr>
          <a:lstStyle/>
          <a:p>
            <a:pPr>
              <a:buClr>
                <a:schemeClr val="bg2">
                  <a:lumMod val="25000"/>
                </a:schemeClr>
              </a:buClr>
            </a:pPr>
            <a:r>
              <a:rPr lang="en-US" sz="1600" dirty="0" smtClean="0"/>
              <a:t>Irish </a:t>
            </a:r>
            <a:r>
              <a:rPr lang="en-US" sz="1600" dirty="0"/>
              <a:t>cuisine </a:t>
            </a:r>
            <a:r>
              <a:rPr lang="en-US" sz="1600" dirty="0" smtClean="0"/>
              <a:t>evolved </a:t>
            </a:r>
            <a:r>
              <a:rPr lang="en-US" sz="1600" dirty="0"/>
              <a:t>from centuries of social and political change. The cuisine takes its influence from the crops grown and animals farmed in its temperate climate. The introduction of the potato in the second half of the 16th century heavily influenced Ireland's cuisine thereafter and, as a result, is often closely associated with Ireland. Representative Irish dishes include Irish stew, bacon and cabbage, </a:t>
            </a:r>
            <a:r>
              <a:rPr lang="en-US" sz="1600" dirty="0" err="1"/>
              <a:t>boxty</a:t>
            </a:r>
            <a:r>
              <a:rPr lang="en-US" sz="1600" dirty="0"/>
              <a:t>, coddle, and colcannon</a:t>
            </a:r>
            <a:r>
              <a:rPr lang="en-US" sz="1600" dirty="0" smtClean="0"/>
              <a:t>.</a:t>
            </a:r>
            <a:r>
              <a:rPr lang="en-US" sz="1600" dirty="0"/>
              <a:t> </a:t>
            </a:r>
            <a:endParaRPr lang="en-US" sz="1600" dirty="0" smtClean="0"/>
          </a:p>
          <a:p>
            <a:pPr>
              <a:buClr>
                <a:schemeClr val="bg2">
                  <a:lumMod val="25000"/>
                </a:schemeClr>
              </a:buClr>
            </a:pPr>
            <a:r>
              <a:rPr lang="en-US" sz="1600" dirty="0" smtClean="0"/>
              <a:t>Irish </a:t>
            </a:r>
            <a:r>
              <a:rPr lang="en-US" sz="1600" dirty="0"/>
              <a:t>cuisine can charitably be described as hearty: virtually all traditional meals involve meat (especially lamb and pork), potatoes, and cabbage</a:t>
            </a:r>
            <a:r>
              <a:rPr lang="en-US" sz="1600" dirty="0" smtClean="0"/>
              <a:t>.</a:t>
            </a:r>
            <a:endParaRPr lang="en-US" sz="1600" dirty="0"/>
          </a:p>
          <a:p>
            <a:pPr>
              <a:buClr>
                <a:schemeClr val="bg2">
                  <a:lumMod val="25000"/>
                </a:schemeClr>
              </a:buClr>
            </a:pPr>
            <a:r>
              <a:rPr lang="en-US" sz="1600" dirty="0" smtClean="0"/>
              <a:t>Breakfast is the most important meal:  </a:t>
            </a:r>
            <a:r>
              <a:rPr lang="en-US" sz="1600" dirty="0"/>
              <a:t>a famously filling spread of bacon, eggs, sausages and white and/or black pudding, a type of pork sausage made with blood (black) or without (white). </a:t>
            </a:r>
            <a:endParaRPr lang="en-US" sz="1600" dirty="0" smtClean="0"/>
          </a:p>
          <a:p>
            <a:pPr>
              <a:buClr>
                <a:schemeClr val="bg2">
                  <a:lumMod val="25000"/>
                </a:schemeClr>
              </a:buClr>
            </a:pPr>
            <a:endParaRPr lang="it-IT" sz="1600" dirty="0"/>
          </a:p>
        </p:txBody>
      </p:sp>
      <p:sp>
        <p:nvSpPr>
          <p:cNvPr id="2" name="Titolo 1"/>
          <p:cNvSpPr>
            <a:spLocks noGrp="1"/>
          </p:cNvSpPr>
          <p:nvPr>
            <p:ph type="title"/>
          </p:nvPr>
        </p:nvSpPr>
        <p:spPr/>
        <p:txBody>
          <a:bodyPr/>
          <a:lstStyle/>
          <a:p>
            <a:r>
              <a:rPr lang="it-IT" b="1" dirty="0" smtClean="0"/>
              <a:t>Irish </a:t>
            </a:r>
            <a:r>
              <a:rPr lang="it-IT" b="1" dirty="0" err="1" smtClean="0"/>
              <a:t>Food</a:t>
            </a:r>
            <a:endParaRPr lang="it-IT" b="1"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99" y="2363058"/>
            <a:ext cx="2016224" cy="1766212"/>
          </a:xfrm>
          <a:prstGeom prst="rect">
            <a:avLst/>
          </a:prstGeom>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9453" y="2363058"/>
            <a:ext cx="1927956" cy="1766211"/>
          </a:xfrm>
          <a:prstGeom prst="rect">
            <a:avLst/>
          </a:prstGeo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400" y="4509120"/>
            <a:ext cx="2016223" cy="1728192"/>
          </a:xfrm>
          <a:prstGeom prst="rect">
            <a:avLst/>
          </a:prstGeom>
        </p:spPr>
      </p:pic>
      <p:pic>
        <p:nvPicPr>
          <p:cNvPr id="7" name="Immagin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99453" y="4509121"/>
            <a:ext cx="1895475" cy="1728192"/>
          </a:xfrm>
          <a:prstGeom prst="rect">
            <a:avLst/>
          </a:prstGeom>
        </p:spPr>
      </p:pic>
    </p:spTree>
    <p:extLst>
      <p:ext uri="{BB962C8B-B14F-4D97-AF65-F5344CB8AC3E}">
        <p14:creationId xmlns:p14="http://schemas.microsoft.com/office/powerpoint/2010/main" val="3480465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91536" y="2564904"/>
            <a:ext cx="5672952" cy="3024336"/>
          </a:xfrm>
        </p:spPr>
        <p:txBody>
          <a:bodyPr>
            <a:noAutofit/>
          </a:bodyPr>
          <a:lstStyle/>
          <a:p>
            <a:pPr marL="0" indent="0">
              <a:buClr>
                <a:schemeClr val="bg2">
                  <a:lumMod val="25000"/>
                </a:schemeClr>
              </a:buClr>
              <a:buNone/>
            </a:pPr>
            <a:r>
              <a:rPr lang="en-US" sz="1600" dirty="0"/>
              <a:t>The national flag of </a:t>
            </a:r>
            <a:r>
              <a:rPr lang="en-US" sz="1600" dirty="0" smtClean="0"/>
              <a:t>Ireland frequently referred to as the Irish </a:t>
            </a:r>
            <a:r>
              <a:rPr lang="en-US" sz="1600" dirty="0" err="1" smtClean="0"/>
              <a:t>tricolour</a:t>
            </a:r>
            <a:r>
              <a:rPr lang="en-US" sz="1600" dirty="0" smtClean="0"/>
              <a:t> – is </a:t>
            </a:r>
            <a:r>
              <a:rPr lang="en-US" sz="1600" dirty="0"/>
              <a:t>a vertical </a:t>
            </a:r>
            <a:r>
              <a:rPr lang="en-US" sz="1600" dirty="0" err="1"/>
              <a:t>tricolour</a:t>
            </a:r>
            <a:r>
              <a:rPr lang="en-US" sz="1600" dirty="0"/>
              <a:t> of </a:t>
            </a:r>
            <a:r>
              <a:rPr lang="en-US" sz="1600" dirty="0" smtClean="0"/>
              <a:t>green, white</a:t>
            </a:r>
            <a:r>
              <a:rPr lang="en-US" sz="1600" dirty="0"/>
              <a:t>, and orange</a:t>
            </a:r>
            <a:r>
              <a:rPr lang="en-US" sz="1600" dirty="0" smtClean="0"/>
              <a:t>.</a:t>
            </a:r>
          </a:p>
          <a:p>
            <a:pPr marL="0" indent="0">
              <a:buClr>
                <a:schemeClr val="bg2">
                  <a:lumMod val="25000"/>
                </a:schemeClr>
              </a:buClr>
              <a:buNone/>
            </a:pPr>
            <a:r>
              <a:rPr lang="en-US" sz="1600" dirty="0" smtClean="0"/>
              <a:t>The </a:t>
            </a:r>
            <a:r>
              <a:rPr lang="en-US" sz="1600" dirty="0"/>
              <a:t>Irish government has described the symbolism behind each </a:t>
            </a:r>
            <a:r>
              <a:rPr lang="en-US" sz="1600" dirty="0" err="1"/>
              <a:t>colour</a:t>
            </a:r>
            <a:r>
              <a:rPr lang="en-US" sz="1600" dirty="0"/>
              <a:t> as being that of green representing the Gaelic tradition of Ireland, orange representing the followers of William of Orange in Ireland, and white representing the aspiration for peace between them</a:t>
            </a:r>
            <a:r>
              <a:rPr lang="en-US" sz="1600" dirty="0" smtClean="0"/>
              <a:t>.</a:t>
            </a:r>
          </a:p>
          <a:p>
            <a:pPr marL="0" indent="0">
              <a:buClr>
                <a:schemeClr val="bg2">
                  <a:lumMod val="25000"/>
                </a:schemeClr>
              </a:buClr>
              <a:buNone/>
            </a:pPr>
            <a:r>
              <a:rPr lang="en-US" sz="1600" dirty="0"/>
              <a:t>The flag was adopted in 1916 by the Easter Rising rebels and subsequently by the Irish Republic during the Irish War of Independence (1919–1921). Its use was continued by the Irish Free State (1922–1937) and it was later given constitutional status under the 1937 Constitution of Ireland. </a:t>
            </a:r>
            <a:endParaRPr lang="it-IT" sz="1600" dirty="0"/>
          </a:p>
        </p:txBody>
      </p:sp>
      <p:sp>
        <p:nvSpPr>
          <p:cNvPr id="2" name="Titolo 1"/>
          <p:cNvSpPr>
            <a:spLocks noGrp="1"/>
          </p:cNvSpPr>
          <p:nvPr>
            <p:ph type="title"/>
          </p:nvPr>
        </p:nvSpPr>
        <p:spPr/>
        <p:txBody>
          <a:bodyPr/>
          <a:lstStyle/>
          <a:p>
            <a:r>
              <a:rPr lang="it-IT" b="1" dirty="0" smtClean="0"/>
              <a:t>Irish </a:t>
            </a:r>
            <a:r>
              <a:rPr lang="it-IT" b="1" dirty="0" err="1" smtClean="0"/>
              <a:t>Flag</a:t>
            </a:r>
            <a:r>
              <a:rPr lang="it-IT" b="1" dirty="0" smtClean="0"/>
              <a:t> </a:t>
            </a:r>
            <a:endParaRPr lang="it-IT" b="1"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852936"/>
            <a:ext cx="2835792" cy="2319139"/>
          </a:xfrm>
          <a:prstGeom prst="rect">
            <a:avLst/>
          </a:prstGeom>
        </p:spPr>
      </p:pic>
      <p:sp>
        <p:nvSpPr>
          <p:cNvPr id="5" name="CasellaDiTesto 4"/>
          <p:cNvSpPr txBox="1"/>
          <p:nvPr/>
        </p:nvSpPr>
        <p:spPr>
          <a:xfrm>
            <a:off x="251520" y="5589240"/>
            <a:ext cx="8712968" cy="1077218"/>
          </a:xfrm>
          <a:prstGeom prst="rect">
            <a:avLst/>
          </a:prstGeom>
          <a:noFill/>
        </p:spPr>
        <p:txBody>
          <a:bodyPr wrap="square" rtlCol="0">
            <a:spAutoFit/>
          </a:bodyPr>
          <a:lstStyle/>
          <a:p>
            <a:r>
              <a:rPr lang="en-US" sz="1600" dirty="0">
                <a:solidFill>
                  <a:schemeClr val="tx1">
                    <a:lumMod val="85000"/>
                    <a:lumOff val="15000"/>
                  </a:schemeClr>
                </a:solidFill>
              </a:rPr>
              <a:t>The flag, as a whole, is intended to </a:t>
            </a:r>
            <a:r>
              <a:rPr lang="en-US" sz="1600" dirty="0" smtClean="0">
                <a:solidFill>
                  <a:schemeClr val="tx1">
                    <a:lumMod val="85000"/>
                    <a:lumOff val="15000"/>
                  </a:schemeClr>
                </a:solidFill>
              </a:rPr>
              <a:t>symbolize </a:t>
            </a:r>
            <a:r>
              <a:rPr lang="en-US" sz="1600" dirty="0">
                <a:solidFill>
                  <a:schemeClr val="tx1">
                    <a:lumMod val="85000"/>
                    <a:lumOff val="15000"/>
                  </a:schemeClr>
                </a:solidFill>
              </a:rPr>
              <a:t>the inclusion and hoped-for union of the people of different traditions on the island of Ireland, which is expressed in the Constitution as the entitlement of every person born in Ireland to be part of the independent Irish nation, regardless of ethnic origin, religion or political conviction.</a:t>
            </a:r>
            <a:endParaRPr lang="it-IT" sz="1600" dirty="0">
              <a:solidFill>
                <a:schemeClr val="tx1">
                  <a:lumMod val="85000"/>
                  <a:lumOff val="15000"/>
                </a:schemeClr>
              </a:solidFill>
            </a:endParaRPr>
          </a:p>
        </p:txBody>
      </p:sp>
    </p:spTree>
    <p:extLst>
      <p:ext uri="{BB962C8B-B14F-4D97-AF65-F5344CB8AC3E}">
        <p14:creationId xmlns:p14="http://schemas.microsoft.com/office/powerpoint/2010/main" val="3839448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51920" y="2492896"/>
            <a:ext cx="4896544" cy="4060973"/>
          </a:xfrm>
        </p:spPr>
        <p:txBody>
          <a:bodyPr>
            <a:normAutofit/>
          </a:bodyPr>
          <a:lstStyle/>
          <a:p>
            <a:pPr marL="0" indent="0">
              <a:buNone/>
            </a:pPr>
            <a:r>
              <a:rPr lang="en-US" sz="1800" dirty="0"/>
              <a:t>Bray </a:t>
            </a:r>
            <a:r>
              <a:rPr lang="en-US" sz="1800" dirty="0" smtClean="0"/>
              <a:t>is </a:t>
            </a:r>
            <a:r>
              <a:rPr lang="en-US" sz="1800" dirty="0"/>
              <a:t>a town in north County </a:t>
            </a:r>
            <a:r>
              <a:rPr lang="en-US" sz="1800" dirty="0" err="1"/>
              <a:t>Wicklow</a:t>
            </a:r>
            <a:r>
              <a:rPr lang="en-US" sz="1800" dirty="0"/>
              <a:t>, Ireland. It is a busy urban centre and seaside resort, with a population of 31,872 making it the ninth largest urban area in </a:t>
            </a:r>
            <a:r>
              <a:rPr lang="en-US" sz="1800" dirty="0" smtClean="0"/>
              <a:t>Ireland. </a:t>
            </a:r>
            <a:r>
              <a:rPr lang="en-US" sz="1800" dirty="0"/>
              <a:t>It is situated about 20 </a:t>
            </a:r>
            <a:r>
              <a:rPr lang="en-US" sz="1800" dirty="0" smtClean="0"/>
              <a:t>km </a:t>
            </a:r>
            <a:r>
              <a:rPr lang="en-US" sz="1800" dirty="0"/>
              <a:t>south of Dublin on the east coast. </a:t>
            </a:r>
            <a:endParaRPr lang="en-US" sz="1800" dirty="0" smtClean="0"/>
          </a:p>
          <a:p>
            <a:pPr marL="0" indent="0">
              <a:buNone/>
            </a:pPr>
            <a:r>
              <a:rPr lang="en-US" sz="1800" dirty="0"/>
              <a:t>The name of the town means hill or rising ground, possibly referring to the gradual incline of the town from the </a:t>
            </a:r>
            <a:r>
              <a:rPr lang="en-US" sz="1800" dirty="0" err="1"/>
              <a:t>Dargle</a:t>
            </a:r>
            <a:r>
              <a:rPr lang="en-US" sz="1800" dirty="0"/>
              <a:t> Bridge to </a:t>
            </a:r>
            <a:r>
              <a:rPr lang="en-US" sz="1800" dirty="0" err="1"/>
              <a:t>Vevay</a:t>
            </a:r>
            <a:r>
              <a:rPr lang="en-US" sz="1800" dirty="0"/>
              <a:t> Hill</a:t>
            </a:r>
            <a:r>
              <a:rPr lang="en-US" sz="1800" dirty="0" smtClean="0"/>
              <a:t>.</a:t>
            </a:r>
          </a:p>
          <a:p>
            <a:pPr marL="0" indent="0">
              <a:buNone/>
            </a:pPr>
            <a:endParaRPr lang="it-IT" sz="1800" dirty="0"/>
          </a:p>
        </p:txBody>
      </p:sp>
      <p:sp>
        <p:nvSpPr>
          <p:cNvPr id="2" name="Titolo 1"/>
          <p:cNvSpPr>
            <a:spLocks noGrp="1"/>
          </p:cNvSpPr>
          <p:nvPr>
            <p:ph type="title"/>
          </p:nvPr>
        </p:nvSpPr>
        <p:spPr/>
        <p:txBody>
          <a:bodyPr/>
          <a:lstStyle/>
          <a:p>
            <a:r>
              <a:rPr lang="it-IT" dirty="0" smtClean="0"/>
              <a:t>Bray </a:t>
            </a:r>
            <a:r>
              <a:rPr lang="it-IT" dirty="0" err="1" smtClean="0"/>
              <a:t>Ireland</a:t>
            </a:r>
            <a:r>
              <a:rPr lang="it-IT" dirty="0" smtClean="0"/>
              <a:t> </a:t>
            </a:r>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636912"/>
            <a:ext cx="3462266" cy="2603624"/>
          </a:xfrm>
          <a:prstGeom prst="rect">
            <a:avLst/>
          </a:prstGeom>
        </p:spPr>
      </p:pic>
    </p:spTree>
    <p:extLst>
      <p:ext uri="{BB962C8B-B14F-4D97-AF65-F5344CB8AC3E}">
        <p14:creationId xmlns:p14="http://schemas.microsoft.com/office/powerpoint/2010/main" val="35960128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opertin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opertina">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opertin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119</TotalTime>
  <Words>1126</Words>
  <Application>Microsoft Office PowerPoint</Application>
  <PresentationFormat>Presentazione su schermo (4:3)</PresentationFormat>
  <Paragraphs>50</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Copertina</vt:lpstr>
      <vt:lpstr>IRELAND</vt:lpstr>
      <vt:lpstr>Index </vt:lpstr>
      <vt:lpstr>History in brief</vt:lpstr>
      <vt:lpstr>History in brief</vt:lpstr>
      <vt:lpstr>Dublin</vt:lpstr>
      <vt:lpstr>Climate </vt:lpstr>
      <vt:lpstr>Irish Food</vt:lpstr>
      <vt:lpstr>Irish Flag </vt:lpstr>
      <vt:lpstr>Bray Ireland </vt:lpstr>
      <vt:lpstr>Belfast Northern Ireland</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IRELAND</dc:title>
  <dc:creator>Olidata</dc:creator>
  <cp:lastModifiedBy>Olidata</cp:lastModifiedBy>
  <cp:revision>13</cp:revision>
  <dcterms:created xsi:type="dcterms:W3CDTF">2015-02-03T17:31:00Z</dcterms:created>
  <dcterms:modified xsi:type="dcterms:W3CDTF">2015-02-03T22:41:24Z</dcterms:modified>
</cp:coreProperties>
</file>