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0" r:id="rId1"/>
  </p:sldMasterIdLst>
  <p:sldIdLst>
    <p:sldId id="256" r:id="rId2"/>
    <p:sldId id="257" r:id="rId3"/>
    <p:sldId id="258" r:id="rId4"/>
    <p:sldId id="260" r:id="rId5"/>
    <p:sldId id="259" r:id="rId6"/>
    <p:sldId id="261" r:id="rId7"/>
    <p:sldId id="262" r:id="rId8"/>
    <p:sldId id="264"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Aharoni" pitchFamily="2" charset="-79"/>
      <p:bold r:id="rId15"/>
    </p:embeddedFont>
    <p:embeddedFont>
      <p:font typeface="Constantia" pitchFamily="18" charset="0"/>
      <p:regular r:id="rId16"/>
      <p:bold r:id="rId17"/>
      <p:italic r:id="rId18"/>
      <p:boldItalic r:id="rId19"/>
    </p:embeddedFont>
    <p:embeddedFont>
      <p:font typeface="Wingdings 2" pitchFamily="18" charset="2"/>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58DB32FF-34E7-9545-86A2-0DF334BA82C1}" type="datetimeFigureOut">
              <a:rPr lang="en-US" smtClean="0"/>
              <a:pPr/>
              <a:t>3/9/2015</a:t>
            </a:fld>
            <a:endParaRPr lang="en-US"/>
          </a:p>
        </p:txBody>
      </p:sp>
      <p:sp>
        <p:nvSpPr>
          <p:cNvPr id="19" name="Segnaposto piè di pagina 18"/>
          <p:cNvSpPr>
            <a:spLocks noGrp="1"/>
          </p:cNvSpPr>
          <p:nvPr>
            <p:ph type="ftr" sz="quarter" idx="11"/>
          </p:nvPr>
        </p:nvSpPr>
        <p:spPr/>
        <p:txBody>
          <a:bodyPr/>
          <a:lstStyle/>
          <a:p>
            <a:endParaRPr lang="en-US"/>
          </a:p>
        </p:txBody>
      </p:sp>
      <p:sp>
        <p:nvSpPr>
          <p:cNvPr id="27" name="Segnaposto numero diapositiva 26"/>
          <p:cNvSpPr>
            <a:spLocks noGrp="1"/>
          </p:cNvSpPr>
          <p:nvPr>
            <p:ph type="sldNum" sz="quarter" idx="12"/>
          </p:nvPr>
        </p:nvSpPr>
        <p:spPr/>
        <p:txBody>
          <a:bodyPr/>
          <a:lstStyle/>
          <a:p>
            <a:fld id="{42D70897-D982-EA43-8318-894E8D36E196}"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DB32FF-34E7-9545-86A2-0DF334BA82C1}" type="datetimeFigureOut">
              <a:rPr lang="en-US" smtClean="0"/>
              <a:pPr/>
              <a:t>3/9/2015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DB32FF-34E7-9545-86A2-0DF334BA82C1}" type="datetimeFigureOut">
              <a:rPr lang="en-US" smtClean="0"/>
              <a:pPr/>
              <a:t>3/9/2015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DB32FF-34E7-9545-86A2-0DF334BA82C1}" type="datetimeFigureOut">
              <a:rPr lang="en-US" smtClean="0"/>
              <a:pPr/>
              <a:t>3/9/2015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58DB32FF-34E7-9545-86A2-0DF334BA82C1}" type="datetimeFigureOut">
              <a:rPr lang="en-US" smtClean="0"/>
              <a:pPr/>
              <a:t>3/9/2015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2D70897-D982-EA43-8318-894E8D36E196}"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8DB32FF-34E7-9545-86A2-0DF334BA82C1}" type="datetimeFigureOut">
              <a:rPr lang="en-US" smtClean="0"/>
              <a:pPr/>
              <a:t>3/9/2015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58DB32FF-34E7-9545-86A2-0DF334BA82C1}" type="datetimeFigureOut">
              <a:rPr lang="en-US" smtClean="0"/>
              <a:pPr/>
              <a:t>3/9/2015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58DB32FF-34E7-9545-86A2-0DF334BA82C1}" type="datetimeFigureOut">
              <a:rPr lang="en-US" smtClean="0"/>
              <a:pPr/>
              <a:t>3/9/2015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DB32FF-34E7-9545-86A2-0DF334BA82C1}" type="datetimeFigureOut">
              <a:rPr lang="en-US" smtClean="0"/>
              <a:pPr/>
              <a:t>3/9/2015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8DB32FF-34E7-9545-86A2-0DF334BA82C1}" type="datetimeFigureOut">
              <a:rPr lang="en-US" smtClean="0"/>
              <a:pPr/>
              <a:t>3/9/2015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2D70897-D982-EA43-8318-894E8D36E19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58DB32FF-34E7-9545-86A2-0DF334BA82C1}" type="datetimeFigureOut">
              <a:rPr lang="en-US" smtClean="0"/>
              <a:pPr/>
              <a:t>3/9/2015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a:xfrm>
            <a:off x="8077200" y="6356350"/>
            <a:ext cx="609600" cy="365125"/>
          </a:xfrm>
        </p:spPr>
        <p:txBody>
          <a:bodyPr/>
          <a:lstStyle/>
          <a:p>
            <a:fld id="{42D70897-D982-EA43-8318-894E8D36E196}" type="slidenum">
              <a:rPr lang="en-US" smtClean="0"/>
              <a:pPr/>
              <a:t>‹N›</a:t>
            </a:fld>
            <a:endParaRPr lang="en-US"/>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DB32FF-34E7-9545-86A2-0DF334BA82C1}" type="datetimeFigureOut">
              <a:rPr lang="en-US" smtClean="0"/>
              <a:pPr/>
              <a:t>3/9/2015</a:t>
            </a:fld>
            <a:endParaRPr lang="en-US"/>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D70897-D982-EA43-8318-894E8D36E196}" type="slidenum">
              <a:rPr lang="en-US" smtClean="0"/>
              <a:pPr/>
              <a:t>‹N›</a:t>
            </a:fld>
            <a:endParaRPr lang="en-US"/>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istory.parkfieldict.co.uk/victorians/victorian-coal-mines/lift.png?attredirects=0"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4" y="878440"/>
            <a:ext cx="7769694" cy="1623316"/>
          </a:xfrm>
        </p:spPr>
        <p:txBody>
          <a:bodyPr/>
          <a:lstStyle/>
          <a:p>
            <a:r>
              <a:rPr dirty="0" smtClean="0"/>
              <a:t>Child </a:t>
            </a:r>
            <a:r>
              <a:rPr dirty="0" err="1"/>
              <a:t>labour</a:t>
            </a:r>
            <a:endParaRPr lang="en-US" dirty="0"/>
          </a:p>
        </p:txBody>
      </p:sp>
      <p:pic>
        <p:nvPicPr>
          <p:cNvPr id="4" name="Picture"/>
          <p:cNvPicPr>
            <a:picLocks noChangeAspect="1"/>
          </p:cNvPicPr>
          <p:nvPr/>
        </p:nvPicPr>
        <p:blipFill>
          <a:blip r:embed="rId2"/>
          <a:stretch>
            <a:fillRect/>
          </a:stretch>
        </p:blipFill>
        <p:spPr>
          <a:xfrm>
            <a:off x="2050636" y="2784296"/>
            <a:ext cx="4923692" cy="3015465"/>
          </a:xfrm>
          <a:prstGeom prst="rect">
            <a:avLst/>
          </a:prstGeom>
        </p:spPr>
      </p:pic>
      <p:sp>
        <p:nvSpPr>
          <p:cNvPr id="5" name="CasellaDiTesto 4"/>
          <p:cNvSpPr txBox="1"/>
          <p:nvPr/>
        </p:nvSpPr>
        <p:spPr>
          <a:xfrm>
            <a:off x="703384" y="490330"/>
            <a:ext cx="4982817" cy="584775"/>
          </a:xfrm>
          <a:prstGeom prst="rect">
            <a:avLst/>
          </a:prstGeom>
          <a:noFill/>
        </p:spPr>
        <p:txBody>
          <a:bodyPr wrap="square" rtlCol="0">
            <a:spAutoFit/>
          </a:bodyPr>
          <a:lstStyle/>
          <a:p>
            <a:r>
              <a:rPr lang="it-IT" sz="3200" dirty="0" smtClean="0">
                <a:solidFill>
                  <a:schemeClr val="accent3">
                    <a:lumMod val="40000"/>
                    <a:lumOff val="60000"/>
                  </a:schemeClr>
                </a:solidFill>
                <a:latin typeface="Aharoni" pitchFamily="2" charset="-79"/>
                <a:cs typeface="Aharoni" pitchFamily="2" charset="-79"/>
              </a:rPr>
              <a:t>Croda Chiara </a:t>
            </a:r>
            <a:endParaRPr lang="it-IT" sz="3200" dirty="0">
              <a:solidFill>
                <a:schemeClr val="accent3">
                  <a:lumMod val="40000"/>
                  <a:lumOff val="60000"/>
                </a:schemeClr>
              </a:solidFill>
              <a:latin typeface="Aharoni" pitchFamily="2" charset="-79"/>
              <a:cs typeface="Aharoni" pitchFamily="2" charset="-79"/>
            </a:endParaRPr>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523879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44487"/>
            <a:ext cx="8229600" cy="4880113"/>
          </a:xfrm>
        </p:spPr>
        <p:txBody>
          <a:bodyPr/>
          <a:lstStyle/>
          <a:p>
            <a:pPr lvl="0" algn="ctr">
              <a:buNone/>
            </a:pPr>
            <a:r>
              <a:rPr lang="en-US" sz="2800" dirty="0" smtClean="0"/>
              <a:t>Charles Dickens criticizes some aspects of his society</a:t>
            </a:r>
          </a:p>
          <a:p>
            <a:pPr algn="ctr">
              <a:buNone/>
            </a:pPr>
            <a:r>
              <a:rPr lang="en-US" sz="2800" dirty="0" smtClean="0"/>
              <a:t>In his work (Hard Times) he describes the major problem at the time:</a:t>
            </a:r>
          </a:p>
          <a:p>
            <a:pPr algn="ctr"/>
            <a:r>
              <a:rPr lang="en-US" sz="2800" dirty="0" smtClean="0"/>
              <a:t>the children’s condition</a:t>
            </a:r>
            <a:endParaRPr lang="it-IT" sz="2800" dirty="0" smtClean="0"/>
          </a:p>
          <a:p>
            <a:pPr lvl="0">
              <a:buNone/>
            </a:pPr>
            <a:endParaRPr lang="it-IT" dirty="0" smtClean="0"/>
          </a:p>
          <a:p>
            <a:endParaRPr lang="it-IT" dirty="0"/>
          </a:p>
        </p:txBody>
      </p:sp>
      <p:pic>
        <p:nvPicPr>
          <p:cNvPr id="3075" name="Picture 3" descr="C:\Users\KIKI\Desktop\images-1.jpeg"/>
          <p:cNvPicPr>
            <a:picLocks noChangeAspect="1" noChangeArrowheads="1"/>
          </p:cNvPicPr>
          <p:nvPr/>
        </p:nvPicPr>
        <p:blipFill>
          <a:blip r:embed="rId2"/>
          <a:srcRect/>
          <a:stretch>
            <a:fillRect/>
          </a:stretch>
        </p:blipFill>
        <p:spPr bwMode="auto">
          <a:xfrm>
            <a:off x="940905" y="4070058"/>
            <a:ext cx="2892080" cy="2073567"/>
          </a:xfrm>
          <a:prstGeom prst="rect">
            <a:avLst/>
          </a:prstGeom>
          <a:noFill/>
        </p:spPr>
      </p:pic>
      <p:pic>
        <p:nvPicPr>
          <p:cNvPr id="3077" name="Picture 5" descr="C:\Users\KIKI\Desktop\untitled.png"/>
          <p:cNvPicPr>
            <a:picLocks noChangeAspect="1" noChangeArrowheads="1"/>
          </p:cNvPicPr>
          <p:nvPr/>
        </p:nvPicPr>
        <p:blipFill>
          <a:blip r:embed="rId3"/>
          <a:srcRect/>
          <a:stretch>
            <a:fillRect/>
          </a:stretch>
        </p:blipFill>
        <p:spPr bwMode="auto">
          <a:xfrm>
            <a:off x="5563216" y="3889083"/>
            <a:ext cx="2519782" cy="22545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79443"/>
            <a:ext cx="8229600" cy="5069303"/>
          </a:xfrm>
        </p:spPr>
        <p:txBody>
          <a:bodyPr/>
          <a:lstStyle/>
          <a:p>
            <a:pPr>
              <a:buNone/>
            </a:pPr>
            <a:r>
              <a:rPr lang="en-US" sz="3200" dirty="0" err="1" smtClean="0"/>
              <a:t>Infact</a:t>
            </a:r>
            <a:r>
              <a:rPr lang="en-US" sz="3200" dirty="0" smtClean="0"/>
              <a:t>, when he describes the life of children,</a:t>
            </a:r>
          </a:p>
          <a:p>
            <a:pPr>
              <a:buNone/>
            </a:pPr>
            <a:r>
              <a:rPr lang="en-US" sz="3200" dirty="0" smtClean="0"/>
              <a:t>Dickens criticizes the social institutions and</a:t>
            </a:r>
          </a:p>
          <a:p>
            <a:pPr>
              <a:buNone/>
            </a:pPr>
            <a:r>
              <a:rPr lang="en-US" sz="3200" dirty="0" smtClean="0"/>
              <a:t>the social conditions of the industrial</a:t>
            </a:r>
          </a:p>
          <a:p>
            <a:pPr>
              <a:buNone/>
            </a:pPr>
            <a:r>
              <a:rPr lang="en-US" sz="3200" dirty="0" smtClean="0"/>
              <a:t>revolution, which forced children to work in</a:t>
            </a:r>
          </a:p>
          <a:p>
            <a:pPr>
              <a:buNone/>
            </a:pPr>
            <a:r>
              <a:rPr lang="en-US" sz="3200" dirty="0" smtClean="0"/>
              <a:t>the workhouses in miserable conditions.</a:t>
            </a:r>
            <a:endParaRPr lang="it-IT" sz="3200" dirty="0" smtClean="0"/>
          </a:p>
          <a:p>
            <a:endParaRPr lang="it-IT" dirty="0"/>
          </a:p>
        </p:txBody>
      </p:sp>
      <p:pic>
        <p:nvPicPr>
          <p:cNvPr id="4098" name="Picture 2" descr="C:\Users\KIKI\Desktop\imagesSCZO621M.jpg"/>
          <p:cNvPicPr>
            <a:picLocks noChangeAspect="1" noChangeArrowheads="1"/>
          </p:cNvPicPr>
          <p:nvPr/>
        </p:nvPicPr>
        <p:blipFill>
          <a:blip r:embed="rId2"/>
          <a:srcRect/>
          <a:stretch>
            <a:fillRect/>
          </a:stretch>
        </p:blipFill>
        <p:spPr bwMode="auto">
          <a:xfrm>
            <a:off x="689113" y="4376185"/>
            <a:ext cx="2928730" cy="22411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en-US" dirty="0" smtClean="0"/>
              <a:t>Many children started work at the age of 5, the same age</a:t>
            </a:r>
          </a:p>
          <a:p>
            <a:pPr>
              <a:buNone/>
            </a:pPr>
            <a:r>
              <a:rPr lang="en-US" dirty="0" smtClean="0"/>
              <a:t>as children start school today. They went to work as soon</a:t>
            </a:r>
          </a:p>
          <a:p>
            <a:pPr>
              <a:buNone/>
            </a:pPr>
            <a:r>
              <a:rPr lang="en-US" dirty="0" smtClean="0"/>
              <a:t>as they were big enough.</a:t>
            </a:r>
            <a:endParaRPr lang="it-IT" dirty="0"/>
          </a:p>
        </p:txBody>
      </p:sp>
      <p:pic>
        <p:nvPicPr>
          <p:cNvPr id="1026" name="Picture 2" descr="C:\Users\KIKI\Desktop\Victorian-Children-Chimney-Sweeps-e1362092655343-148x150.jpg"/>
          <p:cNvPicPr>
            <a:picLocks noChangeAspect="1" noChangeArrowheads="1"/>
          </p:cNvPicPr>
          <p:nvPr/>
        </p:nvPicPr>
        <p:blipFill>
          <a:blip r:embed="rId2"/>
          <a:srcRect/>
          <a:stretch>
            <a:fillRect/>
          </a:stretch>
        </p:blipFill>
        <p:spPr bwMode="auto">
          <a:xfrm>
            <a:off x="6016487" y="3635504"/>
            <a:ext cx="2398644" cy="2431059"/>
          </a:xfrm>
          <a:prstGeom prst="rect">
            <a:avLst/>
          </a:prstGeom>
          <a:noFill/>
        </p:spPr>
      </p:pic>
      <p:pic>
        <p:nvPicPr>
          <p:cNvPr id="1027" name="Picture 3" descr="C:\Users\KIKI\Desktop\images0QGYIB6F.jpg"/>
          <p:cNvPicPr>
            <a:picLocks noChangeAspect="1" noChangeArrowheads="1"/>
          </p:cNvPicPr>
          <p:nvPr/>
        </p:nvPicPr>
        <p:blipFill>
          <a:blip r:embed="rId3"/>
          <a:srcRect/>
          <a:stretch>
            <a:fillRect/>
          </a:stretch>
        </p:blipFill>
        <p:spPr bwMode="auto">
          <a:xfrm>
            <a:off x="862841" y="3635504"/>
            <a:ext cx="2794759" cy="24556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63826"/>
            <a:ext cx="8229600" cy="5662337"/>
          </a:xfrm>
        </p:spPr>
        <p:txBody>
          <a:bodyPr>
            <a:normAutofit/>
          </a:bodyPr>
          <a:lstStyle/>
          <a:p>
            <a:pPr>
              <a:buNone/>
            </a:pPr>
            <a:endParaRPr lang="en-US" sz="2800" dirty="0" smtClean="0"/>
          </a:p>
          <a:p>
            <a:pPr>
              <a:buNone/>
            </a:pPr>
            <a:r>
              <a:rPr lang="en-US" sz="2800" dirty="0" smtClean="0"/>
              <a:t>Many Victorian children were poor and worked</a:t>
            </a:r>
          </a:p>
          <a:p>
            <a:pPr>
              <a:buNone/>
            </a:pPr>
            <a:r>
              <a:rPr lang="en-US" sz="2800" dirty="0" smtClean="0"/>
              <a:t>to help their families. Few people thought this</a:t>
            </a:r>
          </a:p>
          <a:p>
            <a:pPr>
              <a:buNone/>
            </a:pPr>
            <a:r>
              <a:rPr lang="en-US" sz="2800" dirty="0" smtClean="0"/>
              <a:t>strange or cruel. Most people thought work</a:t>
            </a:r>
          </a:p>
          <a:p>
            <a:pPr>
              <a:buNone/>
            </a:pPr>
            <a:r>
              <a:rPr lang="en-US" sz="2800" dirty="0" smtClean="0"/>
              <a:t>was good for children. The Industrial Revolution</a:t>
            </a:r>
          </a:p>
          <a:p>
            <a:pPr>
              <a:buNone/>
            </a:pPr>
            <a:r>
              <a:rPr lang="en-US" sz="2800" dirty="0" smtClean="0"/>
              <a:t>created new jobs, in factories and mines. Many</a:t>
            </a:r>
          </a:p>
          <a:p>
            <a:pPr>
              <a:buNone/>
            </a:pPr>
            <a:r>
              <a:rPr lang="en-US" sz="2800" dirty="0" smtClean="0"/>
              <a:t>of these jobs were at first done by children,</a:t>
            </a:r>
          </a:p>
          <a:p>
            <a:pPr>
              <a:buNone/>
            </a:pPr>
            <a:r>
              <a:rPr lang="en-US" sz="2800" dirty="0" smtClean="0"/>
              <a:t>because children were cheap - a child was paid</a:t>
            </a:r>
          </a:p>
          <a:p>
            <a:pPr>
              <a:buNone/>
            </a:pPr>
            <a:r>
              <a:rPr lang="en-US" sz="2800" dirty="0" smtClean="0"/>
              <a:t>less than adults.</a:t>
            </a:r>
            <a:endParaRPr lang="it-IT" sz="2800" dirty="0"/>
          </a:p>
        </p:txBody>
      </p:sp>
      <p:pic>
        <p:nvPicPr>
          <p:cNvPr id="3074" name="Picture 2" descr="C:\Users\KIKI\Desktop\images-1.jpeg"/>
          <p:cNvPicPr>
            <a:picLocks noChangeAspect="1" noChangeArrowheads="1"/>
          </p:cNvPicPr>
          <p:nvPr/>
        </p:nvPicPr>
        <p:blipFill>
          <a:blip r:embed="rId2"/>
          <a:srcRect/>
          <a:stretch>
            <a:fillRect/>
          </a:stretch>
        </p:blipFill>
        <p:spPr bwMode="auto">
          <a:xfrm>
            <a:off x="4931362" y="4650685"/>
            <a:ext cx="2786062" cy="1809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243"/>
            <a:ext cx="8229600" cy="4840357"/>
          </a:xfrm>
        </p:spPr>
        <p:txBody>
          <a:bodyPr/>
          <a:lstStyle/>
          <a:p>
            <a:pPr>
              <a:buNone/>
            </a:pPr>
            <a:r>
              <a:rPr lang="en-US" dirty="0" smtClean="0"/>
              <a:t>Children worked on farms, in homes as servants, and in factories. Children often did jobs that required small size and nimble fingers. But they also pushed heavy coal trucks along tunnels in coal mines. Boys went to sea, as boy-sailors, and girls went 'into service' as housemaids. </a:t>
            </a:r>
            <a:endParaRPr lang="it-IT" dirty="0"/>
          </a:p>
        </p:txBody>
      </p:sp>
      <p:pic>
        <p:nvPicPr>
          <p:cNvPr id="2050" name="Picture 2" descr="C:\Users\KIKI\Desktop\untitled.png"/>
          <p:cNvPicPr>
            <a:picLocks noChangeAspect="1" noChangeArrowheads="1"/>
          </p:cNvPicPr>
          <p:nvPr/>
        </p:nvPicPr>
        <p:blipFill>
          <a:blip r:embed="rId2"/>
          <a:srcRect/>
          <a:stretch>
            <a:fillRect/>
          </a:stretch>
        </p:blipFill>
        <p:spPr bwMode="auto">
          <a:xfrm>
            <a:off x="5731565" y="4362248"/>
            <a:ext cx="2955235" cy="1689026"/>
          </a:xfrm>
          <a:prstGeom prst="rect">
            <a:avLst/>
          </a:prstGeom>
          <a:noFill/>
        </p:spPr>
      </p:pic>
      <p:pic>
        <p:nvPicPr>
          <p:cNvPr id="4098" name="Picture 2" descr="http://history.parkfieldict.co.uk/_/rsrc/1313425024900/victorians/victorian-coal-mines/lift.png?height=279&amp;width=320">
            <a:hlinkClick r:id="rId3"/>
          </p:cNvPr>
          <p:cNvPicPr>
            <a:picLocks noChangeAspect="1" noChangeArrowheads="1"/>
          </p:cNvPicPr>
          <p:nvPr/>
        </p:nvPicPr>
        <p:blipFill>
          <a:blip r:embed="rId4"/>
          <a:srcRect/>
          <a:stretch>
            <a:fillRect/>
          </a:stretch>
        </p:blipFill>
        <p:spPr bwMode="auto">
          <a:xfrm>
            <a:off x="964646" y="3949769"/>
            <a:ext cx="3448327" cy="2657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48140"/>
            <a:ext cx="8262730" cy="5278024"/>
          </a:xfrm>
        </p:spPr>
        <p:txBody>
          <a:bodyPr>
            <a:normAutofit/>
          </a:bodyPr>
          <a:lstStyle/>
          <a:p>
            <a:pPr>
              <a:buNone/>
            </a:pPr>
            <a:r>
              <a:rPr lang="en-GB" sz="2400" dirty="0" smtClean="0"/>
              <a:t> </a:t>
            </a:r>
            <a:r>
              <a:rPr lang="it-IT" sz="3600" dirty="0" err="1" smtClean="0"/>
              <a:t>Child</a:t>
            </a:r>
            <a:r>
              <a:rPr lang="it-IT" sz="3600" dirty="0" smtClean="0"/>
              <a:t> </a:t>
            </a:r>
            <a:r>
              <a:rPr lang="it-IT" sz="3600" dirty="0" err="1" smtClean="0"/>
              <a:t>labour</a:t>
            </a:r>
            <a:r>
              <a:rPr lang="it-IT" sz="3600" dirty="0" smtClean="0"/>
              <a:t> </a:t>
            </a:r>
            <a:r>
              <a:rPr lang="it-IT" sz="3600" dirty="0" err="1" smtClean="0"/>
              <a:t>is</a:t>
            </a:r>
            <a:r>
              <a:rPr lang="it-IT" sz="3600" dirty="0" smtClean="0"/>
              <a:t> </a:t>
            </a:r>
            <a:r>
              <a:rPr lang="it-IT" sz="3600" dirty="0" err="1" smtClean="0"/>
              <a:t>still</a:t>
            </a:r>
            <a:r>
              <a:rPr lang="it-IT" sz="3600" dirty="0" smtClean="0"/>
              <a:t> common in  </a:t>
            </a:r>
            <a:r>
              <a:rPr lang="it-IT" sz="3600" dirty="0" err="1" smtClean="0"/>
              <a:t>many</a:t>
            </a:r>
            <a:r>
              <a:rPr lang="it-IT" sz="3600" dirty="0" smtClean="0"/>
              <a:t> </a:t>
            </a:r>
            <a:r>
              <a:rPr lang="it-IT" sz="3600" dirty="0" err="1" smtClean="0"/>
              <a:t>parts</a:t>
            </a:r>
            <a:r>
              <a:rPr lang="it-IT" sz="3600" dirty="0" smtClean="0"/>
              <a:t> </a:t>
            </a:r>
            <a:r>
              <a:rPr lang="it-IT" sz="3600" dirty="0" err="1" smtClean="0"/>
              <a:t>of</a:t>
            </a:r>
            <a:r>
              <a:rPr lang="it-IT" sz="3600" dirty="0" smtClean="0"/>
              <a:t> the world.</a:t>
            </a:r>
          </a:p>
          <a:p>
            <a:pPr>
              <a:buNone/>
            </a:pPr>
            <a:r>
              <a:rPr lang="it-IT" sz="3600" dirty="0" err="1" smtClean="0"/>
              <a:t>Estimates</a:t>
            </a:r>
            <a:r>
              <a:rPr lang="it-IT" sz="3600" dirty="0" smtClean="0"/>
              <a:t> </a:t>
            </a:r>
            <a:r>
              <a:rPr lang="it-IT" sz="3600" dirty="0" err="1" smtClean="0"/>
              <a:t>for</a:t>
            </a:r>
            <a:r>
              <a:rPr lang="it-IT" sz="3600" dirty="0" smtClean="0"/>
              <a:t> </a:t>
            </a:r>
            <a:r>
              <a:rPr lang="it-IT" sz="3600" dirty="0" err="1" smtClean="0"/>
              <a:t>child</a:t>
            </a:r>
            <a:r>
              <a:rPr lang="it-IT" sz="3600" dirty="0" smtClean="0"/>
              <a:t> </a:t>
            </a:r>
            <a:r>
              <a:rPr lang="it-IT" sz="3600" dirty="0" err="1" smtClean="0"/>
              <a:t>labour</a:t>
            </a:r>
            <a:r>
              <a:rPr lang="it-IT" sz="3600" dirty="0" smtClean="0"/>
              <a:t> </a:t>
            </a:r>
            <a:r>
              <a:rPr lang="it-IT" sz="3600" dirty="0" err="1" smtClean="0"/>
              <a:t>vary</a:t>
            </a:r>
            <a:r>
              <a:rPr lang="it-IT" sz="3600" dirty="0" smtClean="0"/>
              <a:t>. </a:t>
            </a:r>
          </a:p>
          <a:p>
            <a:pPr>
              <a:buNone/>
            </a:pPr>
            <a:r>
              <a:rPr lang="it-IT" sz="3600" dirty="0" err="1" smtClean="0"/>
              <a:t>It</a:t>
            </a:r>
            <a:r>
              <a:rPr lang="it-IT" sz="3600" dirty="0" smtClean="0"/>
              <a:t> </a:t>
            </a:r>
            <a:r>
              <a:rPr lang="it-IT" sz="3600" dirty="0" err="1" smtClean="0"/>
              <a:t>rangesbetween</a:t>
            </a:r>
            <a:r>
              <a:rPr lang="it-IT" sz="3600" dirty="0" smtClean="0"/>
              <a:t> 250 </a:t>
            </a:r>
            <a:r>
              <a:rPr lang="it-IT" sz="3600" dirty="0" err="1" smtClean="0"/>
              <a:t>to</a:t>
            </a:r>
            <a:r>
              <a:rPr lang="it-IT" sz="3600" dirty="0" smtClean="0"/>
              <a:t> 304 </a:t>
            </a:r>
            <a:r>
              <a:rPr lang="it-IT" sz="3600" dirty="0" err="1" smtClean="0"/>
              <a:t>million</a:t>
            </a:r>
            <a:r>
              <a:rPr lang="it-IT" sz="3600" dirty="0" smtClean="0"/>
              <a:t>, </a:t>
            </a:r>
            <a:r>
              <a:rPr lang="it-IT" sz="3600" dirty="0" err="1" smtClean="0"/>
              <a:t>if</a:t>
            </a:r>
            <a:r>
              <a:rPr lang="it-IT" sz="3600" dirty="0" smtClean="0"/>
              <a:t> </a:t>
            </a:r>
            <a:r>
              <a:rPr lang="it-IT" sz="3600" dirty="0" err="1" smtClean="0"/>
              <a:t>children</a:t>
            </a:r>
            <a:r>
              <a:rPr lang="it-IT" sz="3600" dirty="0" smtClean="0"/>
              <a:t> </a:t>
            </a:r>
            <a:r>
              <a:rPr lang="it-IT" sz="3600" dirty="0" err="1" smtClean="0"/>
              <a:t>aged</a:t>
            </a:r>
            <a:r>
              <a:rPr lang="it-IT" sz="3600" dirty="0" smtClean="0"/>
              <a:t> 5–17 </a:t>
            </a:r>
            <a:r>
              <a:rPr lang="it-IT" sz="3600" dirty="0" err="1" smtClean="0"/>
              <a:t>involved</a:t>
            </a:r>
            <a:r>
              <a:rPr lang="it-IT" sz="3600" dirty="0" smtClean="0"/>
              <a:t> in </a:t>
            </a:r>
            <a:r>
              <a:rPr lang="it-IT" sz="3600" dirty="0" err="1" smtClean="0"/>
              <a:t>any</a:t>
            </a:r>
            <a:r>
              <a:rPr lang="it-IT" sz="3600" dirty="0" smtClean="0"/>
              <a:t> </a:t>
            </a:r>
            <a:r>
              <a:rPr lang="it-IT" sz="3600" dirty="0" err="1" smtClean="0"/>
              <a:t>economic</a:t>
            </a:r>
            <a:r>
              <a:rPr lang="it-IT" sz="3600" dirty="0" smtClean="0"/>
              <a:t> </a:t>
            </a:r>
            <a:r>
              <a:rPr lang="it-IT" sz="3600" dirty="0" err="1" smtClean="0"/>
              <a:t>activity</a:t>
            </a:r>
            <a:r>
              <a:rPr lang="it-IT" sz="3600" dirty="0" smtClean="0"/>
              <a:t> are </a:t>
            </a:r>
            <a:r>
              <a:rPr lang="it-IT" sz="3600" dirty="0" err="1" smtClean="0"/>
              <a:t>counted</a:t>
            </a:r>
            <a:r>
              <a:rPr lang="it-IT" sz="3600" dirty="0" smtClean="0"/>
              <a:t>. </a:t>
            </a:r>
          </a:p>
        </p:txBody>
      </p:sp>
      <p:pic>
        <p:nvPicPr>
          <p:cNvPr id="1027" name="Picture 3" descr="C:\Users\KIKI\Desktop\images.jpeg"/>
          <p:cNvPicPr>
            <a:picLocks noChangeAspect="1" noChangeArrowheads="1"/>
          </p:cNvPicPr>
          <p:nvPr/>
        </p:nvPicPr>
        <p:blipFill>
          <a:blip r:embed="rId2"/>
          <a:srcRect/>
          <a:stretch>
            <a:fillRect/>
          </a:stretch>
        </p:blipFill>
        <p:spPr bwMode="auto">
          <a:xfrm>
            <a:off x="5490829" y="4415851"/>
            <a:ext cx="3229101" cy="2188219"/>
          </a:xfrm>
          <a:prstGeom prst="rect">
            <a:avLst/>
          </a:prstGeom>
          <a:noFill/>
        </p:spPr>
      </p:pic>
      <p:pic>
        <p:nvPicPr>
          <p:cNvPr id="1028" name="Picture 4" descr="C:\Users\KIKI\Desktop\images-2.jpeg"/>
          <p:cNvPicPr>
            <a:picLocks noChangeAspect="1" noChangeArrowheads="1"/>
          </p:cNvPicPr>
          <p:nvPr/>
        </p:nvPicPr>
        <p:blipFill>
          <a:blip r:embed="rId3"/>
          <a:srcRect/>
          <a:stretch>
            <a:fillRect/>
          </a:stretch>
        </p:blipFill>
        <p:spPr bwMode="auto">
          <a:xfrm>
            <a:off x="1094132" y="4582559"/>
            <a:ext cx="3014042" cy="20215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19200"/>
            <a:ext cx="8229600" cy="5105400"/>
          </a:xfrm>
        </p:spPr>
        <p:txBody>
          <a:bodyPr>
            <a:normAutofit/>
          </a:bodyPr>
          <a:lstStyle/>
          <a:p>
            <a:r>
              <a:rPr lang="it-IT" sz="2400" dirty="0" smtClean="0"/>
              <a:t>Some 60 </a:t>
            </a:r>
            <a:r>
              <a:rPr lang="it-IT" sz="2400" dirty="0" err="1" smtClean="0"/>
              <a:t>percent</a:t>
            </a:r>
            <a:r>
              <a:rPr lang="it-IT" sz="2400" dirty="0" smtClean="0"/>
              <a:t> </a:t>
            </a:r>
            <a:r>
              <a:rPr lang="it-IT" sz="2400" dirty="0" err="1" smtClean="0"/>
              <a:t>of</a:t>
            </a:r>
            <a:r>
              <a:rPr lang="it-IT" sz="2400" dirty="0" smtClean="0"/>
              <a:t> the </a:t>
            </a:r>
            <a:r>
              <a:rPr lang="it-IT" sz="2400" dirty="0" err="1" smtClean="0"/>
              <a:t>child</a:t>
            </a:r>
            <a:r>
              <a:rPr lang="it-IT" sz="2400" dirty="0" smtClean="0"/>
              <a:t> </a:t>
            </a:r>
            <a:r>
              <a:rPr lang="it-IT" sz="2400" dirty="0" err="1" smtClean="0"/>
              <a:t>labour</a:t>
            </a:r>
            <a:r>
              <a:rPr lang="it-IT" sz="2400" dirty="0" smtClean="0"/>
              <a:t> </a:t>
            </a:r>
            <a:r>
              <a:rPr lang="it-IT" sz="2400" dirty="0" err="1" smtClean="0"/>
              <a:t>was</a:t>
            </a:r>
            <a:r>
              <a:rPr lang="it-IT" sz="2400" dirty="0" smtClean="0"/>
              <a:t> </a:t>
            </a:r>
            <a:r>
              <a:rPr lang="it-IT" sz="2400" dirty="0" err="1" smtClean="0"/>
              <a:t>involved</a:t>
            </a:r>
            <a:r>
              <a:rPr lang="it-IT" sz="2400" dirty="0" smtClean="0"/>
              <a:t> in </a:t>
            </a:r>
            <a:r>
              <a:rPr lang="it-IT" sz="2400" dirty="0" err="1" smtClean="0"/>
              <a:t>agricultural</a:t>
            </a:r>
            <a:r>
              <a:rPr lang="it-IT" sz="2400" dirty="0" smtClean="0"/>
              <a:t> </a:t>
            </a:r>
            <a:r>
              <a:rPr lang="it-IT" sz="2400" dirty="0" err="1" smtClean="0"/>
              <a:t>activities</a:t>
            </a:r>
            <a:r>
              <a:rPr lang="it-IT" sz="2400" dirty="0" smtClean="0"/>
              <a:t> </a:t>
            </a:r>
            <a:r>
              <a:rPr lang="it-IT" sz="2400" dirty="0" err="1" smtClean="0"/>
              <a:t>such</a:t>
            </a:r>
            <a:r>
              <a:rPr lang="it-IT" sz="2400" dirty="0" smtClean="0"/>
              <a:t> </a:t>
            </a:r>
            <a:r>
              <a:rPr lang="it-IT" sz="2400" dirty="0" err="1" smtClean="0"/>
              <a:t>as</a:t>
            </a:r>
            <a:r>
              <a:rPr lang="it-IT" sz="2400" dirty="0" smtClean="0"/>
              <a:t> </a:t>
            </a:r>
            <a:r>
              <a:rPr lang="it-IT" sz="2400" dirty="0" err="1" smtClean="0"/>
              <a:t>farming</a:t>
            </a:r>
            <a:r>
              <a:rPr lang="it-IT" sz="2400" dirty="0" smtClean="0"/>
              <a:t>, </a:t>
            </a:r>
            <a:r>
              <a:rPr lang="it-IT" sz="2400" dirty="0" err="1" smtClean="0"/>
              <a:t>dairy</a:t>
            </a:r>
            <a:r>
              <a:rPr lang="it-IT" sz="2400" dirty="0" smtClean="0"/>
              <a:t>, </a:t>
            </a:r>
            <a:r>
              <a:rPr lang="it-IT" sz="2400" dirty="0" err="1" smtClean="0"/>
              <a:t>fisheries</a:t>
            </a:r>
            <a:r>
              <a:rPr lang="it-IT" sz="2400" dirty="0" smtClean="0"/>
              <a:t> and </a:t>
            </a:r>
            <a:r>
              <a:rPr lang="it-IT" sz="2400" dirty="0" err="1" smtClean="0"/>
              <a:t>forestry</a:t>
            </a:r>
            <a:r>
              <a:rPr lang="it-IT" sz="2400" dirty="0" smtClean="0"/>
              <a:t>.</a:t>
            </a:r>
          </a:p>
          <a:p>
            <a:r>
              <a:rPr lang="it-IT" sz="2400" dirty="0" smtClean="0"/>
              <a:t> </a:t>
            </a:r>
            <a:r>
              <a:rPr lang="it-IT" sz="2400" dirty="0" err="1" smtClean="0"/>
              <a:t>Another</a:t>
            </a:r>
            <a:r>
              <a:rPr lang="it-IT" sz="2400" dirty="0" smtClean="0"/>
              <a:t> 25 </a:t>
            </a:r>
            <a:r>
              <a:rPr lang="it-IT" sz="2400" dirty="0" err="1" smtClean="0"/>
              <a:t>percent</a:t>
            </a:r>
            <a:r>
              <a:rPr lang="it-IT" sz="2400" dirty="0" smtClean="0"/>
              <a:t> </a:t>
            </a:r>
            <a:r>
              <a:rPr lang="it-IT" sz="2400" dirty="0" err="1" smtClean="0"/>
              <a:t>of</a:t>
            </a:r>
            <a:r>
              <a:rPr lang="it-IT" sz="2400" dirty="0" smtClean="0"/>
              <a:t> </a:t>
            </a:r>
            <a:r>
              <a:rPr lang="it-IT" sz="2400" dirty="0" err="1" smtClean="0"/>
              <a:t>child</a:t>
            </a:r>
            <a:r>
              <a:rPr lang="it-IT" sz="2400" dirty="0" smtClean="0"/>
              <a:t> </a:t>
            </a:r>
            <a:r>
              <a:rPr lang="it-IT" sz="2400" dirty="0" err="1" smtClean="0"/>
              <a:t>labourers</a:t>
            </a:r>
            <a:r>
              <a:rPr lang="it-IT" sz="2400" dirty="0" smtClean="0"/>
              <a:t> </a:t>
            </a:r>
            <a:r>
              <a:rPr lang="it-IT" sz="2400" dirty="0" err="1" smtClean="0"/>
              <a:t>were</a:t>
            </a:r>
            <a:r>
              <a:rPr lang="it-IT" sz="2400" dirty="0" smtClean="0"/>
              <a:t> in service </a:t>
            </a:r>
            <a:r>
              <a:rPr lang="it-IT" sz="2400" dirty="0" err="1" smtClean="0"/>
              <a:t>activities</a:t>
            </a:r>
            <a:r>
              <a:rPr lang="it-IT" sz="2400" dirty="0" smtClean="0"/>
              <a:t> </a:t>
            </a:r>
            <a:r>
              <a:rPr lang="it-IT" sz="2400" dirty="0" err="1" smtClean="0"/>
              <a:t>such</a:t>
            </a:r>
            <a:r>
              <a:rPr lang="it-IT" sz="2400" dirty="0" smtClean="0"/>
              <a:t> </a:t>
            </a:r>
            <a:r>
              <a:rPr lang="it-IT" sz="2400" dirty="0" err="1" smtClean="0"/>
              <a:t>as</a:t>
            </a:r>
            <a:r>
              <a:rPr lang="it-IT" sz="2400" dirty="0" smtClean="0"/>
              <a:t> </a:t>
            </a:r>
            <a:r>
              <a:rPr lang="it-IT" sz="2400" dirty="0" err="1" smtClean="0"/>
              <a:t>retail</a:t>
            </a:r>
            <a:r>
              <a:rPr lang="it-IT" sz="2400" dirty="0" smtClean="0"/>
              <a:t>, </a:t>
            </a:r>
            <a:r>
              <a:rPr lang="it-IT" sz="2400" dirty="0" err="1" smtClean="0"/>
              <a:t>picking</a:t>
            </a:r>
            <a:r>
              <a:rPr lang="it-IT" sz="2400" dirty="0" smtClean="0"/>
              <a:t> and </a:t>
            </a:r>
            <a:r>
              <a:rPr lang="it-IT" sz="2400" dirty="0" err="1" smtClean="0"/>
              <a:t>recycling</a:t>
            </a:r>
            <a:r>
              <a:rPr lang="it-IT" sz="2400" dirty="0" smtClean="0"/>
              <a:t> trash, </a:t>
            </a:r>
            <a:r>
              <a:rPr lang="it-IT" sz="2400" dirty="0" err="1" smtClean="0"/>
              <a:t>polishing</a:t>
            </a:r>
            <a:r>
              <a:rPr lang="it-IT" sz="2400" dirty="0" smtClean="0"/>
              <a:t> </a:t>
            </a:r>
            <a:r>
              <a:rPr lang="it-IT" sz="2400" dirty="0" err="1" smtClean="0"/>
              <a:t>shoes</a:t>
            </a:r>
            <a:r>
              <a:rPr lang="it-IT" sz="2400" dirty="0" smtClean="0"/>
              <a:t>, </a:t>
            </a:r>
            <a:r>
              <a:rPr lang="it-IT" sz="2400" dirty="0" err="1" smtClean="0"/>
              <a:t>domestic</a:t>
            </a:r>
            <a:r>
              <a:rPr lang="it-IT" sz="2400" dirty="0" smtClean="0"/>
              <a:t> help, and </a:t>
            </a:r>
            <a:r>
              <a:rPr lang="it-IT" sz="2400" dirty="0" err="1" smtClean="0"/>
              <a:t>other</a:t>
            </a:r>
            <a:r>
              <a:rPr lang="it-IT" sz="2400" dirty="0" smtClean="0"/>
              <a:t> </a:t>
            </a:r>
            <a:r>
              <a:rPr lang="it-IT" sz="2400" dirty="0" err="1" smtClean="0"/>
              <a:t>services</a:t>
            </a:r>
            <a:r>
              <a:rPr lang="it-IT" sz="2400" dirty="0" smtClean="0"/>
              <a:t>. </a:t>
            </a:r>
          </a:p>
          <a:p>
            <a:r>
              <a:rPr lang="it-IT" sz="2400" dirty="0" smtClean="0"/>
              <a:t>The </a:t>
            </a:r>
            <a:r>
              <a:rPr lang="it-IT" sz="2400" dirty="0" err="1" smtClean="0"/>
              <a:t>remaining</a:t>
            </a:r>
            <a:r>
              <a:rPr lang="it-IT" sz="2400" dirty="0" smtClean="0"/>
              <a:t> 15 </a:t>
            </a:r>
            <a:r>
              <a:rPr lang="it-IT" sz="2400" dirty="0" err="1" smtClean="0"/>
              <a:t>percent</a:t>
            </a:r>
            <a:r>
              <a:rPr lang="it-IT" sz="2400" dirty="0" smtClean="0"/>
              <a:t> in </a:t>
            </a:r>
            <a:r>
              <a:rPr lang="it-IT" sz="2400" dirty="0" err="1" smtClean="0"/>
              <a:t>assembly</a:t>
            </a:r>
            <a:r>
              <a:rPr lang="it-IT" sz="2400" dirty="0" smtClean="0"/>
              <a:t> and manufacturing</a:t>
            </a:r>
          </a:p>
          <a:p>
            <a:pPr>
              <a:buNone/>
            </a:pPr>
            <a:r>
              <a:rPr lang="it-IT" sz="2400" dirty="0" smtClean="0"/>
              <a:t>in </a:t>
            </a:r>
            <a:r>
              <a:rPr lang="it-IT" sz="2400" dirty="0" err="1" smtClean="0"/>
              <a:t>informal</a:t>
            </a:r>
            <a:r>
              <a:rPr lang="it-IT" sz="2400" dirty="0" smtClean="0"/>
              <a:t> economy, </a:t>
            </a:r>
            <a:r>
              <a:rPr lang="it-IT" sz="2400" dirty="0" err="1" smtClean="0"/>
              <a:t>home-based</a:t>
            </a:r>
            <a:r>
              <a:rPr lang="it-IT" sz="2400" dirty="0" smtClean="0"/>
              <a:t> </a:t>
            </a:r>
            <a:r>
              <a:rPr lang="it-IT" sz="2400" dirty="0" err="1" smtClean="0"/>
              <a:t>enterprises</a:t>
            </a:r>
            <a:r>
              <a:rPr lang="it-IT" sz="2400" dirty="0" smtClean="0"/>
              <a:t>, </a:t>
            </a:r>
            <a:r>
              <a:rPr lang="it-IT" sz="2400" dirty="0" err="1" smtClean="0"/>
              <a:t>factories</a:t>
            </a:r>
            <a:r>
              <a:rPr lang="it-IT" sz="2400" dirty="0" smtClean="0"/>
              <a:t>,</a:t>
            </a:r>
          </a:p>
          <a:p>
            <a:pPr>
              <a:buNone/>
            </a:pPr>
            <a:r>
              <a:rPr lang="it-IT" sz="2400" dirty="0" err="1" smtClean="0"/>
              <a:t>mines</a:t>
            </a:r>
            <a:r>
              <a:rPr lang="it-IT" sz="2400" dirty="0" smtClean="0"/>
              <a:t>, packaging </a:t>
            </a:r>
            <a:r>
              <a:rPr lang="it-IT" sz="2400" dirty="0" err="1" smtClean="0"/>
              <a:t>salt</a:t>
            </a:r>
            <a:r>
              <a:rPr lang="it-IT" sz="2400" dirty="0" smtClean="0"/>
              <a:t>, </a:t>
            </a:r>
            <a:r>
              <a:rPr lang="it-IT" sz="2400" dirty="0" err="1" smtClean="0"/>
              <a:t>operating</a:t>
            </a:r>
            <a:r>
              <a:rPr lang="it-IT" sz="2400" dirty="0" smtClean="0"/>
              <a:t> </a:t>
            </a:r>
          </a:p>
          <a:p>
            <a:pPr>
              <a:buNone/>
            </a:pPr>
            <a:r>
              <a:rPr lang="it-IT" sz="2400" dirty="0" err="1" smtClean="0"/>
              <a:t>machinery</a:t>
            </a:r>
            <a:r>
              <a:rPr lang="it-IT" sz="2400" dirty="0" smtClean="0"/>
              <a:t>, and </a:t>
            </a:r>
            <a:r>
              <a:rPr lang="it-IT" sz="2400" dirty="0" err="1" smtClean="0"/>
              <a:t>such</a:t>
            </a:r>
            <a:r>
              <a:rPr lang="it-IT" sz="2400" dirty="0" smtClean="0"/>
              <a:t> </a:t>
            </a:r>
            <a:r>
              <a:rPr lang="it-IT" sz="2400" dirty="0" err="1" smtClean="0"/>
              <a:t>operations</a:t>
            </a:r>
            <a:r>
              <a:rPr lang="it-IT" sz="2400" dirty="0" smtClean="0"/>
              <a:t>. </a:t>
            </a:r>
          </a:p>
          <a:p>
            <a:endParaRPr lang="it-IT" dirty="0"/>
          </a:p>
        </p:txBody>
      </p:sp>
      <p:pic>
        <p:nvPicPr>
          <p:cNvPr id="4" name="Picture 2"/>
          <p:cNvPicPr>
            <a:picLocks noChangeAspect="1" noChangeArrowheads="1"/>
          </p:cNvPicPr>
          <p:nvPr/>
        </p:nvPicPr>
        <p:blipFill>
          <a:blip r:embed="rId2"/>
          <a:stretch>
            <a:fillRect/>
          </a:stretch>
        </p:blipFill>
        <p:spPr bwMode="auto">
          <a:xfrm>
            <a:off x="5337935" y="4518990"/>
            <a:ext cx="3057317" cy="2155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IKI\Desktop\childgraphic_1453429123.png"/>
          <p:cNvPicPr>
            <a:picLocks noGrp="1" noChangeAspect="1" noChangeArrowheads="1"/>
          </p:cNvPicPr>
          <p:nvPr>
            <p:ph idx="1"/>
          </p:nvPr>
        </p:nvPicPr>
        <p:blipFill>
          <a:blip r:embed="rId2"/>
          <a:srcRect/>
          <a:stretch>
            <a:fillRect/>
          </a:stretch>
        </p:blipFill>
        <p:spPr bwMode="auto">
          <a:xfrm>
            <a:off x="689113" y="1378226"/>
            <a:ext cx="7275444" cy="41423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TotalTime>
  <Words>300</Words>
  <Application>Microsoft Office PowerPoint</Application>
  <PresentationFormat>Presentazione su schermo (4:3)</PresentationFormat>
  <Paragraphs>32</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Calibri</vt:lpstr>
      <vt:lpstr>Aharoni</vt:lpstr>
      <vt:lpstr>Constantia</vt:lpstr>
      <vt:lpstr>Wingdings 2</vt:lpstr>
      <vt:lpstr>Equinozio</vt:lpstr>
      <vt:lpstr>Child labour</vt:lpstr>
      <vt:lpstr>Diapositiva 2</vt:lpstr>
      <vt:lpstr>Diapositiva 3</vt:lpstr>
      <vt:lpstr>Diapositiva 4</vt:lpstr>
      <vt:lpstr>Diapositiva 5</vt:lpstr>
      <vt:lpstr>Diapositiva 6</vt:lpstr>
      <vt:lpstr>Diapositiva 7</vt:lpstr>
      <vt:lpstr>Diapositiva 8</vt:lpstr>
      <vt:lpstr>Diapositiva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KIKI</cp:lastModifiedBy>
  <cp:revision>18</cp:revision>
  <dcterms:created xsi:type="dcterms:W3CDTF">2012-04-11T11:10:54Z</dcterms:created>
  <dcterms:modified xsi:type="dcterms:W3CDTF">2015-03-09T21:41:42Z</dcterms:modified>
</cp:coreProperties>
</file>