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6" y="12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41510AC-FED4-4C83-870C-1BE0E6168278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35868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42FDFAC-16AE-442B-9F0A-3E0F1D0E5046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408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it-IT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F9FADE-4C35-47E8-B6F6-E40259D5E5B3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806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1BC3BB-1791-4643-91D1-BDD5BDF62E57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60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456457-3EF9-4DB6-A1D7-05FE6D9EE1F0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90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1426A8-911A-4C80-8ABF-724C6F90292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54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B9B86D-3457-44D5-B6A8-4B09B092D61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57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F63C8D-50CF-4B79-A8AC-0A1D0440831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54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4D5759-C009-4586-B135-6FDA6EE6F8B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7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B35F92-A145-47F5-A0E0-E1411EE2EE2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5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01C573-8441-4671-A972-793470D8D9E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26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52D7D1-EA35-4534-B4E2-F568EA2D6C2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63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CC6BCA-EFA7-4569-8DC7-492394A861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6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6D359D-1723-4911-A13E-DC19EC1C3180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63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DB46B0-7D41-4C95-9380-1E76AA9B08A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28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B9543E-66F8-4B36-8956-1BBAA4DCC52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88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2E2B0-4BD0-4270-839F-2AFCE7DD44E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60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6F015A-BE6C-4DF4-B5AF-71A31950735B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460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9534FD-6D13-4530-9F3A-43820C1E7217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861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EB9B74-3C7A-44DC-AE23-587F1FC03CFD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941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CA692E-5E9E-4D64-A73D-F89C122EAA7F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654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27D18F-1D74-4D35-ABBB-1BE297BC39AF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45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7063B0-FEFB-4680-A888-0702A6C437ED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426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48C1E3-AC40-4F1D-AD60-E85F651C9827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377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x-none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3421E56-F502-43FB-870D-236975807B78}" type="slidenum">
              <a:t>‹N›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8100000" cy="11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3932684-6E64-43C1-A46E-8F65D387C4D5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Liberation Serif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600" i="1"/>
              <a:t>Tolloi Elisa 5BLS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it-IT" sz="4800" i="1" dirty="0"/>
              <a:t>SIMILARITIES BETWEEN THE VICTORIAN AGE AND THE MODERN WORLD</a:t>
            </a:r>
            <a:r>
              <a:rPr lang="it-IT" sz="4800" i="1" u="sng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720000" y="180000"/>
            <a:ext cx="8100000" cy="716507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600"/>
              <a:t>Conditions of hunger and poverty</a:t>
            </a:r>
            <a:r>
              <a:rPr lang="it-IT" sz="1600"/>
              <a:t>                       </a:t>
            </a:r>
            <a:r>
              <a:rPr lang="it-IT"/>
              <a:t>CRIME:</a:t>
            </a:r>
            <a:br>
              <a:rPr lang="it-IT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>When people have nothing to lose, and they don't have a job or a way to support themselves, they seek alternative ways to get food to survive.</a:t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>“La lotta alla mafia e quella alla corruzione sono priorità assolute”. From the speech of Sergio Mattarella, President of the Italian Republic. </a:t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endParaRPr lang="it-IT" sz="1600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780560" y="1823399"/>
            <a:ext cx="3259440" cy="357660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000" y="1823399"/>
            <a:ext cx="3342960" cy="3576600"/>
          </a:xfrm>
        </p:spPr>
      </p:pic>
      <p:sp>
        <p:nvSpPr>
          <p:cNvPr id="5" name="Figura a mano libera 4"/>
          <p:cNvSpPr/>
          <p:nvPr/>
        </p:nvSpPr>
        <p:spPr>
          <a:xfrm>
            <a:off x="5580000" y="360000"/>
            <a:ext cx="9000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68360" y="141840"/>
            <a:ext cx="9071640" cy="2198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/>
              <a:t>IMMIGRATION:</a:t>
            </a:r>
            <a:br>
              <a:rPr lang="it-IT"/>
            </a:br>
            <a:r>
              <a:rPr lang="it-IT" sz="2000"/>
              <a:t>Conditions of poverty</a:t>
            </a:r>
            <a:r>
              <a:rPr lang="it-IT" sz="1600"/>
              <a:t>                        </a:t>
            </a:r>
            <a:r>
              <a:rPr lang="it-IT" sz="2000"/>
              <a:t>People look for work and food and to move in places                                        where there is less unemployment</a:t>
            </a: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> </a:t>
            </a:r>
            <a:br>
              <a:rPr lang="it-IT" sz="1600"/>
            </a:br>
            <a:r>
              <a:rPr lang="it-IT" sz="2000"/>
              <a:t>As The capital of a powerful empire, London became an attraction for a large mass of immigrants from its colonies and for the poor of Europe.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823760"/>
            <a:ext cx="4426920" cy="43844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152680" y="1823760"/>
            <a:ext cx="4426920" cy="43844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it-IT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2340000"/>
            <a:ext cx="73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60000" y="4860000"/>
            <a:ext cx="738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 6"/>
          <p:cNvSpPr/>
          <p:nvPr/>
        </p:nvSpPr>
        <p:spPr>
          <a:xfrm>
            <a:off x="3060000" y="720000"/>
            <a:ext cx="7200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800"/>
              <a:t>The Victorian age was characterized by social and economic problems which are still present in our society.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823760"/>
            <a:ext cx="4426920" cy="43844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152680" y="1823760"/>
            <a:ext cx="4426920" cy="43844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it-IT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414000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2002680"/>
            <a:ext cx="4320000" cy="465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4140000" y="3240000"/>
            <a:ext cx="144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3420000" y="1620000"/>
            <a:ext cx="306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Titolo 3"/>
          <p:cNvSpPr txBox="1">
            <a:spLocks noGrp="1"/>
          </p:cNvSpPr>
          <p:nvPr>
            <p:ph type="title" idx="4294967295"/>
          </p:nvPr>
        </p:nvSpPr>
        <p:spPr>
          <a:xfrm>
            <a:off x="900000" y="-473040"/>
            <a:ext cx="8100000" cy="5663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CONTRADDICTIONS:</a:t>
            </a:r>
            <a:br>
              <a:rPr lang="it-IT" dirty="0"/>
            </a:br>
            <a:r>
              <a:rPr lang="it-IT" sz="2200" dirty="0"/>
              <a:t>Social </a:t>
            </a:r>
            <a:r>
              <a:rPr lang="it-IT" sz="2200" dirty="0" err="1"/>
              <a:t>contradiction</a:t>
            </a:r>
            <a:r>
              <a:rPr lang="it-IT" sz="2200" dirty="0"/>
              <a:t> of the </a:t>
            </a:r>
            <a:r>
              <a:rPr lang="it-IT" sz="2200" dirty="0" err="1"/>
              <a:t>development</a:t>
            </a:r>
            <a:r>
              <a:rPr lang="it-IT" sz="2200" dirty="0"/>
              <a:t> model of </a:t>
            </a:r>
            <a:r>
              <a:rPr lang="it-IT" sz="2200" dirty="0" err="1"/>
              <a:t>advanced</a:t>
            </a:r>
            <a:r>
              <a:rPr lang="it-IT" sz="2200" dirty="0"/>
              <a:t> societies</a:t>
            </a:r>
            <a:r>
              <a:rPr lang="it-IT" sz="2200" dirty="0">
                <a:latin typeface="Lohit Hindi" pitchFamily="18"/>
              </a:rPr>
              <a:t/>
            </a:r>
            <a:br>
              <a:rPr lang="it-IT" sz="2200" dirty="0">
                <a:latin typeface="Lohit Hindi" pitchFamily="18"/>
              </a:rPr>
            </a:br>
            <a:r>
              <a:rPr lang="it-IT" sz="2200" dirty="0">
                <a:latin typeface="Lohit Hindi" pitchFamily="18"/>
              </a:rPr>
              <a:t>        </a:t>
            </a:r>
            <a:br>
              <a:rPr lang="it-IT" sz="2200" dirty="0">
                <a:latin typeface="Lohit Hindi" pitchFamily="18"/>
              </a:rPr>
            </a:br>
            <a:r>
              <a:rPr lang="it-IT" sz="2200" dirty="0">
                <a:latin typeface="Lohit Hindi" pitchFamily="18"/>
              </a:rPr>
              <a:t>        </a:t>
            </a:r>
            <a:r>
              <a:rPr lang="it-IT" sz="2200" dirty="0"/>
              <a:t> </a:t>
            </a:r>
            <a:br>
              <a:rPr lang="it-IT" sz="2200" dirty="0"/>
            </a:br>
            <a:r>
              <a:rPr lang="it-IT" sz="1600" dirty="0">
                <a:solidFill>
                  <a:srgbClr val="FFFFFF"/>
                </a:solidFill>
              </a:rPr>
              <a:t>DEVELOPMENT MODEL OF </a:t>
            </a:r>
            <a:r>
              <a:rPr lang="it-IT" sz="1600" dirty="0">
                <a:latin typeface="Lohit Hindi" pitchFamily="18"/>
              </a:rPr>
              <a:t/>
            </a:r>
            <a:br>
              <a:rPr lang="it-IT" sz="1600" dirty="0">
                <a:latin typeface="Lohit Hindi" pitchFamily="18"/>
              </a:rPr>
            </a:br>
            <a:r>
              <a:rPr lang="it-IT" sz="1600" dirty="0">
                <a:latin typeface="Lohit Hindi" pitchFamily="18"/>
              </a:rPr>
              <a:t/>
            </a:r>
            <a:br>
              <a:rPr lang="it-IT" sz="1600" dirty="0">
                <a:latin typeface="Lohit Hindi" pitchFamily="18"/>
              </a:rPr>
            </a:br>
            <a:r>
              <a:rPr lang="it-IT" sz="1600" dirty="0">
                <a:latin typeface="Lohit Hindi" pitchFamily="18"/>
              </a:rPr>
              <a:t/>
            </a:r>
            <a:br>
              <a:rPr lang="it-IT" sz="1600" dirty="0">
                <a:latin typeface="Lohit Hindi" pitchFamily="18"/>
              </a:rPr>
            </a:br>
            <a:r>
              <a:rPr lang="it-IT" sz="1600" dirty="0">
                <a:latin typeface="Lohit Hindi" pitchFamily="18"/>
              </a:rPr>
              <a:t/>
            </a:r>
            <a:br>
              <a:rPr lang="it-IT" sz="1600" dirty="0">
                <a:latin typeface="Lohit Hindi" pitchFamily="18"/>
              </a:rPr>
            </a:br>
            <a:r>
              <a:rPr lang="it-IT" sz="1600" dirty="0">
                <a:latin typeface="Lohit Hindi" pitchFamily="18"/>
              </a:rPr>
              <a:t/>
            </a:r>
            <a:br>
              <a:rPr lang="it-IT" sz="1600" dirty="0">
                <a:latin typeface="Lohit Hindi" pitchFamily="18"/>
              </a:rPr>
            </a:br>
            <a:r>
              <a:rPr lang="it-IT" sz="1600" dirty="0">
                <a:latin typeface="Lohit Hindi" pitchFamily="18"/>
              </a:rPr>
              <a:t>       </a:t>
            </a:r>
            <a:r>
              <a:rPr lang="it-IT" sz="1600" dirty="0">
                <a:solidFill>
                  <a:srgbClr val="FFFFFF"/>
                </a:solidFill>
                <a:latin typeface="Lohit Hindi" pitchFamily="18"/>
              </a:rPr>
              <a:t>   </a:t>
            </a:r>
            <a:br>
              <a:rPr lang="it-IT" sz="1600" dirty="0">
                <a:solidFill>
                  <a:srgbClr val="FFFFFF"/>
                </a:solidFill>
                <a:latin typeface="Lohit Hindi" pitchFamily="18"/>
              </a:rPr>
            </a:br>
            <a:r>
              <a:rPr lang="it-IT" sz="1600" dirty="0">
                <a:solidFill>
                  <a:srgbClr val="FFFFFF"/>
                </a:solidFill>
                <a:latin typeface="Lohit Hindi" pitchFamily="18"/>
              </a:rPr>
              <a:t/>
            </a:r>
            <a:br>
              <a:rPr lang="it-IT" sz="1600" dirty="0">
                <a:solidFill>
                  <a:srgbClr val="FFFFFF"/>
                </a:solidFill>
                <a:latin typeface="Lohit Hindi" pitchFamily="18"/>
              </a:rPr>
            </a:br>
            <a:r>
              <a:rPr lang="it-IT" sz="1600" dirty="0">
                <a:solidFill>
                  <a:srgbClr val="FFFFFF"/>
                </a:solidFill>
              </a:rPr>
              <a:t>PURPOSE :</a:t>
            </a:r>
            <a:r>
              <a:rPr lang="it-IT" sz="1600" dirty="0">
                <a:latin typeface="Lohit Hindi" pitchFamily="18"/>
              </a:rPr>
              <a:t/>
            </a:r>
            <a:br>
              <a:rPr lang="it-IT" sz="1600" dirty="0">
                <a:latin typeface="Lohit Hindi" pitchFamily="18"/>
              </a:rPr>
            </a:br>
            <a:r>
              <a:rPr lang="it-IT" sz="1600" dirty="0">
                <a:latin typeface="Lohit Hindi" pitchFamily="18"/>
              </a:rPr>
              <a:t>                 </a:t>
            </a:r>
            <a:br>
              <a:rPr lang="it-IT" sz="1600" dirty="0">
                <a:latin typeface="Lohit Hindi" pitchFamily="18"/>
              </a:rPr>
            </a:br>
            <a:r>
              <a:rPr lang="it-IT" sz="1600" dirty="0"/>
              <a:t>PROGRESS AND GROWTH OF WEALTH</a:t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GROWTH OF WEALTH WAS DIRECTLY PROPORTIONAL TO GROWTH OF POVERTY</a:t>
            </a:r>
            <a:br>
              <a:rPr lang="it-IT" sz="1600" dirty="0"/>
            </a:br>
            <a:r>
              <a:rPr lang="it-IT" sz="1600" dirty="0">
                <a:latin typeface="Lohit Hindi" pitchFamily="18"/>
              </a:rPr>
              <a:t/>
            </a:r>
            <a:br>
              <a:rPr lang="it-IT" sz="1600" dirty="0">
                <a:latin typeface="Lohit Hindi" pitchFamily="18"/>
              </a:rPr>
            </a:br>
            <a:endParaRPr lang="it-IT" sz="1600" dirty="0">
              <a:latin typeface="Lohit Hindi" pitchFamily="18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03999" y="1823760"/>
            <a:ext cx="4426920" cy="2091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it-IT" sz="2600"/>
          </a:p>
          <a:p>
            <a:pPr lvl="0">
              <a:buNone/>
            </a:pPr>
            <a:r>
              <a:rPr lang="it-IT" sz="2600"/>
              <a:t>THE VICTORIAN AGE</a:t>
            </a:r>
          </a:p>
        </p:txBody>
      </p:sp>
      <p:pic>
        <p:nvPicPr>
          <p:cNvPr id="6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06000" y="5288760"/>
            <a:ext cx="1673999" cy="2091240"/>
          </a:xfrm>
        </p:spPr>
      </p:pic>
      <p:sp>
        <p:nvSpPr>
          <p:cNvPr id="7" name="Segnaposto testo 6"/>
          <p:cNvSpPr txBox="1">
            <a:spLocks noGrp="1"/>
          </p:cNvSpPr>
          <p:nvPr>
            <p:ph type="body" idx="4294967295"/>
          </p:nvPr>
        </p:nvSpPr>
        <p:spPr>
          <a:xfrm>
            <a:off x="5152680" y="1823760"/>
            <a:ext cx="4426920" cy="2091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it-IT" sz="2600"/>
          </a:p>
          <a:p>
            <a:pPr lvl="0">
              <a:buNone/>
            </a:pPr>
            <a:r>
              <a:rPr lang="it-IT" sz="2600"/>
              <a:t>THE MODERN WORLD</a:t>
            </a:r>
          </a:p>
        </p:txBody>
      </p:sp>
      <p:pic>
        <p:nvPicPr>
          <p:cNvPr id="8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48760" y="5220000"/>
            <a:ext cx="1731240" cy="2091240"/>
          </a:xfrm>
        </p:spPr>
      </p:pic>
      <p:sp>
        <p:nvSpPr>
          <p:cNvPr id="9" name="Figura a mano libera 8"/>
          <p:cNvSpPr/>
          <p:nvPr/>
        </p:nvSpPr>
        <p:spPr>
          <a:xfrm>
            <a:off x="4860000" y="5760000"/>
            <a:ext cx="540000" cy="360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0" name="Figura a mano libera 9"/>
          <p:cNvSpPr/>
          <p:nvPr/>
        </p:nvSpPr>
        <p:spPr>
          <a:xfrm rot="10740600">
            <a:off x="4506408" y="2166164"/>
            <a:ext cx="707400" cy="722880"/>
          </a:xfrm>
          <a:custGeom>
            <a:avLst/>
            <a:gdLst>
              <a:gd name="f0" fmla="val 0"/>
              <a:gd name="f1" fmla="val 144"/>
              <a:gd name="f2" fmla="val 122"/>
              <a:gd name="f3" fmla="val 85"/>
              <a:gd name="f4" fmla="val 69"/>
              <a:gd name="f5" fmla="val 55"/>
              <a:gd name="f6" fmla="val 97"/>
              <a:gd name="f7" fmla="val 44"/>
              <a:gd name="f8" fmla="val 111"/>
              <a:gd name="f9" fmla="val 61"/>
              <a:gd name="f10" fmla="val 30"/>
              <a:gd name="f11" fmla="val 17"/>
              <a:gd name="f12" fmla="val 95"/>
              <a:gd name="f13" fmla="val 81"/>
              <a:gd name="f14" fmla="val 24"/>
              <a:gd name="f15" fmla="val 71"/>
              <a:gd name="f16" fmla="val 35"/>
              <a:gd name="f17" fmla="val 62"/>
              <a:gd name="f18" fmla="val 25"/>
              <a:gd name="f19" fmla="val 48"/>
              <a:gd name="f20" fmla="val 18"/>
              <a:gd name="f21" fmla="val 32"/>
              <a:gd name="f22" fmla="val 31"/>
              <a:gd name="f23" fmla="val 46"/>
              <a:gd name="f24" fmla="val 5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4" h="122">
                <a:moveTo>
                  <a:pt x="f3" y="f4"/>
                </a:moveTo>
                <a:cubicBezTo>
                  <a:pt x="f3" y="f5"/>
                  <a:pt x="f6" y="f7"/>
                  <a:pt x="f8" y="f7"/>
                </a:cubicBezTo>
                <a:cubicBezTo>
                  <a:pt x="f8" y="f9"/>
                  <a:pt x="f8" y="f9"/>
                  <a:pt x="f8" y="f9"/>
                </a:cubicBezTo>
                <a:cubicBezTo>
                  <a:pt x="f1" y="f10"/>
                  <a:pt x="f1" y="f10"/>
                  <a:pt x="f1" y="f10"/>
                </a:cubicBezTo>
                <a:cubicBezTo>
                  <a:pt x="f8" y="f0"/>
                  <a:pt x="f8" y="f0"/>
                  <a:pt x="f8" y="f0"/>
                </a:cubicBezTo>
                <a:cubicBezTo>
                  <a:pt x="f8" y="f11"/>
                  <a:pt x="f8" y="f11"/>
                  <a:pt x="f8" y="f11"/>
                </a:cubicBezTo>
                <a:cubicBezTo>
                  <a:pt x="f12" y="f11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1" y="f0"/>
                  <a:pt x="f21" y="f0"/>
                  <a:pt x="f21" y="f0"/>
                </a:cubicBezTo>
                <a:cubicBezTo>
                  <a:pt x="f0" y="f22"/>
                  <a:pt x="f0" y="f22"/>
                  <a:pt x="f0" y="f22"/>
                </a:cubicBezTo>
                <a:cubicBezTo>
                  <a:pt x="f21" y="f9"/>
                  <a:pt x="f21" y="f9"/>
                  <a:pt x="f21" y="f9"/>
                </a:cubicBezTo>
                <a:cubicBezTo>
                  <a:pt x="f21" y="f7"/>
                  <a:pt x="f21" y="f7"/>
                  <a:pt x="f21" y="f7"/>
                </a:cubicBezTo>
                <a:cubicBezTo>
                  <a:pt x="f23" y="f7"/>
                  <a:pt x="f24" y="f5"/>
                  <a:pt x="f24" y="f4"/>
                </a:cubicBezTo>
                <a:cubicBezTo>
                  <a:pt x="f24" y="f2"/>
                  <a:pt x="f24" y="f2"/>
                  <a:pt x="f24" y="f2"/>
                </a:cubicBezTo>
                <a:cubicBezTo>
                  <a:pt x="f24" y="f2"/>
                  <a:pt x="f24" y="f2"/>
                  <a:pt x="f24" y="f2"/>
                </a:cubicBezTo>
                <a:cubicBezTo>
                  <a:pt x="f3" y="f2"/>
                  <a:pt x="f3" y="f2"/>
                  <a:pt x="f3" y="f2"/>
                </a:cubicBezTo>
                <a:cubicBezTo>
                  <a:pt x="f3" y="f2"/>
                  <a:pt x="f3" y="f2"/>
                  <a:pt x="f3" y="f2"/>
                </a:cubicBezTo>
                <a:lnTo>
                  <a:pt x="f3" y="f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Figura a mano libera 10"/>
          <p:cNvSpPr/>
          <p:nvPr/>
        </p:nvSpPr>
        <p:spPr>
          <a:xfrm rot="5421600">
            <a:off x="4870439" y="963486"/>
            <a:ext cx="339120" cy="4144680"/>
          </a:xfrm>
          <a:custGeom>
            <a:avLst>
              <a:gd name="f0" fmla="val 1807"/>
              <a:gd name="f1" fmla="val 1119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Figura a mano libera 11"/>
          <p:cNvSpPr/>
          <p:nvPr/>
        </p:nvSpPr>
        <p:spPr>
          <a:xfrm>
            <a:off x="4680000" y="4140000"/>
            <a:ext cx="360000" cy="18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600"/>
              <a:t>Scientific explanation to explain the origin of man, in contrast to the religious vision of cosmology.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60000" y="1148760"/>
            <a:ext cx="4426920" cy="2091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it-IT"/>
              <a:t> </a:t>
            </a:r>
          </a:p>
          <a:p>
            <a:pPr lvl="0">
              <a:buNone/>
            </a:pPr>
            <a:r>
              <a:rPr lang="it-IT"/>
              <a:t>                               </a:t>
            </a:r>
          </a:p>
          <a:p>
            <a:pPr lvl="0" algn="l">
              <a:buNone/>
            </a:pPr>
            <a:endParaRPr lang="it-IT" sz="1600"/>
          </a:p>
          <a:p>
            <a:pPr lvl="0" algn="l">
              <a:buNone/>
            </a:pPr>
            <a:r>
              <a:rPr lang="it-IT" sz="2000" b="1"/>
              <a:t>Carles Darwin: “The theory of evolution”</a:t>
            </a:r>
          </a:p>
          <a:p>
            <a:pPr lvl="0" algn="l">
              <a:buNone/>
            </a:pPr>
            <a:endParaRPr lang="it-IT" sz="1600"/>
          </a:p>
          <a:p>
            <a:pPr lvl="0" algn="l">
              <a:buNone/>
            </a:pPr>
            <a:r>
              <a:rPr lang="it-IT" sz="1600"/>
              <a:t>It holds that the evolution of species occurs as a result of necessity; nature selects the individuals who have the characteristics needed to survive.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4500000" y="1328760"/>
            <a:ext cx="5040000" cy="2091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it-IT" sz="2600"/>
          </a:p>
          <a:p>
            <a:pPr lvl="0">
              <a:buNone/>
            </a:pPr>
            <a:endParaRPr lang="it-IT" sz="2600"/>
          </a:p>
          <a:p>
            <a:pPr lvl="0">
              <a:buNone/>
            </a:pPr>
            <a:endParaRPr lang="it-IT" sz="1600"/>
          </a:p>
          <a:p>
            <a:pPr lvl="0">
              <a:buNone/>
            </a:pPr>
            <a:r>
              <a:rPr lang="it-IT" sz="2000" b="1"/>
              <a:t>Peter Higgs,Francois Englert, Fabiola Gianotti and Joe Incandela</a:t>
            </a:r>
          </a:p>
          <a:p>
            <a:pPr lvl="0">
              <a:buNone/>
            </a:pPr>
            <a:endParaRPr lang="it-IT" sz="2000" b="1"/>
          </a:p>
          <a:p>
            <a:pPr lvl="0">
              <a:buNone/>
            </a:pPr>
            <a:r>
              <a:rPr lang="it-IT" sz="1600"/>
              <a:t>Bosone di Higgs:(God particle ). The elementary particle that forms the raw material.</a:t>
            </a:r>
          </a:p>
          <a:p>
            <a:pPr lvl="0">
              <a:buNone/>
            </a:pPr>
            <a:endParaRPr lang="it-IT" sz="1600"/>
          </a:p>
          <a:p>
            <a:pPr lvl="0">
              <a:buNone/>
            </a:pPr>
            <a:endParaRPr lang="it-IT" sz="2000"/>
          </a:p>
        </p:txBody>
      </p:sp>
      <p:sp>
        <p:nvSpPr>
          <p:cNvPr id="5" name="Figura a mano libera 4"/>
          <p:cNvSpPr/>
          <p:nvPr/>
        </p:nvSpPr>
        <p:spPr>
          <a:xfrm rot="10783800">
            <a:off x="4322849" y="1617203"/>
            <a:ext cx="1254600" cy="1085759"/>
          </a:xfrm>
          <a:custGeom>
            <a:avLst/>
            <a:gdLst>
              <a:gd name="f0" fmla="val 0"/>
              <a:gd name="f1" fmla="val 144"/>
              <a:gd name="f2" fmla="val 122"/>
              <a:gd name="f3" fmla="val 85"/>
              <a:gd name="f4" fmla="val 69"/>
              <a:gd name="f5" fmla="val 55"/>
              <a:gd name="f6" fmla="val 97"/>
              <a:gd name="f7" fmla="val 44"/>
              <a:gd name="f8" fmla="val 111"/>
              <a:gd name="f9" fmla="val 61"/>
              <a:gd name="f10" fmla="val 30"/>
              <a:gd name="f11" fmla="val 17"/>
              <a:gd name="f12" fmla="val 95"/>
              <a:gd name="f13" fmla="val 81"/>
              <a:gd name="f14" fmla="val 24"/>
              <a:gd name="f15" fmla="val 71"/>
              <a:gd name="f16" fmla="val 35"/>
              <a:gd name="f17" fmla="val 62"/>
              <a:gd name="f18" fmla="val 25"/>
              <a:gd name="f19" fmla="val 48"/>
              <a:gd name="f20" fmla="val 18"/>
              <a:gd name="f21" fmla="val 32"/>
              <a:gd name="f22" fmla="val 31"/>
              <a:gd name="f23" fmla="val 46"/>
              <a:gd name="f24" fmla="val 5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4" h="122">
                <a:moveTo>
                  <a:pt x="f3" y="f4"/>
                </a:moveTo>
                <a:cubicBezTo>
                  <a:pt x="f3" y="f5"/>
                  <a:pt x="f6" y="f7"/>
                  <a:pt x="f8" y="f7"/>
                </a:cubicBezTo>
                <a:cubicBezTo>
                  <a:pt x="f8" y="f9"/>
                  <a:pt x="f8" y="f9"/>
                  <a:pt x="f8" y="f9"/>
                </a:cubicBezTo>
                <a:cubicBezTo>
                  <a:pt x="f1" y="f10"/>
                  <a:pt x="f1" y="f10"/>
                  <a:pt x="f1" y="f10"/>
                </a:cubicBezTo>
                <a:cubicBezTo>
                  <a:pt x="f8" y="f0"/>
                  <a:pt x="f8" y="f0"/>
                  <a:pt x="f8" y="f0"/>
                </a:cubicBezTo>
                <a:cubicBezTo>
                  <a:pt x="f8" y="f11"/>
                  <a:pt x="f8" y="f11"/>
                  <a:pt x="f8" y="f11"/>
                </a:cubicBezTo>
                <a:cubicBezTo>
                  <a:pt x="f12" y="f11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1" y="f0"/>
                  <a:pt x="f21" y="f0"/>
                  <a:pt x="f21" y="f0"/>
                </a:cubicBezTo>
                <a:cubicBezTo>
                  <a:pt x="f0" y="f22"/>
                  <a:pt x="f0" y="f22"/>
                  <a:pt x="f0" y="f22"/>
                </a:cubicBezTo>
                <a:cubicBezTo>
                  <a:pt x="f21" y="f9"/>
                  <a:pt x="f21" y="f9"/>
                  <a:pt x="f21" y="f9"/>
                </a:cubicBezTo>
                <a:cubicBezTo>
                  <a:pt x="f21" y="f7"/>
                  <a:pt x="f21" y="f7"/>
                  <a:pt x="f21" y="f7"/>
                </a:cubicBezTo>
                <a:cubicBezTo>
                  <a:pt x="f23" y="f7"/>
                  <a:pt x="f24" y="f5"/>
                  <a:pt x="f24" y="f4"/>
                </a:cubicBezTo>
                <a:cubicBezTo>
                  <a:pt x="f24" y="f2"/>
                  <a:pt x="f24" y="f2"/>
                  <a:pt x="f24" y="f2"/>
                </a:cubicBezTo>
                <a:cubicBezTo>
                  <a:pt x="f24" y="f2"/>
                  <a:pt x="f24" y="f2"/>
                  <a:pt x="f24" y="f2"/>
                </a:cubicBezTo>
                <a:cubicBezTo>
                  <a:pt x="f3" y="f2"/>
                  <a:pt x="f3" y="f2"/>
                  <a:pt x="f3" y="f2"/>
                </a:cubicBezTo>
                <a:cubicBezTo>
                  <a:pt x="f3" y="f2"/>
                  <a:pt x="f3" y="f2"/>
                  <a:pt x="f3" y="f2"/>
                </a:cubicBezTo>
                <a:lnTo>
                  <a:pt x="f3" y="f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503999" y="4114079"/>
            <a:ext cx="9072000" cy="2091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it-IT" sz="1600"/>
          </a:p>
          <a:p>
            <a:pPr lvl="0">
              <a:buNone/>
            </a:pPr>
            <a:endParaRPr lang="it-IT" sz="1600"/>
          </a:p>
          <a:p>
            <a:pPr lvl="0">
              <a:buNone/>
            </a:pPr>
            <a:endParaRPr lang="it-IT" sz="1600"/>
          </a:p>
          <a:p>
            <a:pPr lvl="0">
              <a:buNone/>
            </a:pPr>
            <a:endParaRPr lang="it-IT" sz="1600"/>
          </a:p>
          <a:p>
            <a:pPr lvl="0">
              <a:buNone/>
            </a:pPr>
            <a:r>
              <a:rPr lang="it-IT" sz="2400"/>
              <a:t>These discoveries had allowed man to understand the fundamental laws of nature, responsible for the creation of atoms, molecules, planets and human life.</a:t>
            </a:r>
          </a:p>
        </p:txBody>
      </p:sp>
      <p:sp>
        <p:nvSpPr>
          <p:cNvPr id="7" name="Figura a mano libera 6"/>
          <p:cNvSpPr/>
          <p:nvPr/>
        </p:nvSpPr>
        <p:spPr>
          <a:xfrm rot="5409000">
            <a:off x="4681119" y="2313955"/>
            <a:ext cx="725039" cy="5761800"/>
          </a:xfrm>
          <a:custGeom>
            <a:avLst>
              <a:gd name="f0" fmla="val 1800"/>
              <a:gd name="f1" fmla="val 1076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600"/>
              <a:t/>
            </a:r>
            <a:br>
              <a:rPr lang="it-IT" sz="2600"/>
            </a:br>
            <a:r>
              <a:rPr lang="it-IT" sz="2600"/>
              <a:t>          Man was not created by God, in line with the principles of religion.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980000"/>
            <a:ext cx="3240000" cy="465660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0" y="1980000"/>
            <a:ext cx="3174480" cy="4680000"/>
          </a:xfrm>
        </p:spPr>
      </p:pic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03999" y="4114079"/>
            <a:ext cx="9072000" cy="2091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it-IT"/>
              <a:t>                              </a:t>
            </a:r>
            <a:r>
              <a:rPr lang="it-IT" sz="5400"/>
              <a:t>   VS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720000" y="720000"/>
            <a:ext cx="9000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68360" y="61560"/>
            <a:ext cx="9071640" cy="1378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lnSpc>
                <a:spcPct val="115000"/>
              </a:lnSpc>
              <a:spcAft>
                <a:spcPts val="1001"/>
              </a:spcAft>
              <a:buNone/>
            </a:pPr>
            <a:r>
              <a:rPr lang="it-IT" sz="2800">
                <a:cs typeface="Calibri" pitchFamily="34"/>
              </a:rPr>
              <a:t>INADEGUACY IN THE SOCIAL SERVICIES:</a:t>
            </a:r>
            <a:br>
              <a:rPr lang="it-IT" sz="2800">
                <a:cs typeface="Calibri" pitchFamily="34"/>
              </a:rPr>
            </a:br>
            <a:r>
              <a:rPr lang="it-IT" sz="1800" u="sng">
                <a:cs typeface="Calibri" pitchFamily="34"/>
              </a:rPr>
              <a:t>DURING THE VICTORIAN AGE</a:t>
            </a:r>
            <a:r>
              <a:rPr lang="it-IT" sz="2800">
                <a:cs typeface="Calibri" pitchFamily="34"/>
              </a:rPr>
              <a:t>      </a:t>
            </a:r>
            <a:r>
              <a:rPr lang="it-IT" sz="1400">
                <a:cs typeface="Calibri" pitchFamily="34"/>
              </a:rPr>
              <a:t>T</a:t>
            </a:r>
            <a:r>
              <a:rPr lang="it-IT" sz="1500">
                <a:cs typeface="Calibri" pitchFamily="34"/>
              </a:rPr>
              <a:t>he measures to protect the health and safety of workers did not exist</a:t>
            </a:r>
            <a:br>
              <a:rPr lang="it-IT" sz="1500">
                <a:cs typeface="Calibri" pitchFamily="34"/>
              </a:rPr>
            </a:br>
            <a:r>
              <a:rPr lang="it-IT" sz="1800" u="sng">
                <a:cs typeface="Calibri" pitchFamily="34"/>
              </a:rPr>
              <a:t>ACTUALLY</a:t>
            </a:r>
            <a:r>
              <a:rPr lang="it-IT" sz="1500">
                <a:cs typeface="Calibri" pitchFamily="34"/>
              </a:rPr>
              <a:t>                                    In almost all workplaces, workers are in contact with  dangerous substances . </a:t>
            </a:r>
            <a:br>
              <a:rPr lang="it-IT" sz="1500">
                <a:cs typeface="Calibri" pitchFamily="34"/>
              </a:rPr>
            </a:br>
            <a:r>
              <a:rPr lang="it-IT" sz="1500">
                <a:cs typeface="Calibri" pitchFamily="34"/>
              </a:rPr>
              <a:t>                                                             In some less developed countries security measures are still an option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823760"/>
            <a:ext cx="8856000" cy="43844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 algn="l">
              <a:lnSpc>
                <a:spcPct val="115000"/>
              </a:lnSpc>
              <a:buNone/>
            </a:pPr>
            <a:r>
              <a:rPr lang="it-IT" sz="2400">
                <a:solidFill>
                  <a:srgbClr val="000000"/>
                </a:solidFill>
                <a:cs typeface="Calibri" pitchFamily="32"/>
              </a:rPr>
              <a:t>The only important thing is production, according to the view of the Industrial Revolution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it-IT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67479" y="2880000"/>
            <a:ext cx="369252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2880000"/>
            <a:ext cx="4140000" cy="3947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 6"/>
          <p:cNvSpPr/>
          <p:nvPr/>
        </p:nvSpPr>
        <p:spPr>
          <a:xfrm>
            <a:off x="3780000" y="720000"/>
            <a:ext cx="360000" cy="18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2160000" y="1080000"/>
            <a:ext cx="900000" cy="18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68360" y="-179280"/>
            <a:ext cx="9071640" cy="39873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/>
              <a:t>Exploitation of child labor: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 sz="1600"/>
              <a:t>-THEY WERE MALLEABLE</a:t>
            </a:r>
            <a:br>
              <a:rPr lang="it-IT" sz="1600"/>
            </a:br>
            <a:r>
              <a:rPr lang="it-IT" sz="1600"/>
              <a:t>-THEY WERE UNDERPAID</a:t>
            </a:r>
            <a:br>
              <a:rPr lang="it-IT" sz="1600"/>
            </a:br>
            <a:r>
              <a:rPr lang="it-IT" sz="1600"/>
              <a:t>-THEIR SMALL STATURE  ALLOWED THEM TO MAKE WORKS WHICH WERE DIFFICULT FOR ADULTS</a:t>
            </a:r>
            <a:br>
              <a:rPr lang="it-IT" sz="1600"/>
            </a:br>
            <a:r>
              <a:rPr lang="it-IT" sz="1300"/>
              <a:t/>
            </a:r>
            <a:br>
              <a:rPr lang="it-IT" sz="1300"/>
            </a:br>
            <a:r>
              <a:rPr lang="it-IT" sz="1300"/>
              <a:t/>
            </a:r>
            <a:br>
              <a:rPr lang="it-IT" sz="1300"/>
            </a:br>
            <a:endParaRPr lang="it-IT" sz="1300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9720" y="3780000"/>
            <a:ext cx="2600280" cy="3420000"/>
          </a:xfr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20000" y="3960000"/>
            <a:ext cx="324000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3780000" y="2880000"/>
            <a:ext cx="504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980000" y="3780000"/>
            <a:ext cx="5400000" cy="21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3240000" y="5400000"/>
            <a:ext cx="594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Titolo 4"/>
          <p:cNvSpPr txBox="1">
            <a:spLocks noGrp="1"/>
          </p:cNvSpPr>
          <p:nvPr>
            <p:ph type="title" idx="4294967295"/>
          </p:nvPr>
        </p:nvSpPr>
        <p:spPr>
          <a:xfrm>
            <a:off x="720000" y="-18720"/>
            <a:ext cx="8100000" cy="69998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1600"/>
              <a:t>                </a:t>
            </a:r>
            <a:br>
              <a:rPr lang="it-IT" sz="1600"/>
            </a:br>
            <a:r>
              <a:rPr lang="it-IT" sz="1600"/>
              <a:t>                          In factories or mines, in extreme living conditions. Usually they work to build balls, shoes or sewing clothes.  </a:t>
            </a:r>
            <a:r>
              <a:rPr lang="it-IT" sz="1300"/>
              <a:t/>
            </a:r>
            <a:br>
              <a:rPr lang="it-IT" sz="1300"/>
            </a:br>
            <a:r>
              <a:rPr lang="it-IT" sz="1300"/>
              <a:t/>
            </a:r>
            <a:br>
              <a:rPr lang="it-IT" sz="1300"/>
            </a:br>
            <a:r>
              <a:rPr lang="it-IT" sz="1300"/>
              <a:t/>
            </a:r>
            <a:br>
              <a:rPr lang="it-IT" sz="1300"/>
            </a:br>
            <a:r>
              <a:rPr lang="it-IT" sz="1300"/>
              <a:t/>
            </a:r>
            <a:br>
              <a:rPr lang="it-IT" sz="1300"/>
            </a:br>
            <a:r>
              <a:rPr lang="it-IT" sz="1300"/>
              <a:t/>
            </a:r>
            <a:br>
              <a:rPr lang="it-IT" sz="1300"/>
            </a:br>
            <a:r>
              <a:rPr lang="it-IT" sz="1300"/>
              <a:t/>
            </a:r>
            <a:br>
              <a:rPr lang="it-IT" sz="1300"/>
            </a:br>
            <a:r>
              <a:rPr lang="it-IT" sz="1300"/>
              <a:t/>
            </a:r>
            <a:br>
              <a:rPr lang="it-IT" sz="1300"/>
            </a:br>
            <a:r>
              <a:rPr lang="it-IT" sz="1300"/>
              <a:t>                            </a:t>
            </a:r>
            <a:r>
              <a:rPr lang="it-IT" sz="1300">
                <a:solidFill>
                  <a:srgbClr val="FFFFFF"/>
                </a:solidFill>
              </a:rPr>
              <a:t> </a:t>
            </a:r>
            <a:br>
              <a:rPr lang="it-IT" sz="1300">
                <a:solidFill>
                  <a:srgbClr val="FFFFFF"/>
                </a:solidFill>
              </a:rPr>
            </a:br>
            <a:r>
              <a:rPr lang="it-IT" sz="1300">
                <a:solidFill>
                  <a:srgbClr val="FFFFFF"/>
                </a:solidFill>
              </a:rPr>
              <a:t/>
            </a:r>
            <a:br>
              <a:rPr lang="it-IT" sz="1300">
                <a:solidFill>
                  <a:srgbClr val="FFFFFF"/>
                </a:solidFill>
              </a:rPr>
            </a:br>
            <a:r>
              <a:rPr lang="it-IT" sz="1300">
                <a:solidFill>
                  <a:srgbClr val="FFFFFF"/>
                </a:solidFill>
              </a:rPr>
              <a:t>                                                                                   </a:t>
            </a:r>
            <a:br>
              <a:rPr lang="it-IT" sz="1300">
                <a:solidFill>
                  <a:srgbClr val="FFFFFF"/>
                </a:solidFill>
              </a:rPr>
            </a:br>
            <a:r>
              <a:rPr lang="it-IT" sz="1300">
                <a:solidFill>
                  <a:srgbClr val="FFFFFF"/>
                </a:solidFill>
              </a:rPr>
              <a:t/>
            </a:r>
            <a:br>
              <a:rPr lang="it-IT" sz="1300">
                <a:solidFill>
                  <a:srgbClr val="FFFFFF"/>
                </a:solidFill>
              </a:rPr>
            </a:br>
            <a:r>
              <a:rPr lang="it-IT" sz="1300">
                <a:solidFill>
                  <a:srgbClr val="FFFFFF"/>
                </a:solidFill>
              </a:rPr>
              <a:t/>
            </a:r>
            <a:br>
              <a:rPr lang="it-IT" sz="1300">
                <a:solidFill>
                  <a:srgbClr val="FFFFFF"/>
                </a:solidFill>
              </a:rPr>
            </a:br>
            <a:r>
              <a:rPr lang="it-IT" sz="1300">
                <a:solidFill>
                  <a:srgbClr val="FFFFFF"/>
                </a:solidFill>
              </a:rPr>
              <a:t/>
            </a:r>
            <a:br>
              <a:rPr lang="it-IT" sz="1300">
                <a:solidFill>
                  <a:srgbClr val="FFFFFF"/>
                </a:solidFill>
              </a:rPr>
            </a:br>
            <a:r>
              <a:rPr lang="it-IT" sz="1300">
                <a:solidFill>
                  <a:srgbClr val="FFFFFF"/>
                </a:solidFill>
              </a:rPr>
              <a:t>                                                                                    </a:t>
            </a:r>
            <a:r>
              <a:rPr lang="it-IT" sz="2000">
                <a:solidFill>
                  <a:srgbClr val="FFFFFF"/>
                </a:solidFill>
              </a:rPr>
              <a:t>- More than 250 million children between                                                         the ages of 5 and 14 work in the world; </a:t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/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/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/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>- Of these, 171 million play dangerous job</a:t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/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/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>                                       </a:t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>                                      - 8 million are victims of the worst forms of exploitation </a:t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/>
              <a:t/>
            </a:r>
            <a:br>
              <a:rPr lang="it-IT" sz="2000"/>
            </a:br>
            <a:r>
              <a:rPr lang="it-IT" sz="1100"/>
              <a:t/>
            </a:r>
            <a:br>
              <a:rPr lang="it-IT" sz="1100"/>
            </a:br>
            <a:endParaRPr lang="it-IT" sz="1100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it-IT"/>
              <a:t/>
            </a:r>
            <a:br>
              <a:rPr lang="it-IT"/>
            </a:br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 rot="21546600" flipH="1">
            <a:off x="369571" y="164550"/>
            <a:ext cx="1985039" cy="552600"/>
          </a:xfrm>
          <a:custGeom>
            <a:avLst>
              <a:gd name="f0" fmla="val 6630"/>
              <a:gd name="f1" fmla="val 3203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erif" pitchFamily="18"/>
                <a:ea typeface="Andale Sans UI" pitchFamily="2"/>
                <a:cs typeface="Tahoma" pitchFamily="2"/>
              </a:rPr>
              <a:t>WHERE?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180000" y="1800000"/>
            <a:ext cx="1980000" cy="540000"/>
          </a:xfrm>
          <a:custGeom>
            <a:avLst>
              <a:gd name="f0" fmla="val 16460"/>
              <a:gd name="f1" fmla="val 2853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erif" pitchFamily="18"/>
                <a:ea typeface="Andale Sans UI" pitchFamily="2"/>
                <a:cs typeface="Tahoma" pitchFamily="2"/>
              </a:rPr>
              <a:t>SOME DATA..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288360" y="-1770120"/>
            <a:ext cx="9071640" cy="5858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/>
              <a:t/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PROSTITUTION</a:t>
            </a:r>
            <a:br>
              <a:rPr lang="it-IT"/>
            </a:br>
            <a:r>
              <a:rPr lang="it-IT"/>
              <a:t> </a:t>
            </a:r>
            <a:r>
              <a:rPr lang="it-IT" sz="2000">
                <a:solidFill>
                  <a:srgbClr val="000000"/>
                </a:solidFill>
                <a:cs typeface="Calibri" pitchFamily="34"/>
              </a:rPr>
              <a:t>ethical-religious problem                        socio-economic problem</a:t>
            </a:r>
            <a:r>
              <a:rPr lang="it-IT"/>
              <a:t/>
            </a:r>
            <a:br>
              <a:rPr lang="it-IT"/>
            </a:br>
            <a:r>
              <a:rPr lang="it-IT"/>
              <a:t>          </a:t>
            </a:r>
            <a:r>
              <a:rPr lang="it-IT" sz="1800"/>
              <a:t>During the Victorian Age the Middle Classes</a:t>
            </a:r>
            <a:r>
              <a:rPr lang="it-IT" sz="1800">
                <a:cs typeface="Calibri" pitchFamily="34"/>
              </a:rPr>
              <a:t> created moral standards                                      </a:t>
            </a:r>
            <a:r>
              <a:rPr lang="it-IT" sz="1300">
                <a:latin typeface="Calibri" pitchFamily="34"/>
                <a:cs typeface="Calibri" pitchFamily="34"/>
              </a:rPr>
              <a:t>                   </a:t>
            </a:r>
            <a:br>
              <a:rPr lang="it-IT" sz="1300">
                <a:latin typeface="Calibri" pitchFamily="34"/>
                <a:cs typeface="Calibri" pitchFamily="34"/>
              </a:rPr>
            </a:br>
            <a:r>
              <a:rPr lang="it-IT" sz="1300">
                <a:latin typeface="Calibri" pitchFamily="34"/>
                <a:cs typeface="Calibri" pitchFamily="34"/>
              </a:rPr>
              <a:t/>
            </a:r>
            <a:br>
              <a:rPr lang="it-IT" sz="1300">
                <a:latin typeface="Calibri" pitchFamily="34"/>
                <a:cs typeface="Calibri" pitchFamily="34"/>
              </a:rPr>
            </a:br>
            <a:r>
              <a:rPr lang="it-IT" sz="1300">
                <a:latin typeface="Calibri" pitchFamily="34"/>
                <a:cs typeface="Calibri" pitchFamily="34"/>
              </a:rPr>
              <a:t>           </a:t>
            </a:r>
            <a:br>
              <a:rPr lang="it-IT" sz="1300">
                <a:latin typeface="Calibri" pitchFamily="34"/>
                <a:cs typeface="Calibri" pitchFamily="34"/>
              </a:rPr>
            </a:br>
            <a:r>
              <a:rPr lang="it-IT" sz="2000">
                <a:cs typeface="Calibri" pitchFamily="34"/>
              </a:rPr>
              <a:t>sex was a taboo                               the phenomenon of prostitution grew</a:t>
            </a:r>
            <a:r>
              <a:rPr lang="it-IT" sz="1300">
                <a:latin typeface="Calibri" pitchFamily="34"/>
                <a:cs typeface="Calibri" pitchFamily="34"/>
              </a:rPr>
              <a:t/>
            </a:r>
            <a:br>
              <a:rPr lang="it-IT" sz="1300">
                <a:latin typeface="Calibri" pitchFamily="34"/>
                <a:cs typeface="Calibri" pitchFamily="34"/>
              </a:rPr>
            </a:br>
            <a:r>
              <a:rPr lang="it-IT" sz="1300">
                <a:latin typeface="Calibri" pitchFamily="34"/>
                <a:cs typeface="Calibri" pitchFamily="34"/>
              </a:rPr>
              <a:t/>
            </a:r>
            <a:br>
              <a:rPr lang="it-IT" sz="1300">
                <a:latin typeface="Calibri" pitchFamily="34"/>
                <a:cs typeface="Calibri" pitchFamily="34"/>
              </a:rPr>
            </a:br>
            <a:r>
              <a:rPr lang="it-IT" sz="1300">
                <a:latin typeface="Calibri" pitchFamily="34"/>
                <a:cs typeface="Calibri" pitchFamily="34"/>
              </a:rPr>
              <a:t/>
            </a:r>
            <a:br>
              <a:rPr lang="it-IT" sz="1300">
                <a:latin typeface="Calibri" pitchFamily="34"/>
                <a:cs typeface="Calibri" pitchFamily="34"/>
              </a:rPr>
            </a:br>
            <a:r>
              <a:rPr lang="it-IT" sz="1300">
                <a:latin typeface="Calibri" pitchFamily="34"/>
                <a:cs typeface="Calibri" pitchFamily="34"/>
              </a:rPr>
              <a:t/>
            </a:r>
            <a:br>
              <a:rPr lang="it-IT" sz="1300">
                <a:latin typeface="Calibri" pitchFamily="34"/>
                <a:cs typeface="Calibri" pitchFamily="34"/>
              </a:rPr>
            </a:br>
            <a:r>
              <a:rPr lang="it-IT" sz="1300">
                <a:latin typeface="Calibri" pitchFamily="34"/>
                <a:cs typeface="Calibri" pitchFamily="34"/>
              </a:rPr>
              <a:t/>
            </a:r>
            <a:br>
              <a:rPr lang="it-IT" sz="1300">
                <a:latin typeface="Calibri" pitchFamily="34"/>
                <a:cs typeface="Calibri" pitchFamily="34"/>
              </a:rPr>
            </a:br>
            <a:r>
              <a:rPr lang="it-IT" sz="1300">
                <a:latin typeface="Calibri" pitchFamily="34"/>
                <a:cs typeface="Calibri" pitchFamily="34"/>
              </a:rPr>
              <a:t/>
            </a:r>
            <a:br>
              <a:rPr lang="it-IT" sz="1300">
                <a:latin typeface="Calibri" pitchFamily="34"/>
                <a:cs typeface="Calibri" pitchFamily="34"/>
              </a:rPr>
            </a:br>
            <a:endParaRPr lang="it-IT" sz="1300">
              <a:latin typeface="Calibri" pitchFamily="34"/>
              <a:cs typeface="Calibri" pitchFamily="34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008359" y="3240000"/>
            <a:ext cx="907164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 algn="ctr">
              <a:buNone/>
            </a:pPr>
            <a:endParaRPr lang="it-IT" sz="1300" dirty="0">
              <a:solidFill>
                <a:srgbClr val="000000"/>
              </a:solidFill>
              <a:latin typeface="Calibri" pitchFamily="32"/>
              <a:cs typeface="Calibri" pitchFamily="32"/>
            </a:endParaRPr>
          </a:p>
          <a:p>
            <a:pPr lvl="0" algn="ctr">
              <a:buNone/>
            </a:pPr>
            <a:endParaRPr lang="it-IT" sz="1300" dirty="0">
              <a:solidFill>
                <a:srgbClr val="000000"/>
              </a:solidFill>
              <a:latin typeface="Calibri" pitchFamily="32"/>
              <a:cs typeface="Calibri" pitchFamily="32"/>
            </a:endParaRPr>
          </a:p>
          <a:p>
            <a:pPr lvl="0" algn="ctr">
              <a:buNone/>
            </a:pPr>
            <a:endParaRPr lang="it-IT" sz="1300" dirty="0">
              <a:solidFill>
                <a:srgbClr val="000000"/>
              </a:solidFill>
              <a:latin typeface="Calibri" pitchFamily="32"/>
              <a:cs typeface="Calibri" pitchFamily="32"/>
            </a:endParaRPr>
          </a:p>
          <a:p>
            <a:pPr lvl="0" algn="ctr">
              <a:buNone/>
            </a:pPr>
            <a:endParaRPr lang="it-IT" sz="1300" dirty="0">
              <a:solidFill>
                <a:srgbClr val="000000"/>
              </a:solidFill>
              <a:latin typeface="Calibri" pitchFamily="32"/>
              <a:cs typeface="Calibri" pitchFamily="32"/>
            </a:endParaRPr>
          </a:p>
          <a:p>
            <a:pPr lvl="0" algn="ctr">
              <a:buNone/>
            </a:pPr>
            <a:endParaRPr lang="it-IT" sz="1300" dirty="0">
              <a:solidFill>
                <a:srgbClr val="000000"/>
              </a:solidFill>
              <a:latin typeface="Calibri" pitchFamily="32"/>
              <a:cs typeface="Calibri" pitchFamily="32"/>
            </a:endParaRPr>
          </a:p>
          <a:p>
            <a:pPr lvl="0" algn="ctr">
              <a:buNone/>
            </a:pPr>
            <a:endParaRPr lang="it-IT" sz="1300" dirty="0">
              <a:solidFill>
                <a:srgbClr val="000000"/>
              </a:solidFill>
              <a:latin typeface="Calibri" pitchFamily="32"/>
              <a:cs typeface="Calibri" pitchFamily="32"/>
            </a:endParaRPr>
          </a:p>
          <a:p>
            <a:pPr lvl="0" algn="ctr">
              <a:buNone/>
            </a:pPr>
            <a:endParaRPr lang="it-IT" sz="1300" dirty="0">
              <a:solidFill>
                <a:srgbClr val="000000"/>
              </a:solidFill>
              <a:latin typeface="Calibri" pitchFamily="32"/>
              <a:cs typeface="Calibri" pitchFamily="32"/>
            </a:endParaRPr>
          </a:p>
          <a:p>
            <a:pPr lvl="0" algn="ctr">
              <a:buNone/>
            </a:pPr>
            <a:endParaRPr lang="it-IT" sz="1300" dirty="0">
              <a:solidFill>
                <a:srgbClr val="000000"/>
              </a:solidFill>
              <a:latin typeface="Calibri" pitchFamily="32"/>
              <a:cs typeface="Calibri" pitchFamily="32"/>
            </a:endParaRPr>
          </a:p>
          <a:p>
            <a:pPr lvl="0" algn="ctr">
              <a:buNone/>
            </a:pPr>
            <a:endParaRPr lang="it-IT" sz="1300">
              <a:solidFill>
                <a:srgbClr val="000000"/>
              </a:solidFill>
              <a:latin typeface="Calibri" pitchFamily="32"/>
              <a:cs typeface="Calibri" pitchFamily="32"/>
            </a:endParaRPr>
          </a:p>
          <a:p>
            <a:pPr lvl="0" algn="ctr">
              <a:buNone/>
            </a:pPr>
            <a:r>
              <a:rPr lang="it-IT" sz="2000">
                <a:solidFill>
                  <a:srgbClr val="000000"/>
                </a:solidFill>
                <a:cs typeface="Calibri" pitchFamily="32"/>
              </a:rPr>
              <a:t>Dickens and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other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writers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condemned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prostitution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mechanization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and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industrialization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of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modern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life, painting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prostitutes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as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human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commodities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consumed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and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thrown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away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as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Calibri" pitchFamily="32"/>
              </a:rPr>
              <a:t>waste</a:t>
            </a:r>
            <a:r>
              <a:rPr lang="it-IT" sz="2000" dirty="0">
                <a:solidFill>
                  <a:srgbClr val="000000"/>
                </a:solidFill>
                <a:cs typeface="Calibri" pitchFamily="32"/>
              </a:rPr>
              <a:t>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3169440"/>
            <a:ext cx="3060000" cy="31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3240000"/>
            <a:ext cx="3240000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igura a mano libera 5"/>
          <p:cNvSpPr/>
          <p:nvPr/>
        </p:nvSpPr>
        <p:spPr>
          <a:xfrm>
            <a:off x="2160000" y="2160000"/>
            <a:ext cx="3600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3240000" y="2520000"/>
            <a:ext cx="1080000" cy="180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4680000" y="900000"/>
            <a:ext cx="5400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nt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211</Words>
  <Application>Microsoft Office PowerPoint</Application>
  <PresentationFormat>Presentazione su schermo (4:3)</PresentationFormat>
  <Paragraphs>48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Default</vt:lpstr>
      <vt:lpstr>Vintage</vt:lpstr>
      <vt:lpstr>Tolloi Elisa 5BLS</vt:lpstr>
      <vt:lpstr>The Victorian age was characterized by social and economic problems which are still present in our society.</vt:lpstr>
      <vt:lpstr> CONTRADDICTIONS: Social contradiction of the development model of advanced societies                    DEVELOPMENT MODEL OF                  PURPOSE :                   PROGRESS AND GROWTH OF WEALTH   GROWTH OF WEALTH WAS DIRECTLY PROPORTIONAL TO GROWTH OF POVERTY  </vt:lpstr>
      <vt:lpstr>Scientific explanation to explain the origin of man, in contrast to the religious vision of cosmology.</vt:lpstr>
      <vt:lpstr>           Man was not created by God, in line with the principles of religion.</vt:lpstr>
      <vt:lpstr>INADEGUACY IN THE SOCIAL SERVICIES: DURING THE VICTORIAN AGE      The measures to protect the health and safety of workers did not exist ACTUALLY                                    In almost all workplaces, workers are in contact with  dangerous substances .                                                               In some less developed countries security measures are still an option</vt:lpstr>
      <vt:lpstr>Exploitation of child labor:   -THEY WERE MALLEABLE -THEY WERE UNDERPAID -THEIR SMALL STATURE  ALLOWED THEM TO MAKE WORKS WHICH WERE DIFFICULT FOR ADULTS   </vt:lpstr>
      <vt:lpstr>                                             In factories or mines, in extreme living conditions. Usually they work to build balls, shoes or sewing clothes.                                                                                                                                                                                                                   - More than 250 million children between                                                         the ages of 5 and 14 work in the world;     - Of these, 171 million play dangerous job                                                                                 - 8 million are victims of the worst forms of exploitation    </vt:lpstr>
      <vt:lpstr>   PROSTITUTION  ethical-religious problem                        socio-economic problem           During the Victorian Age the Middle Classes created moral standards                                                                       sex was a taboo                               the phenomenon of prostitution grew      </vt:lpstr>
      <vt:lpstr>Conditions of hunger and poverty                       CRIME:  When people have nothing to lose, and they don't have a job or a way to support themselves, they seek alternative ways to get food to survive.                       “La lotta alla mafia e quella alla corruzione sono priorità assolute”. From the speech of Sergio Mattarella, President of the Italian Republic.   </vt:lpstr>
      <vt:lpstr>IMMIGRATION: Conditions of poverty                        People look for work and food and to move in places                                        where there is less unemployment    As The capital of a powerful empire, London became an attraction for a large mass of immigrants from its colonies and for the poor of Europe.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Tolloi Elisa 5BLS</dc:title>
  <dc:creator>admin</dc:creator>
  <cp:lastModifiedBy>admin</cp:lastModifiedBy>
  <cp:revision>25</cp:revision>
  <dcterms:created xsi:type="dcterms:W3CDTF">2009-04-16T11:32:32Z</dcterms:created>
  <dcterms:modified xsi:type="dcterms:W3CDTF">2015-03-17T16:26:05Z</dcterms:modified>
</cp:coreProperties>
</file>